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1" r:id="rId1"/>
  </p:sldMasterIdLst>
  <p:notesMasterIdLst>
    <p:notesMasterId r:id="rId20"/>
  </p:notesMasterIdLst>
  <p:handoutMasterIdLst>
    <p:handoutMasterId r:id="rId21"/>
  </p:handoutMasterIdLst>
  <p:sldIdLst>
    <p:sldId id="256" r:id="rId2"/>
    <p:sldId id="500" r:id="rId3"/>
    <p:sldId id="501" r:id="rId4"/>
    <p:sldId id="511" r:id="rId5"/>
    <p:sldId id="512" r:id="rId6"/>
    <p:sldId id="513" r:id="rId7"/>
    <p:sldId id="514" r:id="rId8"/>
    <p:sldId id="515" r:id="rId9"/>
    <p:sldId id="516" r:id="rId10"/>
    <p:sldId id="517" r:id="rId11"/>
    <p:sldId id="502" r:id="rId12"/>
    <p:sldId id="518" r:id="rId13"/>
    <p:sldId id="519" r:id="rId14"/>
    <p:sldId id="521" r:id="rId15"/>
    <p:sldId id="520" r:id="rId16"/>
    <p:sldId id="522" r:id="rId17"/>
    <p:sldId id="523" r:id="rId18"/>
    <p:sldId id="25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94" autoAdjust="0"/>
    <p:restoredTop sz="94434" autoAdjust="0"/>
  </p:normalViewPr>
  <p:slideViewPr>
    <p:cSldViewPr>
      <p:cViewPr varScale="1">
        <p:scale>
          <a:sx n="58" d="100"/>
          <a:sy n="58" d="100"/>
        </p:scale>
        <p:origin x="34" y="499"/>
      </p:cViewPr>
      <p:guideLst>
        <p:guide orient="horz" pos="2160"/>
        <p:guide pos="2880"/>
      </p:guideLst>
    </p:cSldViewPr>
  </p:slideViewPr>
  <p:outlineViewPr>
    <p:cViewPr>
      <p:scale>
        <a:sx n="33" d="100"/>
        <a:sy n="33" d="100"/>
      </p:scale>
      <p:origin x="0" y="-9432"/>
    </p:cViewPr>
  </p:outlineViewPr>
  <p:notesTextViewPr>
    <p:cViewPr>
      <p:scale>
        <a:sx n="1" d="1"/>
        <a:sy n="1" d="1"/>
      </p:scale>
      <p:origin x="0" y="0"/>
    </p:cViewPr>
  </p:notesTextViewPr>
  <p:sorterViewPr>
    <p:cViewPr>
      <p:scale>
        <a:sx n="100" d="100"/>
        <a:sy n="100" d="100"/>
      </p:scale>
      <p:origin x="0" y="-2376"/>
    </p:cViewPr>
  </p:sorterViewPr>
  <p:notesViewPr>
    <p:cSldViewPr>
      <p:cViewPr varScale="1">
        <p:scale>
          <a:sx n="60" d="100"/>
          <a:sy n="60" d="100"/>
        </p:scale>
        <p:origin x="-249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B3CB66-D2E1-4EFE-9F88-65598CB95A42}" type="datetimeFigureOut">
              <a:rPr lang="sk-SK" smtClean="0"/>
              <a:pPr/>
              <a:t>14. 7. 2019</a:t>
            </a:fld>
            <a:endParaRPr lang="sk-SK"/>
          </a:p>
        </p:txBody>
      </p:sp>
      <p:sp>
        <p:nvSpPr>
          <p:cNvPr id="4" name="Zástupný symbol päty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BA1020-744A-4BA3-9512-D016CA461E00}" type="slidenum">
              <a:rPr lang="sk-SK" smtClean="0"/>
              <a:pPr/>
              <a:t>‹#›</a:t>
            </a:fld>
            <a:endParaRPr lang="sk-SK"/>
          </a:p>
        </p:txBody>
      </p:sp>
    </p:spTree>
    <p:extLst>
      <p:ext uri="{BB962C8B-B14F-4D97-AF65-F5344CB8AC3E}">
        <p14:creationId xmlns:p14="http://schemas.microsoft.com/office/powerpoint/2010/main" val="2667164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B3760B-C415-4909-A0F3-FFC117C6CE2C}" type="datetimeFigureOut">
              <a:rPr lang="sk-SK" smtClean="0"/>
              <a:pPr/>
              <a:t>14. 7. 2019</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8705EE-7B40-452A-86B0-13DCF6DBFA9A}" type="slidenum">
              <a:rPr lang="sk-SK" smtClean="0"/>
              <a:pPr/>
              <a:t>‹#›</a:t>
            </a:fld>
            <a:endParaRPr lang="sk-SK"/>
          </a:p>
        </p:txBody>
      </p:sp>
    </p:spTree>
    <p:extLst>
      <p:ext uri="{BB962C8B-B14F-4D97-AF65-F5344CB8AC3E}">
        <p14:creationId xmlns:p14="http://schemas.microsoft.com/office/powerpoint/2010/main" val="1937028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lajd tytułowy">
    <p:spTree>
      <p:nvGrpSpPr>
        <p:cNvPr id="1" name=""/>
        <p:cNvGrpSpPr/>
        <p:nvPr/>
      </p:nvGrpSpPr>
      <p:grpSpPr>
        <a:xfrm>
          <a:off x="0" y="0"/>
          <a:ext cx="0" cy="0"/>
          <a:chOff x="0" y="0"/>
          <a:chExt cx="0" cy="0"/>
        </a:xfrm>
      </p:grpSpPr>
      <p:pic>
        <p:nvPicPr>
          <p:cNvPr id="7" name="Obraz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978" y="326986"/>
            <a:ext cx="1433189" cy="265406"/>
          </a:xfrm>
          <a:prstGeom prst="rect">
            <a:avLst/>
          </a:prstGeom>
        </p:spPr>
      </p:pic>
      <p:pic>
        <p:nvPicPr>
          <p:cNvPr id="10" name="Obraz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0053" y="23522"/>
            <a:ext cx="3053947" cy="872334"/>
          </a:xfrm>
          <a:prstGeom prst="rect">
            <a:avLst/>
          </a:prstGeom>
        </p:spPr>
      </p:pic>
      <p:sp>
        <p:nvSpPr>
          <p:cNvPr id="15" name="Prostokąt 14"/>
          <p:cNvSpPr/>
          <p:nvPr/>
        </p:nvSpPr>
        <p:spPr>
          <a:xfrm>
            <a:off x="368978" y="6304002"/>
            <a:ext cx="8202967" cy="553998"/>
          </a:xfrm>
          <a:prstGeom prst="rect">
            <a:avLst/>
          </a:prstGeom>
        </p:spPr>
        <p:txBody>
          <a:bodyPr wrap="square">
            <a:spAutoFit/>
          </a:bodyPr>
          <a:lstStyle/>
          <a:p>
            <a:pPr algn="ctr"/>
            <a:r>
              <a:rPr lang="pl-PL" sz="1000" dirty="0" err="1" smtClean="0"/>
              <a:t>Intelligent</a:t>
            </a:r>
            <a:r>
              <a:rPr lang="pl-PL" sz="1000" dirty="0" smtClean="0"/>
              <a:t> Transport Systems: New ICT – </a:t>
            </a:r>
            <a:r>
              <a:rPr lang="pl-PL" sz="1000" dirty="0" err="1" smtClean="0"/>
              <a:t>based</a:t>
            </a:r>
            <a:r>
              <a:rPr lang="pl-PL" sz="1000" dirty="0" smtClean="0"/>
              <a:t> </a:t>
            </a:r>
            <a:r>
              <a:rPr lang="pl-PL" sz="1000" dirty="0" err="1" smtClean="0"/>
              <a:t>Master’s</a:t>
            </a:r>
            <a:r>
              <a:rPr lang="pl-PL" sz="1000" dirty="0" smtClean="0"/>
              <a:t> Curricula in Uzbekistan (INTRAS)</a:t>
            </a:r>
          </a:p>
          <a:p>
            <a:pPr algn="ctr"/>
            <a:r>
              <a:rPr lang="pl-PL" sz="1000" dirty="0" smtClean="0"/>
              <a:t>Agreement </a:t>
            </a:r>
            <a:r>
              <a:rPr lang="pl-PL" sz="1000" dirty="0" err="1" smtClean="0"/>
              <a:t>number</a:t>
            </a:r>
            <a:r>
              <a:rPr lang="pl-PL" sz="1000" dirty="0" smtClean="0"/>
              <a:t>: 2017-3516/001-001</a:t>
            </a:r>
          </a:p>
          <a:p>
            <a:pPr algn="ctr"/>
            <a:r>
              <a:rPr lang="pl-PL" sz="1000" dirty="0" smtClean="0"/>
              <a:t>Project </a:t>
            </a:r>
            <a:r>
              <a:rPr lang="pl-PL" sz="1000" dirty="0" err="1" smtClean="0"/>
              <a:t>reference</a:t>
            </a:r>
            <a:r>
              <a:rPr lang="pl-PL" sz="1000" dirty="0" smtClean="0"/>
              <a:t> </a:t>
            </a:r>
            <a:r>
              <a:rPr lang="pl-PL" sz="1000" dirty="0" err="1" smtClean="0"/>
              <a:t>number</a:t>
            </a:r>
            <a:r>
              <a:rPr lang="pl-PL" sz="1000" dirty="0" smtClean="0"/>
              <a:t>: 586292-EPP-1-2017-1-PL-EPPKA2-CBHE-JP</a:t>
            </a:r>
          </a:p>
        </p:txBody>
      </p:sp>
    </p:spTree>
    <p:extLst>
      <p:ext uri="{BB962C8B-B14F-4D97-AF65-F5344CB8AC3E}">
        <p14:creationId xmlns:p14="http://schemas.microsoft.com/office/powerpoint/2010/main" val="31703186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43476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3560526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3039095"/>
            <a:ext cx="7772400" cy="1758057"/>
          </a:xfrm>
        </p:spPr>
        <p:txBody>
          <a:bodyPr/>
          <a:lstStyle/>
          <a:p>
            <a:r>
              <a:rPr lang="sk-SK" dirty="0" smtClean="0"/>
              <a:t>Upravte štýly predlohy textu</a:t>
            </a:r>
            <a:endParaRPr lang="en-US" dirty="0"/>
          </a:p>
        </p:txBody>
      </p:sp>
      <p:sp>
        <p:nvSpPr>
          <p:cNvPr id="3" name="Podnadpis 2"/>
          <p:cNvSpPr>
            <a:spLocks noGrp="1"/>
          </p:cNvSpPr>
          <p:nvPr>
            <p:ph type="subTitle" idx="1"/>
          </p:nvPr>
        </p:nvSpPr>
        <p:spPr>
          <a:xfrm>
            <a:off x="1371600" y="494116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dirty="0" smtClean="0"/>
              <a:t>Upravte štýl predlohy podnadpisov</a:t>
            </a:r>
            <a:endParaRPr lang="en-US" dirty="0"/>
          </a:p>
        </p:txBody>
      </p:sp>
    </p:spTree>
    <p:extLst>
      <p:ext uri="{BB962C8B-B14F-4D97-AF65-F5344CB8AC3E}">
        <p14:creationId xmlns:p14="http://schemas.microsoft.com/office/powerpoint/2010/main" val="7389916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Úvodná snímka">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Nadpis 1"/>
          <p:cNvSpPr>
            <a:spLocks noGrp="1"/>
          </p:cNvSpPr>
          <p:nvPr userDrawn="1">
            <p:ph type="ctrTitle"/>
          </p:nvPr>
        </p:nvSpPr>
        <p:spPr>
          <a:xfrm>
            <a:off x="3206080" y="980728"/>
            <a:ext cx="5542384" cy="1778731"/>
          </a:xfrm>
          <a:prstGeom prst="rect">
            <a:avLst/>
          </a:prstGeom>
        </p:spPr>
        <p:txBody>
          <a:bodyPr anchor="t">
            <a:normAutofit/>
          </a:bodyPr>
          <a:lstStyle/>
          <a:p>
            <a:pPr algn="l"/>
            <a:endParaRPr lang="en-US" sz="3600" dirty="0">
              <a:solidFill>
                <a:schemeClr val="bg1"/>
              </a:solidFill>
              <a:latin typeface="Arial" pitchFamily="34" charset="0"/>
              <a:cs typeface="Arial" pitchFamily="34" charset="0"/>
            </a:endParaRPr>
          </a:p>
        </p:txBody>
      </p:sp>
      <p:sp>
        <p:nvSpPr>
          <p:cNvPr id="5" name="Podnadpis 2"/>
          <p:cNvSpPr>
            <a:spLocks noGrp="1"/>
          </p:cNvSpPr>
          <p:nvPr userDrawn="1">
            <p:ph type="subTitle" idx="1"/>
          </p:nvPr>
        </p:nvSpPr>
        <p:spPr>
          <a:xfrm>
            <a:off x="3203848" y="3092455"/>
            <a:ext cx="5616624" cy="1416665"/>
          </a:xfrm>
          <a:prstGeom prst="rect">
            <a:avLst/>
          </a:prstGeom>
        </p:spPr>
        <p:txBody>
          <a:bodyPr/>
          <a:lstStyle>
            <a:lvl1pPr>
              <a:buFontTx/>
              <a:buNone/>
              <a:defRPr/>
            </a:lvl1pPr>
          </a:lstStyle>
          <a:p>
            <a:pPr algn="l"/>
            <a:endParaRPr lang="en-US" dirty="0">
              <a:latin typeface="Arial" pitchFamily="34" charset="0"/>
              <a:cs typeface="Arial" pitchFamily="34" charset="0"/>
            </a:endParaRPr>
          </a:p>
        </p:txBody>
      </p:sp>
    </p:spTree>
    <p:extLst>
      <p:ext uri="{BB962C8B-B14F-4D97-AF65-F5344CB8AC3E}">
        <p14:creationId xmlns:p14="http://schemas.microsoft.com/office/powerpoint/2010/main" val="3040966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33341773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Upraviť štýly predlohy textu</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18892900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216352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Upraviť štýly predlohy textu</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3810923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sk-SK" smtClean="0"/>
              <a:t>Upravte štýly predlohy textu</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1987077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3757879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Upraviť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434690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Upraviť štýly predlohy textu</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DB71B3CC-FA61-4B03-A078-F4F08DF63FC8}" type="datetimeFigureOut">
              <a:rPr lang="pl-PL" smtClean="0"/>
              <a:t>2019-07-14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02ABA004-744D-4653-9881-9146F285035D}" type="slidenum">
              <a:rPr lang="pl-PL" smtClean="0"/>
              <a:t>‹#›</a:t>
            </a:fld>
            <a:endParaRPr lang="pl-PL"/>
          </a:p>
        </p:txBody>
      </p:sp>
    </p:spTree>
    <p:extLst>
      <p:ext uri="{BB962C8B-B14F-4D97-AF65-F5344CB8AC3E}">
        <p14:creationId xmlns:p14="http://schemas.microsoft.com/office/powerpoint/2010/main" val="494032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917577" y="6356351"/>
            <a:ext cx="579711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l-PL" dirty="0" err="1" smtClean="0"/>
              <a:t>Intelligent</a:t>
            </a:r>
            <a:r>
              <a:rPr lang="pl-PL" dirty="0" smtClean="0"/>
              <a:t> Transport Systems: New ICT – </a:t>
            </a:r>
            <a:r>
              <a:rPr lang="pl-PL" dirty="0" err="1" smtClean="0"/>
              <a:t>based</a:t>
            </a:r>
            <a:r>
              <a:rPr lang="pl-PL" dirty="0" smtClean="0"/>
              <a:t> </a:t>
            </a:r>
            <a:r>
              <a:rPr lang="pl-PL" dirty="0" err="1" smtClean="0"/>
              <a:t>Master’s</a:t>
            </a:r>
            <a:r>
              <a:rPr lang="pl-PL" dirty="0" smtClean="0"/>
              <a:t> Curricula in Uzbekistan (INTRAS)</a:t>
            </a:r>
          </a:p>
          <a:p>
            <a:r>
              <a:rPr lang="pl-PL" dirty="0" smtClean="0"/>
              <a:t>Agreement </a:t>
            </a:r>
            <a:r>
              <a:rPr lang="pl-PL" dirty="0" err="1" smtClean="0"/>
              <a:t>number</a:t>
            </a:r>
            <a:r>
              <a:rPr lang="pl-PL" dirty="0" smtClean="0"/>
              <a:t>: 2017-3516/001-001</a:t>
            </a:r>
          </a:p>
          <a:p>
            <a:r>
              <a:rPr lang="pl-PL" dirty="0" smtClean="0"/>
              <a:t>Project </a:t>
            </a:r>
            <a:r>
              <a:rPr lang="pl-PL" dirty="0" err="1" smtClean="0"/>
              <a:t>reference</a:t>
            </a:r>
            <a:r>
              <a:rPr lang="pl-PL" dirty="0" smtClean="0"/>
              <a:t> </a:t>
            </a:r>
            <a:r>
              <a:rPr lang="pl-PL" dirty="0" err="1" smtClean="0"/>
              <a:t>number</a:t>
            </a:r>
            <a:r>
              <a:rPr lang="pl-PL" dirty="0" smtClean="0"/>
              <a:t>: 586292-EPP-1-2017-1-PL-EPPKA2-CBHE-JP</a:t>
            </a:r>
          </a:p>
          <a:p>
            <a:endParaRPr lang="pl-PL" dirty="0"/>
          </a:p>
        </p:txBody>
      </p:sp>
      <p:pic>
        <p:nvPicPr>
          <p:cNvPr id="7" name="Obraz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68978" y="326986"/>
            <a:ext cx="1433189" cy="265406"/>
          </a:xfrm>
          <a:prstGeom prst="rect">
            <a:avLst/>
          </a:prstGeom>
        </p:spPr>
      </p:pic>
      <p:pic>
        <p:nvPicPr>
          <p:cNvPr id="8" name="Obraz 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6090053" y="23522"/>
            <a:ext cx="3053947" cy="872334"/>
          </a:xfrm>
          <a:prstGeom prst="rect">
            <a:avLst/>
          </a:prstGeom>
        </p:spPr>
      </p:pic>
    </p:spTree>
    <p:extLst>
      <p:ext uri="{BB962C8B-B14F-4D97-AF65-F5344CB8AC3E}">
        <p14:creationId xmlns:p14="http://schemas.microsoft.com/office/powerpoint/2010/main" val="131818291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60" r:id="rId1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ctrTitle"/>
          </p:nvPr>
        </p:nvSpPr>
        <p:spPr>
          <a:xfrm>
            <a:off x="685800" y="3039095"/>
            <a:ext cx="7774632" cy="1974081"/>
          </a:xfrm>
        </p:spPr>
        <p:txBody>
          <a:bodyPr>
            <a:noAutofit/>
          </a:bodyPr>
          <a:lstStyle/>
          <a:p>
            <a:pPr lvl="0"/>
            <a:r>
              <a:rPr lang="pl-PL" sz="4000" dirty="0"/>
              <a:t>Basic terms of ITS with focusing on transport problems</a:t>
            </a:r>
            <a:r>
              <a:rPr lang="sk-SK" dirty="0"/>
              <a:t/>
            </a:r>
            <a:br>
              <a:rPr lang="sk-SK" dirty="0"/>
            </a:br>
            <a:r>
              <a:rPr lang="sk-SK" sz="3600" dirty="0" smtClean="0"/>
              <a:t>(</a:t>
            </a:r>
            <a:r>
              <a:rPr lang="sk-SK" sz="3600" dirty="0" err="1" smtClean="0"/>
              <a:t>Lecture</a:t>
            </a:r>
            <a:r>
              <a:rPr lang="sk-SK" sz="3600" dirty="0" smtClean="0"/>
              <a:t> 1)</a:t>
            </a:r>
            <a:r>
              <a:rPr lang="sk-SK" sz="2400" dirty="0" smtClean="0"/>
              <a:t/>
            </a:r>
            <a:br>
              <a:rPr lang="sk-SK" sz="2400" dirty="0" smtClean="0"/>
            </a:br>
            <a:r>
              <a:rPr lang="sk-SK" sz="3200" dirty="0" smtClean="0"/>
              <a:t> </a:t>
            </a:r>
            <a:endParaRPr lang="en-GB" sz="2400" dirty="0"/>
          </a:p>
        </p:txBody>
      </p:sp>
      <p:sp>
        <p:nvSpPr>
          <p:cNvPr id="7" name="Podnadpis 6"/>
          <p:cNvSpPr>
            <a:spLocks noGrp="1"/>
          </p:cNvSpPr>
          <p:nvPr>
            <p:ph type="subTitle" idx="1"/>
          </p:nvPr>
        </p:nvSpPr>
        <p:spPr>
          <a:xfrm>
            <a:off x="2743200" y="5517232"/>
            <a:ext cx="6400800" cy="1248544"/>
          </a:xfrm>
        </p:spPr>
        <p:txBody>
          <a:bodyPr>
            <a:normAutofit fontScale="85000" lnSpcReduction="20000"/>
          </a:bodyPr>
          <a:lstStyle/>
          <a:p>
            <a:pPr algn="l"/>
            <a:r>
              <a:rPr lang="sk-SK" sz="2000" dirty="0" smtClean="0"/>
              <a:t>				</a:t>
            </a:r>
            <a:endParaRPr lang="sk-SK" sz="2000" dirty="0" smtClean="0">
              <a:solidFill>
                <a:schemeClr val="tx1"/>
              </a:solidFill>
            </a:endParaRPr>
          </a:p>
          <a:p>
            <a:pPr algn="r"/>
            <a:r>
              <a:rPr lang="sk-SK" sz="2000" dirty="0" smtClean="0">
                <a:solidFill>
                  <a:schemeClr val="tx1"/>
                </a:solidFill>
              </a:rPr>
              <a:t>		</a:t>
            </a:r>
            <a:r>
              <a:rPr lang="sk-SK" sz="2100" b="1" dirty="0" err="1" smtClean="0">
                <a:solidFill>
                  <a:schemeClr val="tx1"/>
                </a:solidFill>
              </a:rPr>
              <a:t>assoc</a:t>
            </a:r>
            <a:r>
              <a:rPr lang="sk-SK" sz="2100" b="1" dirty="0" smtClean="0">
                <a:solidFill>
                  <a:schemeClr val="tx1"/>
                </a:solidFill>
              </a:rPr>
              <a:t>. prof. Ing. Jaroslav Mašek, PhD.</a:t>
            </a:r>
          </a:p>
          <a:p>
            <a:pPr algn="r"/>
            <a:r>
              <a:rPr lang="sk-SK" sz="2000" dirty="0" smtClean="0">
                <a:solidFill>
                  <a:schemeClr val="tx1"/>
                </a:solidFill>
              </a:rPr>
              <a:t>Department of Railway Transport, </a:t>
            </a:r>
            <a:r>
              <a:rPr lang="sk-SK" sz="2000" dirty="0" err="1" smtClean="0">
                <a:solidFill>
                  <a:schemeClr val="tx1"/>
                </a:solidFill>
              </a:rPr>
              <a:t>FPEDaS</a:t>
            </a:r>
            <a:endParaRPr lang="sk-SK" sz="2000" dirty="0" smtClean="0">
              <a:solidFill>
                <a:schemeClr val="tx1"/>
              </a:solidFill>
            </a:endParaRPr>
          </a:p>
          <a:p>
            <a:pPr algn="l"/>
            <a:r>
              <a:rPr lang="sk-SK" sz="2000" dirty="0" smtClean="0"/>
              <a:t>				</a:t>
            </a:r>
            <a:endParaRPr lang="sk-SK"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692696"/>
            <a:ext cx="7886700" cy="1325563"/>
          </a:xfrm>
        </p:spPr>
        <p:txBody>
          <a:bodyPr>
            <a:noAutofit/>
          </a:bodyPr>
          <a:lstStyle/>
          <a:p>
            <a:pPr algn="l"/>
            <a:r>
              <a:rPr lang="sk-SK" sz="2800" dirty="0" smtClean="0"/>
              <a:t>2. </a:t>
            </a:r>
            <a:r>
              <a:rPr lang="pl-PL" sz="2800" dirty="0"/>
              <a:t>Basic terms of ITS with focusing on transport problems</a:t>
            </a:r>
            <a:r>
              <a:rPr lang="sk-SK" sz="2800" dirty="0"/>
              <a:t> </a:t>
            </a:r>
          </a:p>
        </p:txBody>
      </p:sp>
      <p:sp>
        <p:nvSpPr>
          <p:cNvPr id="3" name="Zástupný objekt pre obsah 2"/>
          <p:cNvSpPr>
            <a:spLocks noGrp="1"/>
          </p:cNvSpPr>
          <p:nvPr>
            <p:ph idx="1"/>
          </p:nvPr>
        </p:nvSpPr>
        <p:spPr>
          <a:xfrm>
            <a:off x="457200" y="1772816"/>
            <a:ext cx="8219256" cy="4608512"/>
          </a:xfrm>
        </p:spPr>
        <p:txBody>
          <a:bodyPr>
            <a:normAutofit fontScale="62500" lnSpcReduction="20000"/>
          </a:bodyPr>
          <a:lstStyle/>
          <a:p>
            <a:r>
              <a:rPr lang="sk-SK" sz="3500" b="1" dirty="0" err="1"/>
              <a:t>The</a:t>
            </a:r>
            <a:r>
              <a:rPr lang="sk-SK" sz="3500" b="1" dirty="0"/>
              <a:t> transport </a:t>
            </a:r>
            <a:r>
              <a:rPr lang="sk-SK" sz="3500" b="1" dirty="0" err="1"/>
              <a:t>network</a:t>
            </a:r>
            <a:r>
              <a:rPr lang="sk-SK" sz="3500" b="1" dirty="0"/>
              <a:t> </a:t>
            </a:r>
            <a:r>
              <a:rPr lang="sk-SK" sz="3500" dirty="0" err="1"/>
              <a:t>is</a:t>
            </a:r>
            <a:r>
              <a:rPr lang="sk-SK" sz="3500" dirty="0"/>
              <a:t> </a:t>
            </a:r>
            <a:r>
              <a:rPr lang="sk-SK" sz="3500" dirty="0" err="1"/>
              <a:t>the</a:t>
            </a:r>
            <a:r>
              <a:rPr lang="sk-SK" sz="3500" dirty="0"/>
              <a:t> </a:t>
            </a:r>
            <a:r>
              <a:rPr lang="sk-SK" sz="3500" dirty="0" err="1"/>
              <a:t>final</a:t>
            </a:r>
            <a:r>
              <a:rPr lang="sk-SK" sz="3500" dirty="0"/>
              <a:t> set of </a:t>
            </a:r>
            <a:r>
              <a:rPr lang="sk-SK" sz="3500" dirty="0" err="1"/>
              <a:t>interconnected</a:t>
            </a:r>
            <a:r>
              <a:rPr lang="sk-SK" sz="3500" dirty="0"/>
              <a:t> transport </a:t>
            </a:r>
            <a:r>
              <a:rPr lang="sk-SK" sz="3500" dirty="0" err="1"/>
              <a:t>hubs</a:t>
            </a:r>
            <a:r>
              <a:rPr lang="sk-SK" sz="3500" dirty="0"/>
              <a:t> and </a:t>
            </a:r>
            <a:r>
              <a:rPr lang="sk-SK" sz="3500" dirty="0" err="1"/>
              <a:t>sections</a:t>
            </a:r>
            <a:r>
              <a:rPr lang="sk-SK" sz="3500" dirty="0"/>
              <a:t>. </a:t>
            </a:r>
            <a:r>
              <a:rPr lang="sk-SK" sz="3500" dirty="0" err="1"/>
              <a:t>Each</a:t>
            </a:r>
            <a:r>
              <a:rPr lang="sk-SK" sz="3500" dirty="0"/>
              <a:t> </a:t>
            </a:r>
            <a:r>
              <a:rPr lang="sk-SK" sz="3500" dirty="0" err="1"/>
              <a:t>section</a:t>
            </a:r>
            <a:r>
              <a:rPr lang="sk-SK" sz="3500" dirty="0"/>
              <a:t> has a </a:t>
            </a:r>
            <a:r>
              <a:rPr lang="sk-SK" sz="3500" dirty="0" err="1"/>
              <a:t>given</a:t>
            </a:r>
            <a:r>
              <a:rPr lang="sk-SK" sz="3500" dirty="0"/>
              <a:t> </a:t>
            </a:r>
            <a:r>
              <a:rPr lang="sk-SK" sz="3500" dirty="0" err="1"/>
              <a:t>throughput</a:t>
            </a:r>
            <a:r>
              <a:rPr lang="sk-SK" sz="3500" dirty="0"/>
              <a:t> </a:t>
            </a:r>
            <a:r>
              <a:rPr lang="sk-SK" sz="3500" dirty="0" err="1"/>
              <a:t>efficiency</a:t>
            </a:r>
            <a:r>
              <a:rPr lang="sk-SK" sz="3500" dirty="0"/>
              <a:t> and </a:t>
            </a:r>
            <a:r>
              <a:rPr lang="sk-SK" sz="3500" dirty="0" err="1"/>
              <a:t>length</a:t>
            </a:r>
            <a:r>
              <a:rPr lang="sk-SK" sz="3500" dirty="0"/>
              <a:t>, </a:t>
            </a:r>
            <a:r>
              <a:rPr lang="sk-SK" sz="3500" dirty="0" err="1"/>
              <a:t>expressed</a:t>
            </a:r>
            <a:r>
              <a:rPr lang="sk-SK" sz="3500" dirty="0"/>
              <a:t> </a:t>
            </a:r>
            <a:r>
              <a:rPr lang="sk-SK" sz="3500" dirty="0" err="1"/>
              <a:t>either</a:t>
            </a:r>
            <a:r>
              <a:rPr lang="sk-SK" sz="3500" dirty="0"/>
              <a:t> in </a:t>
            </a:r>
            <a:r>
              <a:rPr lang="sk-SK" sz="3500" dirty="0" err="1"/>
              <a:t>length</a:t>
            </a:r>
            <a:r>
              <a:rPr lang="sk-SK" sz="3500" dirty="0"/>
              <a:t> </a:t>
            </a:r>
            <a:r>
              <a:rPr lang="sk-SK" sz="3500" dirty="0" err="1"/>
              <a:t>units</a:t>
            </a:r>
            <a:r>
              <a:rPr lang="sk-SK" sz="3500" dirty="0"/>
              <a:t> or as </a:t>
            </a:r>
            <a:r>
              <a:rPr lang="sk-SK" sz="3500" dirty="0" err="1"/>
              <a:t>the</a:t>
            </a:r>
            <a:r>
              <a:rPr lang="sk-SK" sz="3500" dirty="0"/>
              <a:t> </a:t>
            </a:r>
            <a:r>
              <a:rPr lang="sk-SK" sz="3500" dirty="0" err="1"/>
              <a:t>time</a:t>
            </a:r>
            <a:r>
              <a:rPr lang="sk-SK" sz="3500" dirty="0"/>
              <a:t> </a:t>
            </a:r>
            <a:r>
              <a:rPr lang="sk-SK" sz="3500" dirty="0" err="1"/>
              <a:t>required</a:t>
            </a:r>
            <a:r>
              <a:rPr lang="sk-SK" sz="3500" dirty="0"/>
              <a:t> to </a:t>
            </a:r>
            <a:r>
              <a:rPr lang="sk-SK" sz="3500" dirty="0" err="1"/>
              <a:t>pass</a:t>
            </a:r>
            <a:r>
              <a:rPr lang="sk-SK" sz="3500" dirty="0"/>
              <a:t> </a:t>
            </a:r>
            <a:r>
              <a:rPr lang="sk-SK" sz="3500" dirty="0" err="1"/>
              <a:t>the</a:t>
            </a:r>
            <a:r>
              <a:rPr lang="sk-SK" sz="3500" dirty="0"/>
              <a:t> </a:t>
            </a:r>
            <a:r>
              <a:rPr lang="sk-SK" sz="3500" dirty="0" err="1"/>
              <a:t>section</a:t>
            </a:r>
            <a:r>
              <a:rPr lang="sk-SK" sz="3500" dirty="0"/>
              <a:t> (</a:t>
            </a:r>
            <a:r>
              <a:rPr lang="sk-SK" sz="3500" dirty="0" err="1"/>
              <a:t>e.g</a:t>
            </a:r>
            <a:r>
              <a:rPr lang="sk-SK" sz="3500" dirty="0"/>
              <a:t>. </a:t>
            </a:r>
            <a:r>
              <a:rPr lang="sk-SK" sz="3500" dirty="0" err="1"/>
              <a:t>the</a:t>
            </a:r>
            <a:r>
              <a:rPr lang="sk-SK" sz="3500" dirty="0"/>
              <a:t> </a:t>
            </a:r>
            <a:r>
              <a:rPr lang="sk-SK" sz="3500" dirty="0" err="1"/>
              <a:t>network</a:t>
            </a:r>
            <a:r>
              <a:rPr lang="sk-SK" sz="3500" dirty="0"/>
              <a:t> of </a:t>
            </a:r>
            <a:r>
              <a:rPr lang="sk-SK" sz="3500" dirty="0" err="1"/>
              <a:t>public</a:t>
            </a:r>
            <a:r>
              <a:rPr lang="sk-SK" sz="3500" dirty="0"/>
              <a:t> transport </a:t>
            </a:r>
            <a:r>
              <a:rPr lang="sk-SK" sz="3500" dirty="0" err="1"/>
              <a:t>lines</a:t>
            </a:r>
            <a:r>
              <a:rPr lang="sk-SK" sz="3500" dirty="0"/>
              <a:t> in Bratislava, </a:t>
            </a:r>
            <a:r>
              <a:rPr lang="sk-SK" sz="3500" dirty="0" err="1"/>
              <a:t>the</a:t>
            </a:r>
            <a:r>
              <a:rPr lang="sk-SK" sz="3500" dirty="0"/>
              <a:t> ŽSR </a:t>
            </a:r>
            <a:r>
              <a:rPr lang="sk-SK" sz="3500" dirty="0" err="1"/>
              <a:t>railway</a:t>
            </a:r>
            <a:r>
              <a:rPr lang="sk-SK" sz="3500" dirty="0"/>
              <a:t> </a:t>
            </a:r>
            <a:r>
              <a:rPr lang="sk-SK" sz="3500" dirty="0" err="1"/>
              <a:t>network</a:t>
            </a:r>
            <a:r>
              <a:rPr lang="sk-SK" sz="3500" dirty="0"/>
              <a:t>, as </a:t>
            </a:r>
            <a:r>
              <a:rPr lang="sk-SK" sz="3500" dirty="0" err="1"/>
              <a:t>well</a:t>
            </a:r>
            <a:r>
              <a:rPr lang="sk-SK" sz="3500" dirty="0"/>
              <a:t> as </a:t>
            </a:r>
            <a:r>
              <a:rPr lang="sk-SK" sz="3500" dirty="0" err="1"/>
              <a:t>their</a:t>
            </a:r>
            <a:r>
              <a:rPr lang="sk-SK" sz="3500" dirty="0"/>
              <a:t> </a:t>
            </a:r>
            <a:r>
              <a:rPr lang="sk-SK" sz="3500" dirty="0" err="1"/>
              <a:t>parts</a:t>
            </a:r>
            <a:r>
              <a:rPr lang="sk-SK" sz="3500" dirty="0" smtClean="0"/>
              <a:t>).</a:t>
            </a:r>
          </a:p>
          <a:p>
            <a:r>
              <a:rPr lang="sk-SK" sz="3500" b="1" dirty="0" err="1"/>
              <a:t>The</a:t>
            </a:r>
            <a:r>
              <a:rPr lang="sk-SK" sz="3500" b="1" dirty="0"/>
              <a:t> </a:t>
            </a:r>
            <a:r>
              <a:rPr lang="sk-SK" sz="3500" b="1" dirty="0" err="1"/>
              <a:t>route</a:t>
            </a:r>
            <a:r>
              <a:rPr lang="sk-SK" sz="3500" b="1" dirty="0"/>
              <a:t> </a:t>
            </a:r>
            <a:r>
              <a:rPr lang="sk-SK" sz="3500" dirty="0" err="1"/>
              <a:t>is</a:t>
            </a:r>
            <a:r>
              <a:rPr lang="sk-SK" sz="3500" dirty="0"/>
              <a:t> a </a:t>
            </a:r>
            <a:r>
              <a:rPr lang="sk-SK" sz="3500" dirty="0" err="1"/>
              <a:t>sequence</a:t>
            </a:r>
            <a:r>
              <a:rPr lang="sk-SK" sz="3500" dirty="0"/>
              <a:t> of transport </a:t>
            </a:r>
            <a:r>
              <a:rPr lang="sk-SK" sz="3500" dirty="0" err="1"/>
              <a:t>hubs</a:t>
            </a:r>
            <a:r>
              <a:rPr lang="sk-SK" sz="3500" dirty="0"/>
              <a:t> and </a:t>
            </a:r>
            <a:r>
              <a:rPr lang="sk-SK" sz="3500" dirty="0" err="1"/>
              <a:t>the</a:t>
            </a:r>
            <a:r>
              <a:rPr lang="sk-SK" sz="3500" dirty="0"/>
              <a:t> </a:t>
            </a:r>
            <a:r>
              <a:rPr lang="sk-SK" sz="3500" dirty="0" err="1"/>
              <a:t>successive</a:t>
            </a:r>
            <a:r>
              <a:rPr lang="sk-SK" sz="3500" dirty="0"/>
              <a:t> </a:t>
            </a:r>
            <a:r>
              <a:rPr lang="sk-SK" sz="3500" dirty="0" err="1"/>
              <a:t>sections</a:t>
            </a:r>
            <a:r>
              <a:rPr lang="sk-SK" sz="3500" dirty="0"/>
              <a:t> </a:t>
            </a:r>
            <a:r>
              <a:rPr lang="sk-SK" sz="3500" dirty="0" err="1"/>
              <a:t>between</a:t>
            </a:r>
            <a:r>
              <a:rPr lang="sk-SK" sz="3500" dirty="0"/>
              <a:t> </a:t>
            </a:r>
            <a:r>
              <a:rPr lang="sk-SK" sz="3500" dirty="0" err="1"/>
              <a:t>these</a:t>
            </a:r>
            <a:r>
              <a:rPr lang="sk-SK" sz="3500" dirty="0"/>
              <a:t> </a:t>
            </a:r>
            <a:r>
              <a:rPr lang="sk-SK" sz="3500" dirty="0" err="1"/>
              <a:t>hubs</a:t>
            </a:r>
            <a:r>
              <a:rPr lang="sk-SK" sz="3500" dirty="0"/>
              <a:t> (</a:t>
            </a:r>
            <a:r>
              <a:rPr lang="sk-SK" sz="3500" dirty="0" err="1"/>
              <a:t>e.g</a:t>
            </a:r>
            <a:r>
              <a:rPr lang="sk-SK" sz="3500" dirty="0"/>
              <a:t>., a </a:t>
            </a:r>
            <a:r>
              <a:rPr lang="sk-SK" sz="3500" dirty="0" err="1"/>
              <a:t>vehicle</a:t>
            </a:r>
            <a:r>
              <a:rPr lang="sk-SK" sz="3500" dirty="0"/>
              <a:t> </a:t>
            </a:r>
            <a:r>
              <a:rPr lang="sk-SK" sz="3500" dirty="0" err="1"/>
              <a:t>that</a:t>
            </a:r>
            <a:r>
              <a:rPr lang="sk-SK" sz="3500" dirty="0"/>
              <a:t> </a:t>
            </a:r>
            <a:r>
              <a:rPr lang="sk-SK" sz="3500" dirty="0" err="1"/>
              <a:t>moves</a:t>
            </a:r>
            <a:r>
              <a:rPr lang="sk-SK" sz="3500" dirty="0"/>
              <a:t> </a:t>
            </a:r>
            <a:r>
              <a:rPr lang="sk-SK" sz="3500" dirty="0" err="1"/>
              <a:t>along</a:t>
            </a:r>
            <a:r>
              <a:rPr lang="sk-SK" sz="3500" dirty="0"/>
              <a:t> a </a:t>
            </a:r>
            <a:r>
              <a:rPr lang="sk-SK" sz="3500" dirty="0" err="1"/>
              <a:t>certain</a:t>
            </a:r>
            <a:r>
              <a:rPr lang="sk-SK" sz="3500" dirty="0"/>
              <a:t> </a:t>
            </a:r>
            <a:r>
              <a:rPr lang="sk-SK" sz="3500" dirty="0" err="1"/>
              <a:t>route</a:t>
            </a:r>
            <a:r>
              <a:rPr lang="sk-SK" sz="3500" dirty="0"/>
              <a:t> </a:t>
            </a:r>
            <a:r>
              <a:rPr lang="sk-SK" sz="3500" dirty="0" err="1"/>
              <a:t>when</a:t>
            </a:r>
            <a:r>
              <a:rPr lang="sk-SK" sz="3500" dirty="0"/>
              <a:t> </a:t>
            </a:r>
            <a:r>
              <a:rPr lang="sk-SK" sz="3500" dirty="0" err="1"/>
              <a:t>operating</a:t>
            </a:r>
            <a:r>
              <a:rPr lang="sk-SK" sz="3500" dirty="0"/>
              <a:t> a </a:t>
            </a:r>
            <a:r>
              <a:rPr lang="sk-SK" sz="3500" dirty="0" err="1"/>
              <a:t>group</a:t>
            </a:r>
            <a:r>
              <a:rPr lang="sk-SK" sz="3500" dirty="0"/>
              <a:t> of </a:t>
            </a:r>
            <a:r>
              <a:rPr lang="sk-SK" sz="3500" dirty="0" err="1"/>
              <a:t>stores</a:t>
            </a:r>
            <a:r>
              <a:rPr lang="sk-SK" sz="3500" dirty="0"/>
              <a:t>). </a:t>
            </a:r>
            <a:r>
              <a:rPr lang="sk-SK" sz="3500" dirty="0" err="1"/>
              <a:t>This</a:t>
            </a:r>
            <a:r>
              <a:rPr lang="sk-SK" sz="3500" dirty="0"/>
              <a:t> </a:t>
            </a:r>
            <a:r>
              <a:rPr lang="sk-SK" sz="3500" dirty="0" err="1"/>
              <a:t>does</a:t>
            </a:r>
            <a:r>
              <a:rPr lang="sk-SK" sz="3500" dirty="0"/>
              <a:t> </a:t>
            </a:r>
            <a:r>
              <a:rPr lang="sk-SK" sz="3500" dirty="0" err="1"/>
              <a:t>not</a:t>
            </a:r>
            <a:r>
              <a:rPr lang="sk-SK" sz="3500" dirty="0"/>
              <a:t> </a:t>
            </a:r>
            <a:r>
              <a:rPr lang="sk-SK" sz="3500" dirty="0" err="1"/>
              <a:t>exclude</a:t>
            </a:r>
            <a:r>
              <a:rPr lang="sk-SK" sz="3500" dirty="0"/>
              <a:t> </a:t>
            </a:r>
            <a:r>
              <a:rPr lang="sk-SK" sz="3500" dirty="0" err="1"/>
              <a:t>crossing</a:t>
            </a:r>
            <a:r>
              <a:rPr lang="sk-SK" sz="3500" dirty="0"/>
              <a:t> </a:t>
            </a:r>
            <a:r>
              <a:rPr lang="sk-SK" sz="3500" dirty="0" err="1"/>
              <a:t>the</a:t>
            </a:r>
            <a:r>
              <a:rPr lang="sk-SK" sz="3500" dirty="0"/>
              <a:t> </a:t>
            </a:r>
            <a:r>
              <a:rPr lang="sk-SK" sz="3500" dirty="0" err="1"/>
              <a:t>sections</a:t>
            </a:r>
            <a:r>
              <a:rPr lang="sk-SK" sz="3500" dirty="0"/>
              <a:t> and transport </a:t>
            </a:r>
            <a:r>
              <a:rPr lang="sk-SK" sz="3500" dirty="0" err="1"/>
              <a:t>hubs</a:t>
            </a:r>
            <a:r>
              <a:rPr lang="sk-SK" sz="3500" dirty="0"/>
              <a:t> </a:t>
            </a:r>
            <a:r>
              <a:rPr lang="sk-SK" sz="3500" dirty="0" err="1"/>
              <a:t>multiple</a:t>
            </a:r>
            <a:r>
              <a:rPr lang="sk-SK" sz="3500" dirty="0"/>
              <a:t> </a:t>
            </a:r>
            <a:r>
              <a:rPr lang="sk-SK" sz="3500" dirty="0" err="1"/>
              <a:t>times</a:t>
            </a:r>
            <a:r>
              <a:rPr lang="sk-SK" sz="3500" dirty="0"/>
              <a:t>.</a:t>
            </a:r>
          </a:p>
          <a:p>
            <a:r>
              <a:rPr lang="sk-SK" sz="3500" b="1" dirty="0" err="1"/>
              <a:t>The</a:t>
            </a:r>
            <a:r>
              <a:rPr lang="sk-SK" sz="3500" b="1" dirty="0"/>
              <a:t> </a:t>
            </a:r>
            <a:r>
              <a:rPr lang="sk-SK" sz="3500" b="1" dirty="0" err="1"/>
              <a:t>track</a:t>
            </a:r>
            <a:r>
              <a:rPr lang="sk-SK" sz="3500" b="1" dirty="0"/>
              <a:t> </a:t>
            </a:r>
            <a:r>
              <a:rPr lang="sk-SK" sz="3500" dirty="0" err="1"/>
              <a:t>is</a:t>
            </a:r>
            <a:r>
              <a:rPr lang="sk-SK" sz="3500" dirty="0"/>
              <a:t> a </a:t>
            </a:r>
            <a:r>
              <a:rPr lang="sk-SK" sz="3500" dirty="0" err="1"/>
              <a:t>route</a:t>
            </a:r>
            <a:r>
              <a:rPr lang="sk-SK" sz="3500" dirty="0"/>
              <a:t> </a:t>
            </a:r>
            <a:r>
              <a:rPr lang="sk-SK" sz="3500" dirty="0" err="1"/>
              <a:t>whose</a:t>
            </a:r>
            <a:r>
              <a:rPr lang="sk-SK" sz="3500" dirty="0"/>
              <a:t> transport </a:t>
            </a:r>
            <a:r>
              <a:rPr lang="sk-SK" sz="3500" dirty="0" err="1"/>
              <a:t>hubs</a:t>
            </a:r>
            <a:r>
              <a:rPr lang="sk-SK" sz="3500" dirty="0"/>
              <a:t> are </a:t>
            </a:r>
            <a:r>
              <a:rPr lang="sk-SK" sz="3500" dirty="0" err="1"/>
              <a:t>two</a:t>
            </a:r>
            <a:r>
              <a:rPr lang="sk-SK" sz="3500" dirty="0"/>
              <a:t> </a:t>
            </a:r>
            <a:r>
              <a:rPr lang="sk-SK" sz="3500" dirty="0" err="1"/>
              <a:t>different</a:t>
            </a:r>
            <a:r>
              <a:rPr lang="sk-SK" sz="3500" dirty="0"/>
              <a:t> (</a:t>
            </a:r>
            <a:r>
              <a:rPr lang="sk-SK" sz="3500" dirty="0" err="1"/>
              <a:t>for</a:t>
            </a:r>
            <a:r>
              <a:rPr lang="sk-SK" sz="3500" dirty="0"/>
              <a:t> </a:t>
            </a:r>
            <a:r>
              <a:rPr lang="sk-SK" sz="3500" dirty="0" err="1"/>
              <a:t>example</a:t>
            </a:r>
            <a:r>
              <a:rPr lang="sk-SK" sz="3500" dirty="0"/>
              <a:t>, </a:t>
            </a:r>
            <a:r>
              <a:rPr lang="sk-SK" sz="3500" dirty="0" err="1"/>
              <a:t>the</a:t>
            </a:r>
            <a:r>
              <a:rPr lang="sk-SK" sz="3500" dirty="0"/>
              <a:t> </a:t>
            </a:r>
            <a:r>
              <a:rPr lang="sk-SK" sz="3500" dirty="0" err="1"/>
              <a:t>section</a:t>
            </a:r>
            <a:r>
              <a:rPr lang="sk-SK" sz="3500" dirty="0"/>
              <a:t> of </a:t>
            </a:r>
            <a:r>
              <a:rPr lang="sk-SK" sz="3500" dirty="0" err="1"/>
              <a:t>the</a:t>
            </a:r>
            <a:r>
              <a:rPr lang="sk-SK" sz="3500" dirty="0"/>
              <a:t> </a:t>
            </a:r>
            <a:r>
              <a:rPr lang="sk-SK" sz="3500" dirty="0" err="1"/>
              <a:t>railway</a:t>
            </a:r>
            <a:r>
              <a:rPr lang="sk-SK" sz="3500" dirty="0"/>
              <a:t> </a:t>
            </a:r>
            <a:r>
              <a:rPr lang="sk-SK" sz="3500" dirty="0" err="1"/>
              <a:t>network</a:t>
            </a:r>
            <a:r>
              <a:rPr lang="sk-SK" sz="3500" dirty="0"/>
              <a:t> </a:t>
            </a:r>
            <a:r>
              <a:rPr lang="sk-SK" sz="3500" dirty="0" err="1"/>
              <a:t>from</a:t>
            </a:r>
            <a:r>
              <a:rPr lang="sk-SK" sz="3500" dirty="0"/>
              <a:t> Žilina to Čadca </a:t>
            </a:r>
            <a:r>
              <a:rPr lang="sk-SK" sz="3500" dirty="0" err="1"/>
              <a:t>is</a:t>
            </a:r>
            <a:r>
              <a:rPr lang="sk-SK" sz="3500" dirty="0"/>
              <a:t> a </a:t>
            </a:r>
            <a:r>
              <a:rPr lang="sk-SK" sz="3500" dirty="0" err="1"/>
              <a:t>track</a:t>
            </a:r>
            <a:r>
              <a:rPr lang="sk-SK" sz="3500" dirty="0"/>
              <a:t> in </a:t>
            </a:r>
            <a:r>
              <a:rPr lang="sk-SK" sz="3500" dirty="0" err="1"/>
              <a:t>the</a:t>
            </a:r>
            <a:r>
              <a:rPr lang="sk-SK" sz="3500" dirty="0"/>
              <a:t> </a:t>
            </a:r>
            <a:r>
              <a:rPr lang="sk-SK" sz="3500" dirty="0" err="1"/>
              <a:t>sense</a:t>
            </a:r>
            <a:r>
              <a:rPr lang="sk-SK" sz="3500" dirty="0"/>
              <a:t> of </a:t>
            </a:r>
            <a:r>
              <a:rPr lang="sk-SK" sz="3500" dirty="0" err="1"/>
              <a:t>the</a:t>
            </a:r>
            <a:r>
              <a:rPr lang="sk-SK" sz="3500" dirty="0"/>
              <a:t> </a:t>
            </a:r>
            <a:r>
              <a:rPr lang="sk-SK" sz="3500" dirty="0" err="1"/>
              <a:t>established</a:t>
            </a:r>
            <a:r>
              <a:rPr lang="sk-SK" sz="3500" dirty="0"/>
              <a:t> </a:t>
            </a:r>
            <a:r>
              <a:rPr lang="sk-SK" sz="3500" dirty="0" err="1"/>
              <a:t>terminology</a:t>
            </a:r>
            <a:r>
              <a:rPr lang="sk-SK" sz="3500" dirty="0"/>
              <a:t>: </a:t>
            </a:r>
            <a:r>
              <a:rPr lang="sk-SK" sz="3500" dirty="0" err="1"/>
              <a:t>it</a:t>
            </a:r>
            <a:r>
              <a:rPr lang="sk-SK" sz="3500" dirty="0"/>
              <a:t> </a:t>
            </a:r>
            <a:r>
              <a:rPr lang="sk-SK" sz="3500" dirty="0" err="1"/>
              <a:t>is</a:t>
            </a:r>
            <a:r>
              <a:rPr lang="sk-SK" sz="3500" dirty="0"/>
              <a:t> </a:t>
            </a:r>
            <a:r>
              <a:rPr lang="sk-SK" sz="3500" dirty="0" err="1"/>
              <a:t>continuous</a:t>
            </a:r>
            <a:r>
              <a:rPr lang="sk-SK" sz="3500" dirty="0"/>
              <a:t>, </a:t>
            </a:r>
            <a:r>
              <a:rPr lang="sk-SK" sz="3500" dirty="0" err="1"/>
              <a:t>oriented</a:t>
            </a:r>
            <a:r>
              <a:rPr lang="sk-SK" sz="3500" dirty="0"/>
              <a:t> and </a:t>
            </a:r>
            <a:r>
              <a:rPr lang="sk-SK" sz="3500" dirty="0" err="1"/>
              <a:t>therefore</a:t>
            </a:r>
            <a:r>
              <a:rPr lang="sk-SK" sz="3500" dirty="0"/>
              <a:t> </a:t>
            </a:r>
            <a:r>
              <a:rPr lang="sk-SK" sz="3500" dirty="0" err="1"/>
              <a:t>it</a:t>
            </a:r>
            <a:r>
              <a:rPr lang="sk-SK" sz="3500" dirty="0"/>
              <a:t> </a:t>
            </a:r>
            <a:r>
              <a:rPr lang="sk-SK" sz="3500" dirty="0" err="1"/>
              <a:t>is</a:t>
            </a:r>
            <a:r>
              <a:rPr lang="sk-SK" sz="3500" dirty="0"/>
              <a:t> a </a:t>
            </a:r>
            <a:r>
              <a:rPr lang="sk-SK" sz="3500" dirty="0" err="1"/>
              <a:t>route</a:t>
            </a:r>
            <a:r>
              <a:rPr lang="sk-SK" sz="3500" dirty="0"/>
              <a:t> </a:t>
            </a:r>
            <a:r>
              <a:rPr lang="sk-SK" sz="3500" dirty="0" err="1"/>
              <a:t>where</a:t>
            </a:r>
            <a:r>
              <a:rPr lang="sk-SK" sz="3500" dirty="0"/>
              <a:t> no transport </a:t>
            </a:r>
            <a:r>
              <a:rPr lang="sk-SK" sz="3500" dirty="0" err="1"/>
              <a:t>hubs</a:t>
            </a:r>
            <a:r>
              <a:rPr lang="sk-SK" sz="3500" dirty="0"/>
              <a:t> are </a:t>
            </a:r>
            <a:r>
              <a:rPr lang="sk-SK" sz="3500" dirty="0" err="1"/>
              <a:t>repeated</a:t>
            </a:r>
            <a:r>
              <a:rPr lang="sk-SK" sz="3500" dirty="0"/>
              <a:t> on </a:t>
            </a:r>
            <a:r>
              <a:rPr lang="sk-SK" sz="3500" dirty="0" err="1"/>
              <a:t>it</a:t>
            </a:r>
            <a:r>
              <a:rPr lang="sk-SK" sz="3500" dirty="0" smtClean="0"/>
              <a:t>).</a:t>
            </a:r>
            <a:endParaRPr lang="sk-SK" sz="3500" dirty="0"/>
          </a:p>
          <a:p>
            <a:endParaRPr lang="sk-SK" dirty="0"/>
          </a:p>
        </p:txBody>
      </p:sp>
      <p:sp>
        <p:nvSpPr>
          <p:cNvPr id="4" name="Pole tekstowe 157"/>
          <p:cNvSpPr txBox="1">
            <a:spLocks noChangeArrowheads="1"/>
          </p:cNvSpPr>
          <p:nvPr/>
        </p:nvSpPr>
        <p:spPr bwMode="auto">
          <a:xfrm>
            <a:off x="1325566" y="6268206"/>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65202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836712"/>
            <a:ext cx="7886700" cy="1325563"/>
          </a:xfrm>
        </p:spPr>
        <p:txBody>
          <a:bodyPr>
            <a:noAutofit/>
          </a:bodyPr>
          <a:lstStyle/>
          <a:p>
            <a:pPr algn="l"/>
            <a:r>
              <a:rPr lang="sk-SK" sz="2800" dirty="0"/>
              <a:t>2. </a:t>
            </a:r>
            <a:r>
              <a:rPr lang="pl-PL" sz="2800" dirty="0"/>
              <a:t>Basic terms of ITS with focusing on transport problems</a:t>
            </a:r>
            <a:r>
              <a:rPr lang="sk-SK" sz="2800" dirty="0"/>
              <a:t> </a:t>
            </a:r>
          </a:p>
        </p:txBody>
      </p:sp>
      <p:sp>
        <p:nvSpPr>
          <p:cNvPr id="3" name="Zástupný objekt pre obsah 2"/>
          <p:cNvSpPr>
            <a:spLocks noGrp="1"/>
          </p:cNvSpPr>
          <p:nvPr>
            <p:ph idx="1"/>
          </p:nvPr>
        </p:nvSpPr>
        <p:spPr/>
        <p:txBody>
          <a:bodyPr>
            <a:normAutofit fontScale="92500" lnSpcReduction="10000"/>
          </a:bodyPr>
          <a:lstStyle/>
          <a:p>
            <a:r>
              <a:rPr lang="sk-SK" b="1" dirty="0" err="1"/>
              <a:t>The</a:t>
            </a:r>
            <a:r>
              <a:rPr lang="sk-SK" b="1" dirty="0"/>
              <a:t> </a:t>
            </a:r>
            <a:r>
              <a:rPr lang="sk-SK" b="1" dirty="0" err="1"/>
              <a:t>relation</a:t>
            </a:r>
            <a:r>
              <a:rPr lang="sk-SK" b="1" dirty="0"/>
              <a:t> </a:t>
            </a:r>
            <a:r>
              <a:rPr lang="sk-SK" dirty="0" err="1"/>
              <a:t>is</a:t>
            </a:r>
            <a:r>
              <a:rPr lang="sk-SK" dirty="0"/>
              <a:t> </a:t>
            </a:r>
            <a:r>
              <a:rPr lang="sk-SK" dirty="0" err="1"/>
              <a:t>arranged</a:t>
            </a:r>
            <a:r>
              <a:rPr lang="sk-SK" dirty="0"/>
              <a:t> </a:t>
            </a:r>
            <a:r>
              <a:rPr lang="sk-SK" dirty="0" err="1"/>
              <a:t>with</a:t>
            </a:r>
            <a:r>
              <a:rPr lang="sk-SK" dirty="0"/>
              <a:t> a </a:t>
            </a:r>
            <a:r>
              <a:rPr lang="sk-SK" dirty="0" err="1"/>
              <a:t>pair</a:t>
            </a:r>
            <a:r>
              <a:rPr lang="sk-SK" dirty="0"/>
              <a:t> of transport </a:t>
            </a:r>
            <a:r>
              <a:rPr lang="sk-SK" dirty="0" err="1"/>
              <a:t>hubs</a:t>
            </a:r>
            <a:r>
              <a:rPr lang="sk-SK" dirty="0"/>
              <a:t>, </a:t>
            </a:r>
            <a:r>
              <a:rPr lang="sk-SK" dirty="0" err="1"/>
              <a:t>from</a:t>
            </a:r>
            <a:r>
              <a:rPr lang="sk-SK" dirty="0"/>
              <a:t> </a:t>
            </a:r>
            <a:r>
              <a:rPr lang="sk-SK" dirty="0" err="1"/>
              <a:t>the</a:t>
            </a:r>
            <a:r>
              <a:rPr lang="sk-SK" dirty="0"/>
              <a:t> </a:t>
            </a:r>
            <a:r>
              <a:rPr lang="sk-SK" dirty="0" err="1"/>
              <a:t>first</a:t>
            </a:r>
            <a:r>
              <a:rPr lang="sk-SK" dirty="0"/>
              <a:t> to </a:t>
            </a:r>
            <a:r>
              <a:rPr lang="sk-SK" dirty="0" err="1"/>
              <a:t>the</a:t>
            </a:r>
            <a:r>
              <a:rPr lang="sk-SK" dirty="0"/>
              <a:t> </a:t>
            </a:r>
            <a:r>
              <a:rPr lang="sk-SK" dirty="0" err="1"/>
              <a:t>second</a:t>
            </a:r>
            <a:r>
              <a:rPr lang="sk-SK" dirty="0"/>
              <a:t> </a:t>
            </a:r>
            <a:r>
              <a:rPr lang="sk-SK" dirty="0" err="1"/>
              <a:t>hubs</a:t>
            </a:r>
            <a:r>
              <a:rPr lang="sk-SK" dirty="0"/>
              <a:t> </a:t>
            </a:r>
            <a:r>
              <a:rPr lang="sk-SK" dirty="0" err="1"/>
              <a:t>being</a:t>
            </a:r>
            <a:r>
              <a:rPr lang="sk-SK" dirty="0"/>
              <a:t> </a:t>
            </a:r>
            <a:r>
              <a:rPr lang="sk-SK" dirty="0" err="1"/>
              <a:t>transported</a:t>
            </a:r>
            <a:r>
              <a:rPr lang="sk-SK" dirty="0"/>
              <a:t> </a:t>
            </a:r>
            <a:r>
              <a:rPr lang="sk-SK" dirty="0" err="1"/>
              <a:t>complete</a:t>
            </a:r>
            <a:r>
              <a:rPr lang="sk-SK" dirty="0"/>
              <a:t> </a:t>
            </a:r>
            <a:r>
              <a:rPr lang="sk-SK" dirty="0" err="1"/>
              <a:t>sets</a:t>
            </a:r>
            <a:r>
              <a:rPr lang="sk-SK" dirty="0"/>
              <a:t> (</a:t>
            </a:r>
            <a:r>
              <a:rPr lang="sk-SK" dirty="0" err="1"/>
              <a:t>e.g</a:t>
            </a:r>
            <a:r>
              <a:rPr lang="sk-SK" dirty="0"/>
              <a:t>. </a:t>
            </a:r>
            <a:r>
              <a:rPr lang="sk-SK" dirty="0" err="1"/>
              <a:t>the</a:t>
            </a:r>
            <a:r>
              <a:rPr lang="sk-SK" dirty="0"/>
              <a:t> </a:t>
            </a:r>
            <a:r>
              <a:rPr lang="sk-SK" dirty="0" err="1"/>
              <a:t>relation</a:t>
            </a:r>
            <a:r>
              <a:rPr lang="sk-SK" dirty="0"/>
              <a:t> Banská Bystrica - Zvolen in </a:t>
            </a:r>
            <a:r>
              <a:rPr lang="sk-SK" dirty="0" err="1"/>
              <a:t>the</a:t>
            </a:r>
            <a:r>
              <a:rPr lang="sk-SK" dirty="0"/>
              <a:t> </a:t>
            </a:r>
            <a:r>
              <a:rPr lang="sk-SK" dirty="0" err="1"/>
              <a:t>passenger</a:t>
            </a:r>
            <a:r>
              <a:rPr lang="sk-SK" dirty="0"/>
              <a:t> transport).</a:t>
            </a:r>
          </a:p>
          <a:p>
            <a:r>
              <a:rPr lang="sk-SK" b="1" dirty="0" err="1"/>
              <a:t>The</a:t>
            </a:r>
            <a:r>
              <a:rPr lang="sk-SK" b="1" dirty="0"/>
              <a:t> </a:t>
            </a:r>
            <a:r>
              <a:rPr lang="sk-SK" b="1" dirty="0" err="1"/>
              <a:t>starting</a:t>
            </a:r>
            <a:r>
              <a:rPr lang="sk-SK" b="1" dirty="0"/>
              <a:t> point of </a:t>
            </a:r>
            <a:r>
              <a:rPr lang="sk-SK" b="1" dirty="0" err="1"/>
              <a:t>the</a:t>
            </a:r>
            <a:r>
              <a:rPr lang="sk-SK" b="1" dirty="0"/>
              <a:t> element</a:t>
            </a:r>
            <a:r>
              <a:rPr lang="sk-SK" dirty="0"/>
              <a:t> </a:t>
            </a:r>
            <a:r>
              <a:rPr lang="sk-SK" dirty="0" err="1"/>
              <a:t>is</a:t>
            </a:r>
            <a:r>
              <a:rPr lang="sk-SK" dirty="0"/>
              <a:t> </a:t>
            </a:r>
            <a:r>
              <a:rPr lang="sk-SK" dirty="0" err="1"/>
              <a:t>the</a:t>
            </a:r>
            <a:r>
              <a:rPr lang="sk-SK" dirty="0"/>
              <a:t> transport </a:t>
            </a:r>
            <a:r>
              <a:rPr lang="sk-SK" dirty="0" err="1"/>
              <a:t>hubs</a:t>
            </a:r>
            <a:r>
              <a:rPr lang="sk-SK" dirty="0"/>
              <a:t> in </a:t>
            </a:r>
            <a:r>
              <a:rPr lang="sk-SK" dirty="0" err="1"/>
              <a:t>which</a:t>
            </a:r>
            <a:r>
              <a:rPr lang="sk-SK" dirty="0"/>
              <a:t> </a:t>
            </a:r>
            <a:r>
              <a:rPr lang="sk-SK" dirty="0" err="1"/>
              <a:t>the</a:t>
            </a:r>
            <a:r>
              <a:rPr lang="sk-SK" dirty="0"/>
              <a:t> element </a:t>
            </a:r>
            <a:r>
              <a:rPr lang="sk-SK" dirty="0" err="1"/>
              <a:t>enters</a:t>
            </a:r>
            <a:r>
              <a:rPr lang="sk-SK" dirty="0"/>
              <a:t> </a:t>
            </a:r>
            <a:r>
              <a:rPr lang="sk-SK" dirty="0" err="1"/>
              <a:t>the</a:t>
            </a:r>
            <a:r>
              <a:rPr lang="sk-SK" dirty="0"/>
              <a:t> transport </a:t>
            </a:r>
            <a:r>
              <a:rPr lang="sk-SK" dirty="0" err="1"/>
              <a:t>network</a:t>
            </a:r>
            <a:r>
              <a:rPr lang="sk-SK" dirty="0"/>
              <a:t>.</a:t>
            </a:r>
          </a:p>
          <a:p>
            <a:r>
              <a:rPr lang="sk-SK" b="1" dirty="0" err="1"/>
              <a:t>The</a:t>
            </a:r>
            <a:r>
              <a:rPr lang="sk-SK" b="1" dirty="0"/>
              <a:t> </a:t>
            </a:r>
            <a:r>
              <a:rPr lang="sk-SK" b="1" dirty="0" err="1"/>
              <a:t>goal</a:t>
            </a:r>
            <a:r>
              <a:rPr lang="sk-SK" b="1" dirty="0"/>
              <a:t> of </a:t>
            </a:r>
            <a:r>
              <a:rPr lang="sk-SK" b="1" dirty="0" err="1"/>
              <a:t>the</a:t>
            </a:r>
            <a:r>
              <a:rPr lang="sk-SK" b="1" dirty="0"/>
              <a:t> element</a:t>
            </a:r>
            <a:r>
              <a:rPr lang="sk-SK" dirty="0"/>
              <a:t> </a:t>
            </a:r>
            <a:r>
              <a:rPr lang="sk-SK" dirty="0" err="1"/>
              <a:t>is</a:t>
            </a:r>
            <a:r>
              <a:rPr lang="sk-SK" dirty="0"/>
              <a:t> </a:t>
            </a:r>
            <a:r>
              <a:rPr lang="sk-SK" dirty="0" err="1"/>
              <a:t>the</a:t>
            </a:r>
            <a:r>
              <a:rPr lang="sk-SK" dirty="0"/>
              <a:t> transport </a:t>
            </a:r>
            <a:r>
              <a:rPr lang="sk-SK" dirty="0" err="1"/>
              <a:t>hubs</a:t>
            </a:r>
            <a:r>
              <a:rPr lang="sk-SK" dirty="0"/>
              <a:t> in </a:t>
            </a:r>
            <a:r>
              <a:rPr lang="sk-SK" dirty="0" err="1"/>
              <a:t>which</a:t>
            </a:r>
            <a:r>
              <a:rPr lang="sk-SK" dirty="0"/>
              <a:t> </a:t>
            </a:r>
            <a:r>
              <a:rPr lang="sk-SK" dirty="0" err="1"/>
              <a:t>the</a:t>
            </a:r>
            <a:r>
              <a:rPr lang="sk-SK" dirty="0"/>
              <a:t> element </a:t>
            </a:r>
            <a:r>
              <a:rPr lang="sk-SK" dirty="0" err="1"/>
              <a:t>emerges</a:t>
            </a:r>
            <a:r>
              <a:rPr lang="sk-SK" dirty="0"/>
              <a:t> </a:t>
            </a:r>
            <a:r>
              <a:rPr lang="sk-SK" dirty="0" err="1"/>
              <a:t>from</a:t>
            </a:r>
            <a:r>
              <a:rPr lang="sk-SK" dirty="0"/>
              <a:t> </a:t>
            </a:r>
            <a:r>
              <a:rPr lang="sk-SK" dirty="0" err="1"/>
              <a:t>the</a:t>
            </a:r>
            <a:r>
              <a:rPr lang="sk-SK" dirty="0"/>
              <a:t> transport </a:t>
            </a:r>
            <a:r>
              <a:rPr lang="sk-SK" dirty="0" err="1"/>
              <a:t>network</a:t>
            </a:r>
            <a:r>
              <a:rPr lang="sk-SK" dirty="0"/>
              <a:t> and </a:t>
            </a:r>
            <a:r>
              <a:rPr lang="sk-SK" dirty="0" err="1"/>
              <a:t>its</a:t>
            </a:r>
            <a:r>
              <a:rPr lang="sk-SK" dirty="0"/>
              <a:t> transport over </a:t>
            </a:r>
            <a:r>
              <a:rPr lang="sk-SK" dirty="0" err="1"/>
              <a:t>that</a:t>
            </a:r>
            <a:r>
              <a:rPr lang="sk-SK" dirty="0"/>
              <a:t> </a:t>
            </a:r>
            <a:r>
              <a:rPr lang="sk-SK" dirty="0" err="1"/>
              <a:t>network</a:t>
            </a:r>
            <a:r>
              <a:rPr lang="sk-SK" dirty="0"/>
              <a:t> </a:t>
            </a:r>
            <a:r>
              <a:rPr lang="sk-SK" dirty="0" err="1"/>
              <a:t>ends</a:t>
            </a:r>
            <a:r>
              <a:rPr lang="sk-SK" dirty="0"/>
              <a:t> </a:t>
            </a:r>
            <a:r>
              <a:rPr lang="sk-SK" dirty="0" err="1"/>
              <a:t>here</a:t>
            </a:r>
            <a:r>
              <a:rPr lang="sk-SK" dirty="0"/>
              <a:t>.</a:t>
            </a:r>
          </a:p>
          <a:p>
            <a:r>
              <a:rPr lang="sk-SK" b="1" dirty="0" err="1"/>
              <a:t>The</a:t>
            </a:r>
            <a:r>
              <a:rPr lang="sk-SK" b="1" dirty="0"/>
              <a:t> </a:t>
            </a:r>
            <a:r>
              <a:rPr lang="sk-SK" b="1" dirty="0" err="1"/>
              <a:t>source</a:t>
            </a:r>
            <a:r>
              <a:rPr lang="sk-SK" dirty="0"/>
              <a:t> of a set of </a:t>
            </a:r>
            <a:r>
              <a:rPr lang="sk-SK" dirty="0" err="1"/>
              <a:t>elements</a:t>
            </a:r>
            <a:r>
              <a:rPr lang="sk-SK" dirty="0"/>
              <a:t> </a:t>
            </a:r>
            <a:r>
              <a:rPr lang="sk-SK" dirty="0" err="1"/>
              <a:t>is</a:t>
            </a:r>
            <a:r>
              <a:rPr lang="sk-SK" dirty="0"/>
              <a:t> a hub </a:t>
            </a:r>
            <a:r>
              <a:rPr lang="sk-SK" dirty="0" err="1"/>
              <a:t>that</a:t>
            </a:r>
            <a:r>
              <a:rPr lang="sk-SK" dirty="0"/>
              <a:t> </a:t>
            </a:r>
            <a:r>
              <a:rPr lang="sk-SK" dirty="0" err="1"/>
              <a:t>is</a:t>
            </a:r>
            <a:r>
              <a:rPr lang="sk-SK" dirty="0"/>
              <a:t> </a:t>
            </a:r>
            <a:r>
              <a:rPr lang="sk-SK" dirty="0" err="1"/>
              <a:t>the</a:t>
            </a:r>
            <a:r>
              <a:rPr lang="sk-SK" dirty="0"/>
              <a:t> </a:t>
            </a:r>
            <a:r>
              <a:rPr lang="sk-SK" dirty="0" err="1"/>
              <a:t>common</a:t>
            </a:r>
            <a:r>
              <a:rPr lang="sk-SK" dirty="0"/>
              <a:t> </a:t>
            </a:r>
            <a:r>
              <a:rPr lang="sk-SK" dirty="0" err="1"/>
              <a:t>starting</a:t>
            </a:r>
            <a:r>
              <a:rPr lang="sk-SK" dirty="0"/>
              <a:t> point of </a:t>
            </a:r>
            <a:r>
              <a:rPr lang="sk-SK" dirty="0" err="1"/>
              <a:t>all</a:t>
            </a:r>
            <a:r>
              <a:rPr lang="sk-SK" dirty="0"/>
              <a:t> </a:t>
            </a:r>
            <a:r>
              <a:rPr lang="sk-SK" dirty="0" err="1"/>
              <a:t>the</a:t>
            </a:r>
            <a:r>
              <a:rPr lang="sk-SK" dirty="0"/>
              <a:t> </a:t>
            </a:r>
            <a:r>
              <a:rPr lang="sk-SK" dirty="0" err="1"/>
              <a:t>elements</a:t>
            </a:r>
            <a:r>
              <a:rPr lang="sk-SK" dirty="0"/>
              <a:t> of </a:t>
            </a:r>
            <a:r>
              <a:rPr lang="sk-SK" dirty="0" err="1"/>
              <a:t>that</a:t>
            </a:r>
            <a:r>
              <a:rPr lang="sk-SK" dirty="0"/>
              <a:t> set.</a:t>
            </a:r>
          </a:p>
          <a:p>
            <a:endParaRPr lang="sk-SK" dirty="0"/>
          </a:p>
        </p:txBody>
      </p:sp>
      <p:sp>
        <p:nvSpPr>
          <p:cNvPr id="4" name="Pole tekstowe 157"/>
          <p:cNvSpPr txBox="1">
            <a:spLocks noChangeArrowheads="1"/>
          </p:cNvSpPr>
          <p:nvPr/>
        </p:nvSpPr>
        <p:spPr bwMode="auto">
          <a:xfrm>
            <a:off x="1325566" y="6176963"/>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78771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692696"/>
            <a:ext cx="7886700" cy="1325563"/>
          </a:xfrm>
        </p:spPr>
        <p:txBody>
          <a:bodyPr>
            <a:noAutofit/>
          </a:bodyPr>
          <a:lstStyle/>
          <a:p>
            <a:pPr algn="l"/>
            <a:r>
              <a:rPr lang="sk-SK" sz="2800" dirty="0"/>
              <a:t>2. </a:t>
            </a:r>
            <a:r>
              <a:rPr lang="pl-PL" sz="2800" dirty="0"/>
              <a:t>Basic terms of ITS with focusing on transport problems</a:t>
            </a:r>
            <a:r>
              <a:rPr lang="sk-SK" sz="2800" dirty="0"/>
              <a:t> </a:t>
            </a:r>
          </a:p>
        </p:txBody>
      </p:sp>
      <p:sp>
        <p:nvSpPr>
          <p:cNvPr id="3" name="Zástupný objekt pre obsah 2"/>
          <p:cNvSpPr>
            <a:spLocks noGrp="1"/>
          </p:cNvSpPr>
          <p:nvPr>
            <p:ph idx="1"/>
          </p:nvPr>
        </p:nvSpPr>
        <p:spPr>
          <a:xfrm>
            <a:off x="539552" y="1554956"/>
            <a:ext cx="7886700" cy="4351338"/>
          </a:xfrm>
        </p:spPr>
        <p:txBody>
          <a:bodyPr>
            <a:normAutofit fontScale="92500" lnSpcReduction="10000"/>
          </a:bodyPr>
          <a:lstStyle/>
          <a:p>
            <a:r>
              <a:rPr lang="sk-SK" b="1" dirty="0" err="1"/>
              <a:t>The</a:t>
            </a:r>
            <a:r>
              <a:rPr lang="sk-SK" b="1" dirty="0"/>
              <a:t> </a:t>
            </a:r>
            <a:r>
              <a:rPr lang="sk-SK" b="1" dirty="0" err="1"/>
              <a:t>position</a:t>
            </a:r>
            <a:r>
              <a:rPr lang="sk-SK" dirty="0"/>
              <a:t> of </a:t>
            </a:r>
            <a:r>
              <a:rPr lang="sk-SK" dirty="0" err="1"/>
              <a:t>the</a:t>
            </a:r>
            <a:r>
              <a:rPr lang="sk-SK" dirty="0"/>
              <a:t> element at </a:t>
            </a:r>
            <a:r>
              <a:rPr lang="sk-SK" dirty="0" err="1"/>
              <a:t>time</a:t>
            </a:r>
            <a:r>
              <a:rPr lang="sk-SK" dirty="0"/>
              <a:t> t </a:t>
            </a:r>
            <a:r>
              <a:rPr lang="sk-SK" dirty="0" err="1"/>
              <a:t>is</a:t>
            </a:r>
            <a:r>
              <a:rPr lang="sk-SK" dirty="0"/>
              <a:t> </a:t>
            </a:r>
            <a:r>
              <a:rPr lang="sk-SK" dirty="0" err="1"/>
              <a:t>the</a:t>
            </a:r>
            <a:r>
              <a:rPr lang="sk-SK" dirty="0"/>
              <a:t> hub or </a:t>
            </a:r>
            <a:r>
              <a:rPr lang="sk-SK" dirty="0" err="1"/>
              <a:t>section</a:t>
            </a:r>
            <a:r>
              <a:rPr lang="sk-SK" dirty="0"/>
              <a:t> in </a:t>
            </a:r>
            <a:r>
              <a:rPr lang="sk-SK" dirty="0" err="1"/>
              <a:t>which</a:t>
            </a:r>
            <a:r>
              <a:rPr lang="sk-SK" dirty="0"/>
              <a:t> </a:t>
            </a:r>
            <a:r>
              <a:rPr lang="sk-SK" dirty="0" err="1"/>
              <a:t>the</a:t>
            </a:r>
            <a:r>
              <a:rPr lang="sk-SK" dirty="0"/>
              <a:t> element </a:t>
            </a:r>
            <a:r>
              <a:rPr lang="sk-SK" dirty="0" err="1"/>
              <a:t>is</a:t>
            </a:r>
            <a:r>
              <a:rPr lang="sk-SK" dirty="0"/>
              <a:t> at </a:t>
            </a:r>
            <a:r>
              <a:rPr lang="sk-SK" dirty="0" err="1"/>
              <a:t>that</a:t>
            </a:r>
            <a:r>
              <a:rPr lang="sk-SK" dirty="0"/>
              <a:t> point in </a:t>
            </a:r>
            <a:r>
              <a:rPr lang="sk-SK" dirty="0" err="1"/>
              <a:t>time</a:t>
            </a:r>
            <a:r>
              <a:rPr lang="sk-SK" dirty="0"/>
              <a:t>. </a:t>
            </a:r>
            <a:r>
              <a:rPr lang="sk-SK" dirty="0" err="1"/>
              <a:t>Specifically</a:t>
            </a:r>
            <a:r>
              <a:rPr lang="sk-SK" dirty="0"/>
              <a:t>, </a:t>
            </a:r>
            <a:r>
              <a:rPr lang="sk-SK" dirty="0" err="1"/>
              <a:t>the</a:t>
            </a:r>
            <a:r>
              <a:rPr lang="sk-SK" dirty="0"/>
              <a:t> </a:t>
            </a:r>
            <a:r>
              <a:rPr lang="sk-SK" dirty="0" err="1"/>
              <a:t>designation</a:t>
            </a:r>
            <a:r>
              <a:rPr lang="sk-SK" dirty="0"/>
              <a:t> of a hub or </a:t>
            </a:r>
            <a:r>
              <a:rPr lang="sk-SK" dirty="0" err="1"/>
              <a:t>section</a:t>
            </a:r>
            <a:r>
              <a:rPr lang="sk-SK" dirty="0"/>
              <a:t> by a </a:t>
            </a:r>
            <a:r>
              <a:rPr lang="sk-SK" dirty="0" err="1"/>
              <a:t>given</a:t>
            </a:r>
            <a:r>
              <a:rPr lang="sk-SK" dirty="0"/>
              <a:t> </a:t>
            </a:r>
            <a:r>
              <a:rPr lang="sk-SK" dirty="0" err="1"/>
              <a:t>name</a:t>
            </a:r>
            <a:r>
              <a:rPr lang="sk-SK" dirty="0"/>
              <a:t> or symbol </a:t>
            </a:r>
            <a:r>
              <a:rPr lang="sk-SK" dirty="0" err="1"/>
              <a:t>is</a:t>
            </a:r>
            <a:r>
              <a:rPr lang="sk-SK" dirty="0"/>
              <a:t> </a:t>
            </a:r>
            <a:r>
              <a:rPr lang="sk-SK" dirty="0" err="1"/>
              <a:t>considered</a:t>
            </a:r>
            <a:r>
              <a:rPr lang="sk-SK" dirty="0"/>
              <a:t> </a:t>
            </a:r>
            <a:r>
              <a:rPr lang="sk-SK" dirty="0" err="1"/>
              <a:t>an</a:t>
            </a:r>
            <a:r>
              <a:rPr lang="sk-SK" dirty="0"/>
              <a:t> </a:t>
            </a:r>
            <a:r>
              <a:rPr lang="sk-SK" dirty="0" err="1"/>
              <a:t>address</a:t>
            </a:r>
            <a:r>
              <a:rPr lang="sk-SK" dirty="0"/>
              <a:t>. </a:t>
            </a:r>
            <a:r>
              <a:rPr lang="sk-SK" dirty="0" err="1"/>
              <a:t>The</a:t>
            </a:r>
            <a:r>
              <a:rPr lang="sk-SK" dirty="0"/>
              <a:t> </a:t>
            </a:r>
            <a:r>
              <a:rPr lang="sk-SK" dirty="0" err="1"/>
              <a:t>element's</a:t>
            </a:r>
            <a:r>
              <a:rPr lang="sk-SK" dirty="0"/>
              <a:t> </a:t>
            </a:r>
            <a:r>
              <a:rPr lang="sk-SK" dirty="0" err="1"/>
              <a:t>position</a:t>
            </a:r>
            <a:r>
              <a:rPr lang="sk-SK" dirty="0"/>
              <a:t> at </a:t>
            </a:r>
            <a:r>
              <a:rPr lang="sk-SK" dirty="0" err="1"/>
              <a:t>that</a:t>
            </a:r>
            <a:r>
              <a:rPr lang="sk-SK" dirty="0"/>
              <a:t> point </a:t>
            </a:r>
            <a:r>
              <a:rPr lang="sk-SK" dirty="0" err="1"/>
              <a:t>then</a:t>
            </a:r>
            <a:r>
              <a:rPr lang="sk-SK" dirty="0"/>
              <a:t> </a:t>
            </a:r>
            <a:r>
              <a:rPr lang="sk-SK" dirty="0" err="1"/>
              <a:t>indicates</a:t>
            </a:r>
            <a:r>
              <a:rPr lang="sk-SK" dirty="0"/>
              <a:t> </a:t>
            </a:r>
            <a:r>
              <a:rPr lang="sk-SK" b="1" dirty="0" err="1"/>
              <a:t>the</a:t>
            </a:r>
            <a:r>
              <a:rPr lang="sk-SK" b="1" dirty="0"/>
              <a:t> </a:t>
            </a:r>
            <a:r>
              <a:rPr lang="sk-SK" b="1" dirty="0" err="1"/>
              <a:t>current</a:t>
            </a:r>
            <a:r>
              <a:rPr lang="sk-SK" b="1" dirty="0"/>
              <a:t> </a:t>
            </a:r>
            <a:r>
              <a:rPr lang="sk-SK" b="1" dirty="0" err="1"/>
              <a:t>address</a:t>
            </a:r>
            <a:r>
              <a:rPr lang="sk-SK" dirty="0"/>
              <a:t> of </a:t>
            </a:r>
            <a:r>
              <a:rPr lang="sk-SK" dirty="0" err="1"/>
              <a:t>that</a:t>
            </a:r>
            <a:r>
              <a:rPr lang="sk-SK" dirty="0"/>
              <a:t> </a:t>
            </a:r>
            <a:r>
              <a:rPr lang="sk-SK" dirty="0" err="1"/>
              <a:t>document</a:t>
            </a:r>
            <a:r>
              <a:rPr lang="sk-SK" dirty="0"/>
              <a:t>.</a:t>
            </a:r>
          </a:p>
          <a:p>
            <a:r>
              <a:rPr lang="sk-SK" b="1" dirty="0" err="1"/>
              <a:t>The</a:t>
            </a:r>
            <a:r>
              <a:rPr lang="sk-SK" b="1" dirty="0"/>
              <a:t> center</a:t>
            </a:r>
            <a:r>
              <a:rPr lang="sk-SK" dirty="0"/>
              <a:t> </a:t>
            </a:r>
            <a:r>
              <a:rPr lang="sk-SK" dirty="0" err="1"/>
              <a:t>is</a:t>
            </a:r>
            <a:r>
              <a:rPr lang="sk-SK" dirty="0"/>
              <a:t> a hub </a:t>
            </a:r>
            <a:r>
              <a:rPr lang="sk-SK" dirty="0" err="1"/>
              <a:t>with</a:t>
            </a:r>
            <a:r>
              <a:rPr lang="sk-SK" dirty="0"/>
              <a:t> a </a:t>
            </a:r>
            <a:r>
              <a:rPr lang="sk-SK" dirty="0" err="1"/>
              <a:t>specific</a:t>
            </a:r>
            <a:r>
              <a:rPr lang="sk-SK" dirty="0"/>
              <a:t> </a:t>
            </a:r>
            <a:r>
              <a:rPr lang="sk-SK" dirty="0" err="1"/>
              <a:t>mission</a:t>
            </a:r>
            <a:r>
              <a:rPr lang="sk-SK" dirty="0"/>
              <a:t> (</a:t>
            </a:r>
            <a:r>
              <a:rPr lang="sk-SK" dirty="0" err="1"/>
              <a:t>e.g</a:t>
            </a:r>
            <a:r>
              <a:rPr lang="sk-SK" dirty="0"/>
              <a:t>. </a:t>
            </a:r>
            <a:r>
              <a:rPr lang="sk-SK" dirty="0" err="1"/>
              <a:t>railway</a:t>
            </a:r>
            <a:r>
              <a:rPr lang="sk-SK" dirty="0"/>
              <a:t> yard, </a:t>
            </a:r>
            <a:r>
              <a:rPr lang="sk-SK" dirty="0" err="1"/>
              <a:t>railway</a:t>
            </a:r>
            <a:r>
              <a:rPr lang="sk-SK" dirty="0"/>
              <a:t> </a:t>
            </a:r>
            <a:r>
              <a:rPr lang="sk-SK" dirty="0" err="1"/>
              <a:t>repair</a:t>
            </a:r>
            <a:r>
              <a:rPr lang="sk-SK" dirty="0"/>
              <a:t> </a:t>
            </a:r>
            <a:r>
              <a:rPr lang="sk-SK" dirty="0" err="1"/>
              <a:t>shop</a:t>
            </a:r>
            <a:r>
              <a:rPr lang="sk-SK" dirty="0"/>
              <a:t>, ...). </a:t>
            </a:r>
            <a:r>
              <a:rPr lang="sk-SK" dirty="0" err="1"/>
              <a:t>The</a:t>
            </a:r>
            <a:r>
              <a:rPr lang="sk-SK" dirty="0"/>
              <a:t> </a:t>
            </a:r>
            <a:r>
              <a:rPr lang="sk-SK" dirty="0" err="1"/>
              <a:t>above</a:t>
            </a:r>
            <a:r>
              <a:rPr lang="sk-SK" dirty="0"/>
              <a:t> </a:t>
            </a:r>
            <a:r>
              <a:rPr lang="sk-SK" dirty="0" err="1"/>
              <a:t>word</a:t>
            </a:r>
            <a:r>
              <a:rPr lang="sk-SK" dirty="0"/>
              <a:t> </a:t>
            </a:r>
            <a:r>
              <a:rPr lang="sk-SK" dirty="0" err="1"/>
              <a:t>definition</a:t>
            </a:r>
            <a:r>
              <a:rPr lang="sk-SK" dirty="0"/>
              <a:t> of </a:t>
            </a:r>
            <a:r>
              <a:rPr lang="sk-SK" dirty="0" err="1"/>
              <a:t>the</a:t>
            </a:r>
            <a:r>
              <a:rPr lang="sk-SK" dirty="0"/>
              <a:t> center </a:t>
            </a:r>
            <a:r>
              <a:rPr lang="sk-SK" dirty="0" err="1"/>
              <a:t>should</a:t>
            </a:r>
            <a:r>
              <a:rPr lang="sk-SK" dirty="0"/>
              <a:t> </a:t>
            </a:r>
            <a:r>
              <a:rPr lang="sk-SK" dirty="0" err="1"/>
              <a:t>be</a:t>
            </a:r>
            <a:r>
              <a:rPr lang="sk-SK" dirty="0"/>
              <a:t> </a:t>
            </a:r>
            <a:r>
              <a:rPr lang="sk-SK" dirty="0" err="1"/>
              <a:t>understood</a:t>
            </a:r>
            <a:r>
              <a:rPr lang="sk-SK" dirty="0"/>
              <a:t> in </a:t>
            </a:r>
            <a:r>
              <a:rPr lang="sk-SK" dirty="0" err="1"/>
              <a:t>relation</a:t>
            </a:r>
            <a:r>
              <a:rPr lang="sk-SK" dirty="0"/>
              <a:t> to </a:t>
            </a:r>
            <a:r>
              <a:rPr lang="sk-SK" dirty="0" err="1"/>
              <a:t>the</a:t>
            </a:r>
            <a:r>
              <a:rPr lang="sk-SK" dirty="0"/>
              <a:t> model in </a:t>
            </a:r>
            <a:r>
              <a:rPr lang="sk-SK" dirty="0" err="1"/>
              <a:t>which</a:t>
            </a:r>
            <a:r>
              <a:rPr lang="sk-SK" dirty="0"/>
              <a:t> </a:t>
            </a:r>
            <a:r>
              <a:rPr lang="sk-SK" dirty="0" err="1"/>
              <a:t>the</a:t>
            </a:r>
            <a:r>
              <a:rPr lang="sk-SK" dirty="0"/>
              <a:t> hub </a:t>
            </a:r>
            <a:r>
              <a:rPr lang="sk-SK" dirty="0" err="1"/>
              <a:t>is</a:t>
            </a:r>
            <a:r>
              <a:rPr lang="sk-SK" dirty="0"/>
              <a:t> </a:t>
            </a:r>
            <a:r>
              <a:rPr lang="sk-SK" dirty="0" err="1"/>
              <a:t>considered</a:t>
            </a:r>
            <a:r>
              <a:rPr lang="sk-SK" dirty="0"/>
              <a:t> a point. In a more </a:t>
            </a:r>
            <a:r>
              <a:rPr lang="sk-SK" dirty="0" err="1"/>
              <a:t>detailed</a:t>
            </a:r>
            <a:r>
              <a:rPr lang="sk-SK" dirty="0"/>
              <a:t> model, </a:t>
            </a:r>
            <a:r>
              <a:rPr lang="sk-SK" dirty="0" err="1"/>
              <a:t>the</a:t>
            </a:r>
            <a:r>
              <a:rPr lang="sk-SK" dirty="0"/>
              <a:t> center </a:t>
            </a:r>
            <a:r>
              <a:rPr lang="sk-SK" dirty="0" err="1"/>
              <a:t>may</a:t>
            </a:r>
            <a:r>
              <a:rPr lang="sk-SK" dirty="0"/>
              <a:t> </a:t>
            </a:r>
            <a:r>
              <a:rPr lang="sk-SK" dirty="0" err="1"/>
              <a:t>be</a:t>
            </a:r>
            <a:r>
              <a:rPr lang="sk-SK" dirty="0"/>
              <a:t> part of a transport hub.</a:t>
            </a:r>
          </a:p>
          <a:p>
            <a:endParaRPr lang="sk-SK" dirty="0"/>
          </a:p>
          <a:p>
            <a:endParaRPr lang="sk-SK" dirty="0"/>
          </a:p>
        </p:txBody>
      </p:sp>
      <p:sp>
        <p:nvSpPr>
          <p:cNvPr id="4" name="Pole tekstowe 157"/>
          <p:cNvSpPr txBox="1">
            <a:spLocks noChangeArrowheads="1"/>
          </p:cNvSpPr>
          <p:nvPr/>
        </p:nvSpPr>
        <p:spPr bwMode="auto">
          <a:xfrm>
            <a:off x="1331640" y="6254954"/>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60727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836712"/>
            <a:ext cx="7886700" cy="1325563"/>
          </a:xfrm>
        </p:spPr>
        <p:txBody>
          <a:bodyPr>
            <a:noAutofit/>
          </a:bodyPr>
          <a:lstStyle/>
          <a:p>
            <a:pPr algn="l"/>
            <a:r>
              <a:rPr lang="sk-SK" sz="2800" dirty="0"/>
              <a:t>2. </a:t>
            </a:r>
            <a:r>
              <a:rPr lang="pl-PL" sz="2800" dirty="0"/>
              <a:t>Basic terms of ITS with focusing on transport problems</a:t>
            </a:r>
            <a:r>
              <a:rPr lang="sk-SK" sz="2800" dirty="0"/>
              <a:t> </a:t>
            </a:r>
          </a:p>
        </p:txBody>
      </p:sp>
      <p:sp>
        <p:nvSpPr>
          <p:cNvPr id="3" name="Zástupný objekt pre obsah 2"/>
          <p:cNvSpPr>
            <a:spLocks noGrp="1"/>
          </p:cNvSpPr>
          <p:nvPr>
            <p:ph idx="1"/>
          </p:nvPr>
        </p:nvSpPr>
        <p:spPr/>
        <p:txBody>
          <a:bodyPr>
            <a:normAutofit lnSpcReduction="10000"/>
          </a:bodyPr>
          <a:lstStyle/>
          <a:p>
            <a:r>
              <a:rPr lang="sk-SK" sz="2800" b="1" dirty="0" err="1"/>
              <a:t>The</a:t>
            </a:r>
            <a:r>
              <a:rPr lang="sk-SK" sz="2800" b="1" dirty="0"/>
              <a:t> yard </a:t>
            </a:r>
            <a:r>
              <a:rPr lang="sk-SK" sz="2800" b="1" dirty="0" err="1"/>
              <a:t>area</a:t>
            </a:r>
            <a:r>
              <a:rPr lang="sk-SK" sz="2800" b="1" dirty="0"/>
              <a:t> of </a:t>
            </a:r>
            <a:r>
              <a:rPr lang="sk-SK" sz="2800" b="1" dirty="0" err="1"/>
              <a:t>the</a:t>
            </a:r>
            <a:r>
              <a:rPr lang="sk-SK" sz="2800" b="1" dirty="0"/>
              <a:t> center</a:t>
            </a:r>
            <a:r>
              <a:rPr lang="sk-SK" sz="2800" dirty="0"/>
              <a:t> </a:t>
            </a:r>
            <a:r>
              <a:rPr lang="sk-SK" sz="2800" dirty="0" err="1"/>
              <a:t>is</a:t>
            </a:r>
            <a:r>
              <a:rPr lang="sk-SK" sz="2800" dirty="0"/>
              <a:t> </a:t>
            </a:r>
            <a:r>
              <a:rPr lang="sk-SK" sz="2800" dirty="0" err="1"/>
              <a:t>precisely</a:t>
            </a:r>
            <a:r>
              <a:rPr lang="sk-SK" sz="2800" dirty="0"/>
              <a:t> </a:t>
            </a:r>
            <a:r>
              <a:rPr lang="sk-SK" sz="2800" dirty="0" err="1"/>
              <a:t>that</a:t>
            </a:r>
            <a:r>
              <a:rPr lang="sk-SK" sz="2800" dirty="0"/>
              <a:t> part of </a:t>
            </a:r>
            <a:r>
              <a:rPr lang="sk-SK" sz="2800" dirty="0" err="1"/>
              <a:t>the</a:t>
            </a:r>
            <a:r>
              <a:rPr lang="sk-SK" sz="2800" dirty="0"/>
              <a:t> transport </a:t>
            </a:r>
            <a:r>
              <a:rPr lang="sk-SK" sz="2800" dirty="0" err="1"/>
              <a:t>network</a:t>
            </a:r>
            <a:r>
              <a:rPr lang="sk-SK" sz="2800" dirty="0"/>
              <a:t> in </a:t>
            </a:r>
            <a:r>
              <a:rPr lang="sk-SK" sz="2800" dirty="0" err="1"/>
              <a:t>which</a:t>
            </a:r>
            <a:r>
              <a:rPr lang="sk-SK" sz="2800" dirty="0"/>
              <a:t> </a:t>
            </a:r>
            <a:r>
              <a:rPr lang="sk-SK" sz="2800" dirty="0" err="1"/>
              <a:t>this</a:t>
            </a:r>
            <a:r>
              <a:rPr lang="sk-SK" sz="2800" dirty="0"/>
              <a:t> center </a:t>
            </a:r>
            <a:r>
              <a:rPr lang="sk-SK" sz="2800" dirty="0" err="1"/>
              <a:t>fulfills</a:t>
            </a:r>
            <a:r>
              <a:rPr lang="sk-SK" sz="2800" dirty="0"/>
              <a:t> </a:t>
            </a:r>
            <a:r>
              <a:rPr lang="sk-SK" sz="2800" dirty="0" err="1"/>
              <a:t>its</a:t>
            </a:r>
            <a:r>
              <a:rPr lang="sk-SK" sz="2800" dirty="0"/>
              <a:t> </a:t>
            </a:r>
            <a:r>
              <a:rPr lang="sk-SK" sz="2800" dirty="0" err="1"/>
              <a:t>specific</a:t>
            </a:r>
            <a:r>
              <a:rPr lang="sk-SK" sz="2800" dirty="0"/>
              <a:t> </a:t>
            </a:r>
            <a:r>
              <a:rPr lang="sk-SK" sz="2800" dirty="0" err="1"/>
              <a:t>mission</a:t>
            </a:r>
            <a:r>
              <a:rPr lang="sk-SK" sz="2800" dirty="0"/>
              <a:t>. </a:t>
            </a:r>
            <a:r>
              <a:rPr lang="sk-SK" sz="2800" dirty="0" err="1"/>
              <a:t>The</a:t>
            </a:r>
            <a:r>
              <a:rPr lang="sk-SK" sz="2800" dirty="0"/>
              <a:t> center </a:t>
            </a:r>
            <a:r>
              <a:rPr lang="sk-SK" sz="2800" dirty="0" err="1"/>
              <a:t>itself</a:t>
            </a:r>
            <a:r>
              <a:rPr lang="sk-SK" sz="2800" dirty="0"/>
              <a:t> </a:t>
            </a:r>
            <a:r>
              <a:rPr lang="sk-SK" sz="2800" dirty="0" err="1"/>
              <a:t>is</a:t>
            </a:r>
            <a:r>
              <a:rPr lang="sk-SK" sz="2800" dirty="0"/>
              <a:t> part of </a:t>
            </a:r>
            <a:r>
              <a:rPr lang="sk-SK" sz="2800" dirty="0" err="1"/>
              <a:t>its</a:t>
            </a:r>
            <a:r>
              <a:rPr lang="sk-SK" sz="2800" dirty="0"/>
              <a:t> yard </a:t>
            </a:r>
            <a:r>
              <a:rPr lang="sk-SK" sz="2800" dirty="0" err="1"/>
              <a:t>area</a:t>
            </a:r>
            <a:r>
              <a:rPr lang="sk-SK" sz="2800" dirty="0"/>
              <a:t>, in </a:t>
            </a:r>
            <a:r>
              <a:rPr lang="sk-SK" sz="2800" dirty="0" err="1"/>
              <a:t>which</a:t>
            </a:r>
            <a:r>
              <a:rPr lang="sk-SK" sz="2800" dirty="0"/>
              <a:t> </a:t>
            </a:r>
            <a:r>
              <a:rPr lang="sk-SK" sz="2800" dirty="0" err="1"/>
              <a:t>is</a:t>
            </a:r>
            <a:r>
              <a:rPr lang="sk-SK" sz="2800" dirty="0"/>
              <a:t> </a:t>
            </a:r>
            <a:r>
              <a:rPr lang="sk-SK" sz="2800" dirty="0" err="1"/>
              <a:t>usually</a:t>
            </a:r>
            <a:r>
              <a:rPr lang="sk-SK" sz="2800" dirty="0"/>
              <a:t> </a:t>
            </a:r>
            <a:r>
              <a:rPr lang="sk-SK" sz="2800" dirty="0" err="1"/>
              <a:t>not</a:t>
            </a:r>
            <a:r>
              <a:rPr lang="sk-SK" sz="2800" dirty="0"/>
              <a:t> </a:t>
            </a:r>
            <a:r>
              <a:rPr lang="sk-SK" sz="2800" dirty="0" err="1"/>
              <a:t>another</a:t>
            </a:r>
            <a:r>
              <a:rPr lang="sk-SK" sz="2800" dirty="0"/>
              <a:t> center </a:t>
            </a:r>
            <a:r>
              <a:rPr lang="sk-SK" sz="2800" dirty="0" err="1"/>
              <a:t>with</a:t>
            </a:r>
            <a:r>
              <a:rPr lang="sk-SK" sz="2800" dirty="0"/>
              <a:t> </a:t>
            </a:r>
            <a:r>
              <a:rPr lang="sk-SK" sz="2800" dirty="0" err="1"/>
              <a:t>the</a:t>
            </a:r>
            <a:r>
              <a:rPr lang="sk-SK" sz="2800" dirty="0"/>
              <a:t> </a:t>
            </a:r>
            <a:r>
              <a:rPr lang="sk-SK" sz="2800" dirty="0" err="1"/>
              <a:t>same</a:t>
            </a:r>
            <a:r>
              <a:rPr lang="sk-SK" sz="2800" dirty="0"/>
              <a:t> </a:t>
            </a:r>
            <a:r>
              <a:rPr lang="sk-SK" sz="2800" dirty="0" err="1"/>
              <a:t>function</a:t>
            </a:r>
            <a:r>
              <a:rPr lang="sk-SK" sz="2800" dirty="0"/>
              <a:t>. Yard </a:t>
            </a:r>
            <a:r>
              <a:rPr lang="sk-SK" sz="2800" dirty="0" err="1"/>
              <a:t>areas</a:t>
            </a:r>
            <a:r>
              <a:rPr lang="sk-SK" sz="2800" dirty="0"/>
              <a:t> of </a:t>
            </a:r>
            <a:r>
              <a:rPr lang="sk-SK" sz="2800" dirty="0" err="1"/>
              <a:t>different</a:t>
            </a:r>
            <a:r>
              <a:rPr lang="sk-SK" sz="2800" dirty="0"/>
              <a:t> </a:t>
            </a:r>
            <a:r>
              <a:rPr lang="sk-SK" sz="2800" dirty="0" err="1"/>
              <a:t>centers</a:t>
            </a:r>
            <a:r>
              <a:rPr lang="sk-SK" sz="2800" dirty="0"/>
              <a:t> </a:t>
            </a:r>
            <a:r>
              <a:rPr lang="sk-SK" sz="2800" dirty="0" err="1"/>
              <a:t>with</a:t>
            </a:r>
            <a:r>
              <a:rPr lang="sk-SK" sz="2800" dirty="0"/>
              <a:t> </a:t>
            </a:r>
            <a:r>
              <a:rPr lang="sk-SK" sz="2800" dirty="0" err="1"/>
              <a:t>the</a:t>
            </a:r>
            <a:r>
              <a:rPr lang="sk-SK" sz="2800" dirty="0"/>
              <a:t> </a:t>
            </a:r>
            <a:r>
              <a:rPr lang="sk-SK" sz="2800" dirty="0" err="1"/>
              <a:t>same</a:t>
            </a:r>
            <a:r>
              <a:rPr lang="sk-SK" sz="2800" dirty="0"/>
              <a:t> </a:t>
            </a:r>
            <a:r>
              <a:rPr lang="sk-SK" sz="2800" dirty="0" err="1"/>
              <a:t>function</a:t>
            </a:r>
            <a:r>
              <a:rPr lang="sk-SK" sz="2800" dirty="0"/>
              <a:t> do </a:t>
            </a:r>
            <a:r>
              <a:rPr lang="sk-SK" sz="2800" dirty="0" err="1"/>
              <a:t>not</a:t>
            </a:r>
            <a:r>
              <a:rPr lang="sk-SK" sz="2800" dirty="0"/>
              <a:t> </a:t>
            </a:r>
            <a:r>
              <a:rPr lang="sk-SK" sz="2800" dirty="0" err="1"/>
              <a:t>usually</a:t>
            </a:r>
            <a:r>
              <a:rPr lang="sk-SK" sz="2800" dirty="0"/>
              <a:t> </a:t>
            </a:r>
            <a:r>
              <a:rPr lang="sk-SK" sz="2800" dirty="0" err="1"/>
              <a:t>overlap</a:t>
            </a:r>
            <a:r>
              <a:rPr lang="sk-SK" sz="2800" dirty="0"/>
              <a:t> (</a:t>
            </a:r>
            <a:r>
              <a:rPr lang="sk-SK" sz="2800" dirty="0" err="1"/>
              <a:t>this</a:t>
            </a:r>
            <a:r>
              <a:rPr lang="sk-SK" sz="2800" dirty="0"/>
              <a:t> </a:t>
            </a:r>
            <a:r>
              <a:rPr lang="sk-SK" sz="2800" dirty="0" err="1"/>
              <a:t>does</a:t>
            </a:r>
            <a:r>
              <a:rPr lang="sk-SK" sz="2800" dirty="0"/>
              <a:t> </a:t>
            </a:r>
            <a:r>
              <a:rPr lang="sk-SK" sz="2800" dirty="0" err="1"/>
              <a:t>not</a:t>
            </a:r>
            <a:r>
              <a:rPr lang="sk-SK" sz="2800" dirty="0"/>
              <a:t> </a:t>
            </a:r>
            <a:r>
              <a:rPr lang="sk-SK" sz="2800" dirty="0" err="1"/>
              <a:t>apply</a:t>
            </a:r>
            <a:r>
              <a:rPr lang="sk-SK" sz="2800" dirty="0"/>
              <a:t> to </a:t>
            </a:r>
            <a:r>
              <a:rPr lang="sk-SK" sz="2800" dirty="0" err="1"/>
              <a:t>the</a:t>
            </a:r>
            <a:r>
              <a:rPr lang="sk-SK" sz="2800" dirty="0"/>
              <a:t> yard </a:t>
            </a:r>
            <a:r>
              <a:rPr lang="sk-SK" sz="2800" dirty="0" err="1"/>
              <a:t>area</a:t>
            </a:r>
            <a:r>
              <a:rPr lang="sk-SK" sz="2800" dirty="0"/>
              <a:t> of </a:t>
            </a:r>
            <a:r>
              <a:rPr lang="sk-SK" sz="2800" dirty="0" err="1"/>
              <a:t>the</a:t>
            </a:r>
            <a:r>
              <a:rPr lang="sk-SK" sz="2800" dirty="0"/>
              <a:t> </a:t>
            </a:r>
            <a:r>
              <a:rPr lang="sk-SK" sz="2800" dirty="0" err="1"/>
              <a:t>railway</a:t>
            </a:r>
            <a:r>
              <a:rPr lang="sk-SK" sz="2800" dirty="0"/>
              <a:t> yard </a:t>
            </a:r>
            <a:r>
              <a:rPr lang="sk-SK" sz="2800" dirty="0" err="1"/>
              <a:t>for</a:t>
            </a:r>
            <a:r>
              <a:rPr lang="sk-SK" sz="2800" dirty="0"/>
              <a:t> </a:t>
            </a:r>
            <a:r>
              <a:rPr lang="sk-SK" sz="2800" dirty="0" err="1"/>
              <a:t>locomotives</a:t>
            </a:r>
            <a:r>
              <a:rPr lang="sk-SK" sz="2800" dirty="0"/>
              <a:t>).</a:t>
            </a:r>
          </a:p>
          <a:p>
            <a:r>
              <a:rPr lang="sk-SK" sz="2800" b="1" dirty="0" err="1"/>
              <a:t>The</a:t>
            </a:r>
            <a:r>
              <a:rPr lang="sk-SK" sz="2800" b="1" dirty="0"/>
              <a:t> transport </a:t>
            </a:r>
            <a:r>
              <a:rPr lang="sk-SK" sz="2800" b="1" dirty="0" err="1"/>
              <a:t>link</a:t>
            </a:r>
            <a:r>
              <a:rPr lang="sk-SK" sz="2800" b="1" dirty="0"/>
              <a:t> </a:t>
            </a:r>
            <a:r>
              <a:rPr lang="sk-SK" sz="2800" dirty="0" err="1"/>
              <a:t>is</a:t>
            </a:r>
            <a:r>
              <a:rPr lang="sk-SK" sz="2800" dirty="0"/>
              <a:t> a </a:t>
            </a:r>
            <a:r>
              <a:rPr lang="sk-SK" sz="2800" dirty="0" err="1"/>
              <a:t>gradual</a:t>
            </a:r>
            <a:r>
              <a:rPr lang="sk-SK" sz="2800" dirty="0"/>
              <a:t> transfer of </a:t>
            </a:r>
            <a:r>
              <a:rPr lang="sk-SK" sz="2800" dirty="0" err="1"/>
              <a:t>complete</a:t>
            </a:r>
            <a:r>
              <a:rPr lang="sk-SK" sz="2800" dirty="0"/>
              <a:t> </a:t>
            </a:r>
            <a:r>
              <a:rPr lang="sk-SK" sz="2800" dirty="0" err="1"/>
              <a:t>sets</a:t>
            </a:r>
            <a:r>
              <a:rPr lang="sk-SK" sz="2800" dirty="0"/>
              <a:t> </a:t>
            </a:r>
            <a:r>
              <a:rPr lang="sk-SK" sz="2800" dirty="0" err="1"/>
              <a:t>along</a:t>
            </a:r>
            <a:r>
              <a:rPr lang="sk-SK" sz="2800" dirty="0"/>
              <a:t> a </a:t>
            </a:r>
            <a:r>
              <a:rPr lang="sk-SK" sz="2800" dirty="0" err="1"/>
              <a:t>route</a:t>
            </a:r>
            <a:r>
              <a:rPr lang="sk-SK" sz="2800" dirty="0"/>
              <a:t> </a:t>
            </a:r>
            <a:r>
              <a:rPr lang="sk-SK" sz="2800" dirty="0" err="1"/>
              <a:t>between</a:t>
            </a:r>
            <a:r>
              <a:rPr lang="sk-SK" sz="2800" dirty="0"/>
              <a:t> </a:t>
            </a:r>
            <a:r>
              <a:rPr lang="sk-SK" sz="2800" dirty="0" err="1"/>
              <a:t>two</a:t>
            </a:r>
            <a:r>
              <a:rPr lang="sk-SK" sz="2800" dirty="0"/>
              <a:t> transport </a:t>
            </a:r>
            <a:r>
              <a:rPr lang="sk-SK" sz="2800" dirty="0" err="1"/>
              <a:t>hubs</a:t>
            </a:r>
            <a:r>
              <a:rPr lang="sk-SK" sz="2800" dirty="0"/>
              <a:t> (</a:t>
            </a:r>
            <a:r>
              <a:rPr lang="sk-SK" sz="2800" dirty="0" err="1"/>
              <a:t>e.g</a:t>
            </a:r>
            <a:r>
              <a:rPr lang="sk-SK" sz="2800" dirty="0"/>
              <a:t>. </a:t>
            </a:r>
            <a:r>
              <a:rPr lang="sk-SK" sz="2800" dirty="0" err="1"/>
              <a:t>train</a:t>
            </a:r>
            <a:r>
              <a:rPr lang="sk-SK" sz="2800" dirty="0"/>
              <a:t> </a:t>
            </a:r>
            <a:r>
              <a:rPr lang="sk-SK" sz="2800" dirty="0" err="1"/>
              <a:t>passage</a:t>
            </a:r>
            <a:r>
              <a:rPr lang="sk-SK" sz="2800" dirty="0"/>
              <a:t> </a:t>
            </a:r>
            <a:r>
              <a:rPr lang="sk-SK" sz="2800" dirty="0" err="1"/>
              <a:t>from</a:t>
            </a:r>
            <a:r>
              <a:rPr lang="sk-SK" sz="2800" dirty="0"/>
              <a:t> Nové Zámky to Štúrovo).</a:t>
            </a:r>
          </a:p>
          <a:p>
            <a:endParaRPr lang="sk-SK" dirty="0"/>
          </a:p>
          <a:p>
            <a:endParaRPr lang="sk-SK" dirty="0"/>
          </a:p>
        </p:txBody>
      </p:sp>
      <p:sp>
        <p:nvSpPr>
          <p:cNvPr id="4" name="Pole tekstowe 157"/>
          <p:cNvSpPr txBox="1">
            <a:spLocks noChangeArrowheads="1"/>
          </p:cNvSpPr>
          <p:nvPr/>
        </p:nvSpPr>
        <p:spPr bwMode="auto">
          <a:xfrm>
            <a:off x="1325566"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77215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764704"/>
            <a:ext cx="7886700" cy="1325563"/>
          </a:xfrm>
        </p:spPr>
        <p:txBody>
          <a:bodyPr>
            <a:noAutofit/>
          </a:bodyPr>
          <a:lstStyle/>
          <a:p>
            <a:pPr algn="l"/>
            <a:r>
              <a:rPr lang="sk-SK" sz="2800" dirty="0"/>
              <a:t>2. </a:t>
            </a:r>
            <a:r>
              <a:rPr lang="pl-PL" sz="2800" dirty="0"/>
              <a:t>Basic terms of ITS with focusing on transport problems</a:t>
            </a:r>
            <a:r>
              <a:rPr lang="sk-SK" sz="2800" dirty="0"/>
              <a:t> </a:t>
            </a:r>
          </a:p>
        </p:txBody>
      </p:sp>
      <p:sp>
        <p:nvSpPr>
          <p:cNvPr id="3" name="Zástupný objekt pre obsah 2"/>
          <p:cNvSpPr>
            <a:spLocks noGrp="1"/>
          </p:cNvSpPr>
          <p:nvPr>
            <p:ph idx="1"/>
          </p:nvPr>
        </p:nvSpPr>
        <p:spPr>
          <a:xfrm>
            <a:off x="457200" y="1916832"/>
            <a:ext cx="8229600" cy="4637111"/>
          </a:xfrm>
        </p:spPr>
        <p:txBody>
          <a:bodyPr>
            <a:normAutofit fontScale="85000" lnSpcReduction="20000"/>
          </a:bodyPr>
          <a:lstStyle/>
          <a:p>
            <a:r>
              <a:rPr lang="sk-SK" b="1" dirty="0" smtClean="0"/>
              <a:t>I</a:t>
            </a:r>
            <a:r>
              <a:rPr lang="en-US" b="1" dirty="0" err="1" smtClean="0"/>
              <a:t>ntelligent</a:t>
            </a:r>
            <a:r>
              <a:rPr lang="en-US" b="1" dirty="0" smtClean="0"/>
              <a:t> </a:t>
            </a:r>
            <a:r>
              <a:rPr lang="en-US" b="1" dirty="0"/>
              <a:t>transportation system</a:t>
            </a:r>
            <a:r>
              <a:rPr lang="en-US" dirty="0"/>
              <a:t> (</a:t>
            </a:r>
            <a:r>
              <a:rPr lang="en-US" b="1" dirty="0"/>
              <a:t>ITS</a:t>
            </a:r>
            <a:r>
              <a:rPr lang="en-US" dirty="0"/>
              <a:t>) is an advanced application which, without embodying intelligence as such, aims to provide innovative services relating to different modes of transport and traffic management and enable users to be better informed and make safer, more coordinated, and 'smarter' use of transport networks. </a:t>
            </a:r>
          </a:p>
          <a:p>
            <a:r>
              <a:rPr lang="en-US" dirty="0"/>
              <a:t>Although ITS may refer to all modes of transport, the directive of the European Union 2010/40/EU, made on the 7 July 2010, defined ITS as systems in which information and communication technologies are applied in the field of road transport, including infrastructure, vehicles and users, and in traffic management and mobility management, as well as for interfaces with other modes of </a:t>
            </a:r>
            <a:r>
              <a:rPr lang="en-US" dirty="0" smtClean="0"/>
              <a:t>transport.</a:t>
            </a:r>
            <a:r>
              <a:rPr lang="sk-SK" dirty="0" smtClean="0"/>
              <a:t> </a:t>
            </a:r>
          </a:p>
          <a:p>
            <a:r>
              <a:rPr lang="en-US" dirty="0" smtClean="0"/>
              <a:t>ITS </a:t>
            </a:r>
            <a:r>
              <a:rPr lang="en-US" dirty="0"/>
              <a:t>may improve the efficiency of transport in a number of situations, i.e. road transport, traffic management, mobility, etc</a:t>
            </a:r>
            <a:r>
              <a:rPr lang="en-US" dirty="0" smtClean="0"/>
              <a:t>.</a:t>
            </a:r>
            <a:endParaRPr lang="en-US" dirty="0"/>
          </a:p>
          <a:p>
            <a:endParaRPr lang="sk-SK" dirty="0"/>
          </a:p>
          <a:p>
            <a:endParaRPr lang="sk-SK" dirty="0"/>
          </a:p>
        </p:txBody>
      </p:sp>
      <p:sp>
        <p:nvSpPr>
          <p:cNvPr id="4" name="Pole tekstowe 157"/>
          <p:cNvSpPr txBox="1">
            <a:spLocks noChangeArrowheads="1"/>
          </p:cNvSpPr>
          <p:nvPr/>
        </p:nvSpPr>
        <p:spPr bwMode="auto">
          <a:xfrm>
            <a:off x="1547664"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26130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764704"/>
            <a:ext cx="7886700" cy="1325563"/>
          </a:xfrm>
        </p:spPr>
        <p:txBody>
          <a:bodyPr>
            <a:noAutofit/>
          </a:bodyPr>
          <a:lstStyle/>
          <a:p>
            <a:pPr algn="l"/>
            <a:r>
              <a:rPr lang="sk-SK" sz="2800" dirty="0"/>
              <a:t>2. </a:t>
            </a:r>
            <a:r>
              <a:rPr lang="pl-PL" sz="2800" dirty="0"/>
              <a:t>Basic terms of ITS with focusing on transport problems</a:t>
            </a:r>
            <a:r>
              <a:rPr lang="sk-SK" sz="2800" dirty="0"/>
              <a:t> </a:t>
            </a:r>
          </a:p>
        </p:txBody>
      </p:sp>
      <p:sp>
        <p:nvSpPr>
          <p:cNvPr id="3" name="Zástupný objekt pre obsah 2"/>
          <p:cNvSpPr>
            <a:spLocks noGrp="1"/>
          </p:cNvSpPr>
          <p:nvPr>
            <p:ph idx="1"/>
          </p:nvPr>
        </p:nvSpPr>
        <p:spPr>
          <a:xfrm>
            <a:off x="457200" y="1690689"/>
            <a:ext cx="8229600" cy="4531642"/>
          </a:xfrm>
        </p:spPr>
        <p:txBody>
          <a:bodyPr>
            <a:normAutofit fontScale="62500" lnSpcReduction="20000"/>
          </a:bodyPr>
          <a:lstStyle/>
          <a:p>
            <a:pPr marL="0" indent="0">
              <a:buNone/>
            </a:pPr>
            <a:r>
              <a:rPr lang="en-US" b="1" dirty="0"/>
              <a:t>Intelligent transportation </a:t>
            </a:r>
            <a:r>
              <a:rPr lang="en-US" b="1" dirty="0" smtClean="0"/>
              <a:t>technologies</a:t>
            </a:r>
            <a:r>
              <a:rPr lang="sk-SK" b="1" dirty="0" smtClean="0"/>
              <a:t> </a:t>
            </a:r>
            <a:r>
              <a:rPr lang="sk-SK" dirty="0" err="1" smtClean="0"/>
              <a:t>consist</a:t>
            </a:r>
            <a:r>
              <a:rPr lang="sk-SK" dirty="0" smtClean="0"/>
              <a:t>:</a:t>
            </a:r>
          </a:p>
          <a:p>
            <a:pPr marL="539750"/>
            <a:r>
              <a:rPr lang="sk-SK" dirty="0" smtClean="0"/>
              <a:t>b</a:t>
            </a:r>
            <a:r>
              <a:rPr lang="en-US" dirty="0" err="1" smtClean="0"/>
              <a:t>asic</a:t>
            </a:r>
            <a:r>
              <a:rPr lang="en-US" dirty="0" smtClean="0"/>
              <a:t> </a:t>
            </a:r>
            <a:r>
              <a:rPr lang="en-US" dirty="0"/>
              <a:t>management systems such as </a:t>
            </a:r>
            <a:r>
              <a:rPr lang="en-US" dirty="0" smtClean="0"/>
              <a:t>car navigation; </a:t>
            </a:r>
            <a:endParaRPr lang="sk-SK" dirty="0" smtClean="0"/>
          </a:p>
          <a:p>
            <a:pPr marL="539750"/>
            <a:r>
              <a:rPr lang="en-US" dirty="0" smtClean="0"/>
              <a:t>traffic signal control systems;</a:t>
            </a:r>
            <a:endParaRPr lang="sk-SK" dirty="0" smtClean="0"/>
          </a:p>
          <a:p>
            <a:pPr marL="539750"/>
            <a:r>
              <a:rPr lang="en-US" dirty="0" smtClean="0"/>
              <a:t>container management systems; </a:t>
            </a:r>
            <a:endParaRPr lang="sk-SK" dirty="0" smtClean="0"/>
          </a:p>
          <a:p>
            <a:pPr marL="539750"/>
            <a:r>
              <a:rPr lang="en-US" dirty="0" smtClean="0"/>
              <a:t>variable message signs; </a:t>
            </a:r>
            <a:endParaRPr lang="sk-SK" dirty="0" smtClean="0"/>
          </a:p>
          <a:p>
            <a:pPr marL="539750"/>
            <a:r>
              <a:rPr lang="en-US" dirty="0" smtClean="0"/>
              <a:t>automatic number plate recognition or speed cameras to monitor applications, such as security CCTV systems; </a:t>
            </a:r>
            <a:endParaRPr lang="sk-SK" dirty="0" smtClean="0"/>
          </a:p>
          <a:p>
            <a:pPr marL="539750"/>
            <a:r>
              <a:rPr lang="en-US" dirty="0" smtClean="0"/>
              <a:t>more advanced applications that integrate live data and feedback from a number of other sources, such as parking guidance and information systems; </a:t>
            </a:r>
            <a:endParaRPr lang="sk-SK" dirty="0" smtClean="0"/>
          </a:p>
          <a:p>
            <a:pPr marL="539750"/>
            <a:r>
              <a:rPr lang="en-US" dirty="0" smtClean="0"/>
              <a:t>weather information; </a:t>
            </a:r>
            <a:endParaRPr lang="sk-SK" dirty="0" smtClean="0"/>
          </a:p>
          <a:p>
            <a:pPr marL="539750"/>
            <a:r>
              <a:rPr lang="en-US" dirty="0" smtClean="0"/>
              <a:t>bridge de-icing systems; </a:t>
            </a:r>
            <a:endParaRPr lang="sk-SK" dirty="0" smtClean="0"/>
          </a:p>
          <a:p>
            <a:pPr marL="539750"/>
            <a:r>
              <a:rPr lang="sk-SK" dirty="0" err="1"/>
              <a:t>e</a:t>
            </a:r>
            <a:r>
              <a:rPr lang="sk-SK" dirty="0" err="1" smtClean="0"/>
              <a:t>tc</a:t>
            </a:r>
            <a:r>
              <a:rPr lang="sk-SK" dirty="0" smtClean="0"/>
              <a:t>..</a:t>
            </a:r>
            <a:r>
              <a:rPr lang="en-US" dirty="0" smtClean="0"/>
              <a:t>. </a:t>
            </a:r>
            <a:endParaRPr lang="sk-SK" dirty="0" smtClean="0"/>
          </a:p>
          <a:p>
            <a:pPr marL="0" indent="0">
              <a:buNone/>
            </a:pPr>
            <a:r>
              <a:rPr lang="en-US" dirty="0" smtClean="0"/>
              <a:t>Additionally, predictive techniques are being developed to allow advanced modelling and comparison with historical baseline data. </a:t>
            </a:r>
            <a:endParaRPr lang="sk-SK" dirty="0"/>
          </a:p>
        </p:txBody>
      </p:sp>
      <p:sp>
        <p:nvSpPr>
          <p:cNvPr id="4" name="Pole tekstowe 157"/>
          <p:cNvSpPr txBox="1">
            <a:spLocks noChangeArrowheads="1"/>
          </p:cNvSpPr>
          <p:nvPr/>
        </p:nvSpPr>
        <p:spPr bwMode="auto">
          <a:xfrm>
            <a:off x="1325566" y="622233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41991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836712"/>
            <a:ext cx="7886700" cy="1325563"/>
          </a:xfrm>
        </p:spPr>
        <p:txBody>
          <a:bodyPr>
            <a:noAutofit/>
          </a:bodyPr>
          <a:lstStyle/>
          <a:p>
            <a:pPr algn="l"/>
            <a:r>
              <a:rPr lang="sk-SK" sz="2800" dirty="0"/>
              <a:t>2. </a:t>
            </a:r>
            <a:r>
              <a:rPr lang="pl-PL" sz="2800" dirty="0"/>
              <a:t>Basic terms of ITS with focusing on transport problems</a:t>
            </a:r>
            <a:r>
              <a:rPr lang="sk-SK" sz="2800" dirty="0"/>
              <a:t> </a:t>
            </a:r>
          </a:p>
        </p:txBody>
      </p:sp>
      <p:sp>
        <p:nvSpPr>
          <p:cNvPr id="3" name="Zástupný objekt pre obsah 2"/>
          <p:cNvSpPr>
            <a:spLocks noGrp="1"/>
          </p:cNvSpPr>
          <p:nvPr>
            <p:ph idx="1"/>
          </p:nvPr>
        </p:nvSpPr>
        <p:spPr/>
        <p:txBody>
          <a:bodyPr>
            <a:normAutofit/>
          </a:bodyPr>
          <a:lstStyle/>
          <a:p>
            <a:pPr marL="0" indent="0">
              <a:buNone/>
            </a:pPr>
            <a:r>
              <a:rPr lang="sk-SK" sz="2400" b="1" dirty="0" err="1"/>
              <a:t>Intelligent</a:t>
            </a:r>
            <a:r>
              <a:rPr lang="sk-SK" sz="2400" b="1" dirty="0"/>
              <a:t> </a:t>
            </a:r>
            <a:r>
              <a:rPr lang="sk-SK" sz="2400" b="1" dirty="0" err="1"/>
              <a:t>transportation</a:t>
            </a:r>
            <a:r>
              <a:rPr lang="sk-SK" sz="2400" b="1" dirty="0"/>
              <a:t> </a:t>
            </a:r>
            <a:r>
              <a:rPr lang="sk-SK" sz="2400" b="1" dirty="0" err="1" smtClean="0"/>
              <a:t>applications</a:t>
            </a:r>
            <a:r>
              <a:rPr lang="sk-SK" sz="2400" b="1" dirty="0" smtClean="0"/>
              <a:t> </a:t>
            </a:r>
            <a:r>
              <a:rPr lang="sk-SK" sz="2400" dirty="0" err="1" smtClean="0"/>
              <a:t>deal</a:t>
            </a:r>
            <a:r>
              <a:rPr lang="sk-SK" sz="2400" dirty="0" smtClean="0"/>
              <a:t> </a:t>
            </a:r>
            <a:r>
              <a:rPr lang="sk-SK" sz="2400" dirty="0" err="1" smtClean="0"/>
              <a:t>with</a:t>
            </a:r>
            <a:r>
              <a:rPr lang="sk-SK" sz="2400" dirty="0" smtClean="0"/>
              <a:t>:</a:t>
            </a:r>
          </a:p>
          <a:p>
            <a:r>
              <a:rPr lang="sk-SK" sz="2400" dirty="0" err="1"/>
              <a:t>Emergency</a:t>
            </a:r>
            <a:r>
              <a:rPr lang="sk-SK" sz="2400" dirty="0"/>
              <a:t> </a:t>
            </a:r>
            <a:r>
              <a:rPr lang="sk-SK" sz="2400" dirty="0" err="1"/>
              <a:t>vehicle</a:t>
            </a:r>
            <a:r>
              <a:rPr lang="sk-SK" sz="2400" dirty="0"/>
              <a:t> </a:t>
            </a:r>
            <a:r>
              <a:rPr lang="sk-SK" sz="2400" dirty="0" err="1"/>
              <a:t>notification</a:t>
            </a:r>
            <a:r>
              <a:rPr lang="sk-SK" sz="2400" dirty="0"/>
              <a:t> </a:t>
            </a:r>
            <a:r>
              <a:rPr lang="sk-SK" sz="2400" dirty="0" err="1" smtClean="0"/>
              <a:t>systems</a:t>
            </a:r>
            <a:r>
              <a:rPr lang="sk-SK" sz="2400" dirty="0" smtClean="0"/>
              <a:t>; </a:t>
            </a:r>
          </a:p>
          <a:p>
            <a:r>
              <a:rPr lang="sk-SK" sz="2400" dirty="0" err="1"/>
              <a:t>Automatic</a:t>
            </a:r>
            <a:r>
              <a:rPr lang="sk-SK" sz="2400" dirty="0"/>
              <a:t> </a:t>
            </a:r>
            <a:r>
              <a:rPr lang="sk-SK" sz="2400" dirty="0" err="1"/>
              <a:t>road</a:t>
            </a:r>
            <a:r>
              <a:rPr lang="sk-SK" sz="2400" dirty="0"/>
              <a:t> </a:t>
            </a:r>
            <a:r>
              <a:rPr lang="sk-SK" sz="2400" dirty="0" err="1" smtClean="0"/>
              <a:t>enforcement</a:t>
            </a:r>
            <a:r>
              <a:rPr lang="sk-SK" sz="2400" dirty="0" smtClean="0"/>
              <a:t>;</a:t>
            </a:r>
          </a:p>
          <a:p>
            <a:r>
              <a:rPr lang="sk-SK" sz="2400" dirty="0" err="1"/>
              <a:t>Variable</a:t>
            </a:r>
            <a:r>
              <a:rPr lang="sk-SK" sz="2400" dirty="0"/>
              <a:t> </a:t>
            </a:r>
            <a:r>
              <a:rPr lang="sk-SK" sz="2400" dirty="0" err="1"/>
              <a:t>speed</a:t>
            </a:r>
            <a:r>
              <a:rPr lang="sk-SK" sz="2400" dirty="0"/>
              <a:t> </a:t>
            </a:r>
            <a:r>
              <a:rPr lang="sk-SK" sz="2400" dirty="0" err="1" smtClean="0"/>
              <a:t>limits</a:t>
            </a:r>
            <a:r>
              <a:rPr lang="sk-SK" sz="2400" dirty="0" smtClean="0"/>
              <a:t>;</a:t>
            </a:r>
          </a:p>
          <a:p>
            <a:r>
              <a:rPr lang="sk-SK" sz="2400" dirty="0" err="1"/>
              <a:t>Dynamic</a:t>
            </a:r>
            <a:r>
              <a:rPr lang="sk-SK" sz="2400" dirty="0"/>
              <a:t> </a:t>
            </a:r>
            <a:r>
              <a:rPr lang="sk-SK" sz="2400" dirty="0" err="1"/>
              <a:t>traffic</a:t>
            </a:r>
            <a:r>
              <a:rPr lang="sk-SK" sz="2400" dirty="0"/>
              <a:t> </a:t>
            </a:r>
            <a:r>
              <a:rPr lang="sk-SK" sz="2400" dirty="0" err="1"/>
              <a:t>light</a:t>
            </a:r>
            <a:r>
              <a:rPr lang="sk-SK" sz="2400" dirty="0"/>
              <a:t> </a:t>
            </a:r>
            <a:r>
              <a:rPr lang="sk-SK" sz="2400" dirty="0" err="1" smtClean="0"/>
              <a:t>sequence</a:t>
            </a:r>
            <a:r>
              <a:rPr lang="sk-SK" sz="2400" dirty="0" smtClean="0"/>
              <a:t>;</a:t>
            </a:r>
          </a:p>
          <a:p>
            <a:r>
              <a:rPr lang="sk-SK" sz="2400" dirty="0" err="1"/>
              <a:t>Collision</a:t>
            </a:r>
            <a:r>
              <a:rPr lang="sk-SK" sz="2400" dirty="0"/>
              <a:t> </a:t>
            </a:r>
            <a:r>
              <a:rPr lang="sk-SK" sz="2400" dirty="0" err="1"/>
              <a:t>avoidance</a:t>
            </a:r>
            <a:r>
              <a:rPr lang="sk-SK" sz="2400" dirty="0"/>
              <a:t> </a:t>
            </a:r>
            <a:r>
              <a:rPr lang="sk-SK" sz="2400" dirty="0" err="1" smtClean="0"/>
              <a:t>systems</a:t>
            </a:r>
            <a:r>
              <a:rPr lang="sk-SK" sz="2400" dirty="0" smtClean="0"/>
              <a:t>;</a:t>
            </a:r>
            <a:endParaRPr lang="sk-SK" sz="2400" dirty="0"/>
          </a:p>
          <a:p>
            <a:r>
              <a:rPr lang="sk-SK" sz="2400" dirty="0" err="1" smtClean="0"/>
              <a:t>etc</a:t>
            </a:r>
            <a:r>
              <a:rPr lang="sk-SK" sz="2400" dirty="0" smtClean="0"/>
              <a:t>...</a:t>
            </a:r>
            <a:endParaRPr lang="sk-SK" sz="2400" dirty="0"/>
          </a:p>
          <a:p>
            <a:endParaRPr lang="sk-SK" b="1" dirty="0"/>
          </a:p>
          <a:p>
            <a:endParaRPr lang="sk-SK" b="1" dirty="0"/>
          </a:p>
          <a:p>
            <a:endParaRPr lang="sk-SK" b="1" dirty="0"/>
          </a:p>
          <a:p>
            <a:endParaRPr lang="sk-SK" b="1" dirty="0"/>
          </a:p>
        </p:txBody>
      </p:sp>
      <p:sp>
        <p:nvSpPr>
          <p:cNvPr id="4" name="Pole tekstowe 157"/>
          <p:cNvSpPr txBox="1">
            <a:spLocks noChangeArrowheads="1"/>
          </p:cNvSpPr>
          <p:nvPr/>
        </p:nvSpPr>
        <p:spPr bwMode="auto">
          <a:xfrm>
            <a:off x="1325566" y="6222027"/>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20737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764704"/>
            <a:ext cx="7886700" cy="1325563"/>
          </a:xfrm>
        </p:spPr>
        <p:txBody>
          <a:bodyPr>
            <a:noAutofit/>
          </a:bodyPr>
          <a:lstStyle/>
          <a:p>
            <a:pPr algn="l"/>
            <a:r>
              <a:rPr lang="sk-SK" sz="2800" dirty="0"/>
              <a:t>2. </a:t>
            </a:r>
            <a:r>
              <a:rPr lang="pl-PL" sz="2800" dirty="0"/>
              <a:t>Basic terms of ITS with focusing on transport problems</a:t>
            </a:r>
            <a:r>
              <a:rPr lang="sk-SK" sz="2800" dirty="0"/>
              <a:t> </a:t>
            </a:r>
          </a:p>
        </p:txBody>
      </p:sp>
      <p:sp>
        <p:nvSpPr>
          <p:cNvPr id="3" name="Zástupný objekt pre obsah 2"/>
          <p:cNvSpPr>
            <a:spLocks noGrp="1"/>
          </p:cNvSpPr>
          <p:nvPr>
            <p:ph idx="1"/>
          </p:nvPr>
        </p:nvSpPr>
        <p:spPr/>
        <p:txBody>
          <a:bodyPr>
            <a:normAutofit fontScale="92500" lnSpcReduction="10000"/>
          </a:bodyPr>
          <a:lstStyle/>
          <a:p>
            <a:r>
              <a:rPr lang="en-US" dirty="0"/>
              <a:t>The Network of National ITS Associations is a grouping </a:t>
            </a:r>
            <a:r>
              <a:rPr lang="en-US" dirty="0" smtClean="0"/>
              <a:t>of</a:t>
            </a:r>
            <a:r>
              <a:rPr lang="sk-SK" dirty="0" smtClean="0"/>
              <a:t> </a:t>
            </a:r>
            <a:r>
              <a:rPr lang="sk-SK" dirty="0" err="1"/>
              <a:t>E</a:t>
            </a:r>
            <a:r>
              <a:rPr lang="sk-SK" dirty="0" err="1" smtClean="0"/>
              <a:t>urope</a:t>
            </a:r>
            <a:r>
              <a:rPr lang="en-US" dirty="0" smtClean="0"/>
              <a:t> </a:t>
            </a:r>
            <a:r>
              <a:rPr lang="en-US" dirty="0"/>
              <a:t>national ITS interests. It was officially announced 7 October 2004 in London. The secretariat is at ERTICO – ITS Europe</a:t>
            </a:r>
            <a:r>
              <a:rPr lang="en-US" dirty="0" smtClean="0"/>
              <a:t>.</a:t>
            </a:r>
            <a:endParaRPr lang="en-US" dirty="0"/>
          </a:p>
          <a:p>
            <a:r>
              <a:rPr lang="en-US" dirty="0"/>
              <a:t>ERTICO – ITS Europe is a public/private partnership promoting the development and deployment of ITS. They connect public authorities, industry players, infrastructure operators, users, national ITS associations and other </a:t>
            </a:r>
            <a:r>
              <a:rPr lang="en-US" dirty="0" smtClean="0"/>
              <a:t>organizations </a:t>
            </a:r>
            <a:r>
              <a:rPr lang="en-US" dirty="0"/>
              <a:t>together. The ERTICO work </a:t>
            </a:r>
            <a:r>
              <a:rPr lang="en-US" dirty="0" err="1"/>
              <a:t>programme</a:t>
            </a:r>
            <a:r>
              <a:rPr lang="en-US" dirty="0"/>
              <a:t> focuses on initiatives to improve transport safety, security and network efficiency whilst taking into account measures to reduce environmental impact. </a:t>
            </a:r>
          </a:p>
          <a:p>
            <a:endParaRPr lang="sk-SK" dirty="0"/>
          </a:p>
          <a:p>
            <a:endParaRPr lang="sk-SK" dirty="0"/>
          </a:p>
        </p:txBody>
      </p:sp>
      <p:sp>
        <p:nvSpPr>
          <p:cNvPr id="4" name="Pole tekstowe 157"/>
          <p:cNvSpPr txBox="1">
            <a:spLocks noChangeArrowheads="1"/>
          </p:cNvSpPr>
          <p:nvPr/>
        </p:nvSpPr>
        <p:spPr bwMode="auto">
          <a:xfrm>
            <a:off x="1325566" y="6281458"/>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84124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p:cNvSpPr>
            <a:spLocks noGrp="1"/>
          </p:cNvSpPr>
          <p:nvPr>
            <p:ph type="title"/>
          </p:nvPr>
        </p:nvSpPr>
        <p:spPr>
          <a:xfrm>
            <a:off x="754477" y="2204864"/>
            <a:ext cx="7772400" cy="1362075"/>
          </a:xfrm>
        </p:spPr>
        <p:txBody>
          <a:bodyPr>
            <a:normAutofit/>
          </a:bodyPr>
          <a:lstStyle/>
          <a:p>
            <a:pPr algn="ctr"/>
            <a:r>
              <a:rPr lang="sk-SK" sz="3200" cap="none" dirty="0" smtClean="0"/>
              <a:t/>
            </a:r>
            <a:br>
              <a:rPr lang="sk-SK" sz="3200" cap="none" dirty="0" smtClean="0"/>
            </a:br>
            <a:r>
              <a:rPr lang="en-GB" sz="3200" cap="none" dirty="0" smtClean="0"/>
              <a:t>Thank</a:t>
            </a:r>
            <a:r>
              <a:rPr lang="sk-SK" sz="3200" cap="none" dirty="0" smtClean="0"/>
              <a:t> </a:t>
            </a:r>
            <a:r>
              <a:rPr lang="en-GB" sz="3200" cap="none" dirty="0" smtClean="0"/>
              <a:t>you</a:t>
            </a:r>
            <a:r>
              <a:rPr lang="sk-SK" sz="3200" cap="none" dirty="0" smtClean="0"/>
              <a:t> </a:t>
            </a:r>
            <a:r>
              <a:rPr lang="sk-SK" sz="3200" cap="none" dirty="0" err="1" smtClean="0"/>
              <a:t>for</a:t>
            </a:r>
            <a:r>
              <a:rPr lang="sk-SK" sz="3200" cap="none" dirty="0" smtClean="0"/>
              <a:t> </a:t>
            </a:r>
            <a:r>
              <a:rPr lang="sk-SK" sz="3200" cap="none" dirty="0" err="1" smtClean="0"/>
              <a:t>your</a:t>
            </a:r>
            <a:r>
              <a:rPr lang="sk-SK" sz="3200" cap="none" dirty="0" smtClean="0"/>
              <a:t> </a:t>
            </a:r>
            <a:r>
              <a:rPr lang="sk-SK" sz="3200" cap="none" dirty="0" err="1" smtClean="0"/>
              <a:t>attention</a:t>
            </a:r>
            <a:endParaRPr lang="en-GB" sz="3200" cap="none" dirty="0"/>
          </a:p>
        </p:txBody>
      </p:sp>
      <p:sp>
        <p:nvSpPr>
          <p:cNvPr id="10" name="Zástupný symbol textu 9"/>
          <p:cNvSpPr>
            <a:spLocks noGrp="1"/>
          </p:cNvSpPr>
          <p:nvPr>
            <p:ph type="body" idx="1"/>
          </p:nvPr>
        </p:nvSpPr>
        <p:spPr>
          <a:xfrm>
            <a:off x="1691680" y="4221088"/>
            <a:ext cx="7772400" cy="2220267"/>
          </a:xfrm>
        </p:spPr>
        <p:txBody>
          <a:bodyPr>
            <a:normAutofit/>
          </a:bodyPr>
          <a:lstStyle/>
          <a:p>
            <a:r>
              <a:rPr lang="sk-SK" sz="1600" dirty="0" smtClean="0"/>
              <a:t>			</a:t>
            </a:r>
            <a:r>
              <a:rPr lang="sk-SK" sz="1600" dirty="0" err="1" smtClean="0">
                <a:solidFill>
                  <a:schemeClr val="tx1"/>
                </a:solidFill>
              </a:rPr>
              <a:t>contact</a:t>
            </a:r>
            <a:r>
              <a:rPr lang="sk-SK" sz="1600" dirty="0" smtClean="0">
                <a:solidFill>
                  <a:schemeClr val="tx1"/>
                </a:solidFill>
              </a:rPr>
              <a:t>: jaroslav.masek@fpedas.uniza.sk	</a:t>
            </a:r>
            <a:endParaRPr lang="en-GB" sz="1600" dirty="0" smtClean="0">
              <a:solidFill>
                <a:schemeClr val="tx1"/>
              </a:solidFill>
            </a:endParaRPr>
          </a:p>
          <a:p>
            <a:r>
              <a:rPr lang="en-GB" sz="1600" dirty="0" smtClean="0"/>
              <a:t>				</a:t>
            </a:r>
            <a:endParaRPr lang="sk-SK"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692696"/>
            <a:ext cx="7886700" cy="1325563"/>
          </a:xfrm>
        </p:spPr>
        <p:txBody>
          <a:bodyPr>
            <a:noAutofit/>
          </a:bodyPr>
          <a:lstStyle/>
          <a:p>
            <a:pPr lvl="0" algn="l"/>
            <a:r>
              <a:rPr lang="sk-SK" sz="2800" dirty="0" smtClean="0"/>
              <a:t>1. </a:t>
            </a:r>
            <a:r>
              <a:rPr lang="pl-PL" sz="2800" dirty="0"/>
              <a:t>Basic terms of ITS with focusing on transport </a:t>
            </a:r>
            <a:r>
              <a:rPr lang="pl-PL" sz="2800" dirty="0" smtClean="0"/>
              <a:t>problems</a:t>
            </a:r>
            <a:r>
              <a:rPr lang="sk-SK" sz="2800" dirty="0" smtClean="0"/>
              <a:t> - </a:t>
            </a:r>
            <a:r>
              <a:rPr lang="sk-SK" sz="2800" dirty="0" err="1"/>
              <a:t>c</a:t>
            </a:r>
            <a:r>
              <a:rPr lang="sk-SK" sz="2800" dirty="0" err="1" smtClean="0"/>
              <a:t>ontent</a:t>
            </a:r>
            <a:endParaRPr lang="sk-SK" sz="2800" dirty="0"/>
          </a:p>
        </p:txBody>
      </p:sp>
      <p:sp>
        <p:nvSpPr>
          <p:cNvPr id="3" name="Zástupný objekt pre obsah 2"/>
          <p:cNvSpPr>
            <a:spLocks noGrp="1"/>
          </p:cNvSpPr>
          <p:nvPr>
            <p:ph idx="1"/>
          </p:nvPr>
        </p:nvSpPr>
        <p:spPr>
          <a:xfrm>
            <a:off x="539552" y="1700808"/>
            <a:ext cx="7886700" cy="4351338"/>
          </a:xfrm>
        </p:spPr>
        <p:txBody>
          <a:bodyPr>
            <a:normAutofit/>
          </a:bodyPr>
          <a:lstStyle/>
          <a:p>
            <a:r>
              <a:rPr lang="en-GB" sz="2600" b="1" dirty="0"/>
              <a:t>Goal: </a:t>
            </a:r>
            <a:r>
              <a:rPr lang="en-GB" sz="2600" dirty="0"/>
              <a:t>Student will understand base terms of modelling the transport processes</a:t>
            </a:r>
            <a:endParaRPr lang="sk-SK" sz="2600" dirty="0"/>
          </a:p>
          <a:p>
            <a:r>
              <a:rPr lang="en-GB" sz="2600" b="1" dirty="0"/>
              <a:t>Teaching methods: </a:t>
            </a:r>
            <a:r>
              <a:rPr lang="en-GB" sz="2600" dirty="0"/>
              <a:t>lecture, presentation</a:t>
            </a:r>
            <a:endParaRPr lang="sk-SK" sz="2600" dirty="0"/>
          </a:p>
          <a:p>
            <a:r>
              <a:rPr lang="en-GB" sz="2600" b="1" dirty="0"/>
              <a:t>Support material: </a:t>
            </a:r>
            <a:r>
              <a:rPr lang="en-GB" sz="2600" dirty="0"/>
              <a:t>PC, data projector, presentation</a:t>
            </a:r>
            <a:endParaRPr lang="sk-SK" sz="2600" dirty="0"/>
          </a:p>
          <a:p>
            <a:r>
              <a:rPr lang="en-GB" sz="2600" b="1" dirty="0"/>
              <a:t>Content: </a:t>
            </a:r>
            <a:r>
              <a:rPr lang="en-GB" sz="2600" dirty="0"/>
              <a:t>Definition of main terms – transport, transportation, process, carrier, transport contractor, transport element, set, requisites, hub, </a:t>
            </a:r>
            <a:r>
              <a:rPr lang="sk-SK" sz="2600" dirty="0" err="1"/>
              <a:t>throughput</a:t>
            </a:r>
            <a:r>
              <a:rPr lang="sk-SK" sz="2600" dirty="0"/>
              <a:t>, </a:t>
            </a:r>
            <a:r>
              <a:rPr lang="sk-SK" sz="2600" dirty="0" err="1"/>
              <a:t>capacity</a:t>
            </a:r>
            <a:r>
              <a:rPr lang="sk-SK" sz="2600" dirty="0"/>
              <a:t>, </a:t>
            </a:r>
            <a:r>
              <a:rPr lang="sk-SK" sz="2600" dirty="0" err="1"/>
              <a:t>route</a:t>
            </a:r>
            <a:r>
              <a:rPr lang="sk-SK" sz="2600" dirty="0"/>
              <a:t>, </a:t>
            </a:r>
            <a:r>
              <a:rPr lang="sk-SK" sz="2600" dirty="0" err="1"/>
              <a:t>track</a:t>
            </a:r>
            <a:r>
              <a:rPr lang="sk-SK" sz="2600" dirty="0"/>
              <a:t>, </a:t>
            </a:r>
            <a:r>
              <a:rPr lang="sk-SK" sz="2600" dirty="0" err="1"/>
              <a:t>relation</a:t>
            </a:r>
            <a:r>
              <a:rPr lang="sk-SK" sz="2600" dirty="0"/>
              <a:t>, </a:t>
            </a:r>
            <a:r>
              <a:rPr lang="sk-SK" sz="2600" dirty="0" err="1"/>
              <a:t>course</a:t>
            </a:r>
            <a:r>
              <a:rPr lang="sk-SK" sz="2600" dirty="0"/>
              <a:t>, </a:t>
            </a:r>
            <a:r>
              <a:rPr lang="sk-SK" sz="2600" dirty="0" err="1"/>
              <a:t>queue</a:t>
            </a:r>
            <a:r>
              <a:rPr lang="sk-SK" sz="2600" dirty="0"/>
              <a:t>, </a:t>
            </a:r>
            <a:r>
              <a:rPr lang="sk-SK" sz="2600" dirty="0" smtClean="0"/>
              <a:t>center, </a:t>
            </a:r>
            <a:r>
              <a:rPr lang="sk-SK" sz="2600" dirty="0" err="1"/>
              <a:t>e</a:t>
            </a:r>
            <a:r>
              <a:rPr lang="sk-SK" sz="2600" dirty="0" err="1" smtClean="0"/>
              <a:t>tc</a:t>
            </a:r>
            <a:r>
              <a:rPr lang="sk-SK" sz="2600" dirty="0" smtClean="0"/>
              <a:t>...</a:t>
            </a:r>
            <a:endParaRPr lang="sk-SK" sz="2600" dirty="0"/>
          </a:p>
          <a:p>
            <a:endParaRPr lang="sk-SK" dirty="0"/>
          </a:p>
        </p:txBody>
      </p:sp>
      <p:sp>
        <p:nvSpPr>
          <p:cNvPr id="4" name="Pole tekstowe 157"/>
          <p:cNvSpPr txBox="1">
            <a:spLocks noChangeArrowheads="1"/>
          </p:cNvSpPr>
          <p:nvPr/>
        </p:nvSpPr>
        <p:spPr bwMode="auto">
          <a:xfrm>
            <a:off x="1236468" y="615976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42980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836712"/>
            <a:ext cx="7886700" cy="1325563"/>
          </a:xfrm>
        </p:spPr>
        <p:txBody>
          <a:bodyPr>
            <a:noAutofit/>
          </a:bodyPr>
          <a:lstStyle/>
          <a:p>
            <a:pPr algn="l"/>
            <a:r>
              <a:rPr lang="sk-SK" sz="2800" dirty="0" smtClean="0"/>
              <a:t>2. </a:t>
            </a:r>
            <a:r>
              <a:rPr lang="pl-PL" sz="2800" dirty="0"/>
              <a:t>Basic terms of ITS with focusing on transport problems</a:t>
            </a:r>
            <a:r>
              <a:rPr lang="sk-SK" sz="2800" dirty="0"/>
              <a:t> </a:t>
            </a:r>
          </a:p>
        </p:txBody>
      </p:sp>
      <p:sp>
        <p:nvSpPr>
          <p:cNvPr id="3" name="Zástupný objekt pre obsah 2"/>
          <p:cNvSpPr>
            <a:spLocks noGrp="1"/>
          </p:cNvSpPr>
          <p:nvPr>
            <p:ph idx="1"/>
          </p:nvPr>
        </p:nvSpPr>
        <p:spPr/>
        <p:txBody>
          <a:bodyPr>
            <a:normAutofit fontScale="85000" lnSpcReduction="10000"/>
          </a:bodyPr>
          <a:lstStyle/>
          <a:p>
            <a:r>
              <a:rPr lang="en-GB" b="1" dirty="0"/>
              <a:t>Transport </a:t>
            </a:r>
            <a:r>
              <a:rPr lang="en-GB" dirty="0"/>
              <a:t>is intentional movement (driving, sailing, flight) of transport means along transport routes or activity of transport equipment by which the transportation is performed. According to relocated objects, we distinguish between passenger and cargo transport. The subject of transport in general terms may also be different media (gases, liquids), electricity or even information.</a:t>
            </a:r>
            <a:endParaRPr lang="sk-SK" dirty="0"/>
          </a:p>
          <a:p>
            <a:r>
              <a:rPr lang="en-GB" b="1" dirty="0"/>
              <a:t>Transport</a:t>
            </a:r>
            <a:r>
              <a:rPr lang="en-GB" dirty="0"/>
              <a:t> is closely related to the means of transport and the transport route, as the relocation is usually carried out by the means of transport along the road. That is not always the case as, for example, in pedestrian transportation there are no means of transport used and for certain modes of transport (balloon flights), the routes of transport have not to be precisely defined.</a:t>
            </a:r>
            <a:endParaRPr lang="sk-SK" dirty="0"/>
          </a:p>
          <a:p>
            <a:endParaRPr lang="sk-SK" dirty="0"/>
          </a:p>
        </p:txBody>
      </p:sp>
      <p:sp>
        <p:nvSpPr>
          <p:cNvPr id="4" name="Pole tekstowe 157"/>
          <p:cNvSpPr txBox="1">
            <a:spLocks noChangeArrowheads="1"/>
          </p:cNvSpPr>
          <p:nvPr/>
        </p:nvSpPr>
        <p:spPr bwMode="auto">
          <a:xfrm>
            <a:off x="1236468"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28479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764704"/>
            <a:ext cx="7886700" cy="1325563"/>
          </a:xfrm>
        </p:spPr>
        <p:txBody>
          <a:bodyPr>
            <a:noAutofit/>
          </a:bodyPr>
          <a:lstStyle/>
          <a:p>
            <a:pPr algn="l"/>
            <a:r>
              <a:rPr lang="sk-SK" sz="2800" dirty="0" smtClean="0"/>
              <a:t>2. </a:t>
            </a:r>
            <a:r>
              <a:rPr lang="pl-PL" sz="2800" dirty="0"/>
              <a:t>Basic terms of ITS with focusing on transport problems</a:t>
            </a:r>
            <a:r>
              <a:rPr lang="sk-SK" sz="2800" dirty="0"/>
              <a:t> </a:t>
            </a:r>
          </a:p>
        </p:txBody>
      </p:sp>
      <p:sp>
        <p:nvSpPr>
          <p:cNvPr id="3" name="Zástupný objekt pre obsah 2"/>
          <p:cNvSpPr>
            <a:spLocks noGrp="1"/>
          </p:cNvSpPr>
          <p:nvPr>
            <p:ph idx="1"/>
          </p:nvPr>
        </p:nvSpPr>
        <p:spPr/>
        <p:txBody>
          <a:bodyPr>
            <a:normAutofit lnSpcReduction="10000"/>
          </a:bodyPr>
          <a:lstStyle/>
          <a:p>
            <a:r>
              <a:rPr lang="en-GB" b="1" dirty="0"/>
              <a:t>Transportation</a:t>
            </a:r>
            <a:r>
              <a:rPr lang="en-GB" dirty="0"/>
              <a:t> is an activity by which is directly affected a movement of persons and things (goods) using vehicles or transport facilities.</a:t>
            </a:r>
            <a:endParaRPr lang="sk-SK" dirty="0"/>
          </a:p>
          <a:p>
            <a:r>
              <a:rPr lang="en-GB" dirty="0"/>
              <a:t>In accordance with these terms, the carrier is the transport operator, while the customer is an organisation or a person who receives a product/service and who requests the relocation of the object. If the carrier and customer are the same legal entity or natural person, it is an independent or autonomous transport. </a:t>
            </a:r>
            <a:r>
              <a:rPr lang="sk-SK" dirty="0" err="1"/>
              <a:t>All</a:t>
            </a:r>
            <a:r>
              <a:rPr lang="sk-SK" dirty="0"/>
              <a:t> </a:t>
            </a:r>
            <a:r>
              <a:rPr lang="sk-SK" dirty="0" err="1"/>
              <a:t>types</a:t>
            </a:r>
            <a:r>
              <a:rPr lang="sk-SK" dirty="0"/>
              <a:t> of </a:t>
            </a:r>
            <a:r>
              <a:rPr lang="sk-SK" dirty="0" err="1"/>
              <a:t>public</a:t>
            </a:r>
            <a:r>
              <a:rPr lang="sk-SK" dirty="0"/>
              <a:t> transport are </a:t>
            </a:r>
            <a:r>
              <a:rPr lang="sk-SK" dirty="0" err="1"/>
              <a:t>among</a:t>
            </a:r>
            <a:r>
              <a:rPr lang="sk-SK" dirty="0"/>
              <a:t> </a:t>
            </a:r>
            <a:r>
              <a:rPr lang="sk-SK" dirty="0" err="1"/>
              <a:t>non-autonomous</a:t>
            </a:r>
            <a:r>
              <a:rPr lang="sk-SK" dirty="0"/>
              <a:t> transport.</a:t>
            </a:r>
          </a:p>
        </p:txBody>
      </p:sp>
      <p:sp>
        <p:nvSpPr>
          <p:cNvPr id="4" name="Pole tekstowe 157"/>
          <p:cNvSpPr txBox="1">
            <a:spLocks noChangeArrowheads="1"/>
          </p:cNvSpPr>
          <p:nvPr/>
        </p:nvSpPr>
        <p:spPr bwMode="auto">
          <a:xfrm>
            <a:off x="1164460" y="6171419"/>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42031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692696"/>
            <a:ext cx="7886700" cy="1325563"/>
          </a:xfrm>
        </p:spPr>
        <p:txBody>
          <a:bodyPr>
            <a:noAutofit/>
          </a:bodyPr>
          <a:lstStyle/>
          <a:p>
            <a:pPr algn="l"/>
            <a:r>
              <a:rPr lang="sk-SK" sz="2800" dirty="0" smtClean="0"/>
              <a:t>2. </a:t>
            </a:r>
            <a:r>
              <a:rPr lang="pl-PL" sz="2800" dirty="0"/>
              <a:t>Basic terms of ITS with focusing on transport problems</a:t>
            </a:r>
            <a:r>
              <a:rPr lang="sk-SK" sz="2800" dirty="0"/>
              <a:t> </a:t>
            </a:r>
          </a:p>
        </p:txBody>
      </p:sp>
      <p:sp>
        <p:nvSpPr>
          <p:cNvPr id="3" name="Zástupný objekt pre obsah 2"/>
          <p:cNvSpPr>
            <a:spLocks noGrp="1"/>
          </p:cNvSpPr>
          <p:nvPr>
            <p:ph idx="1"/>
          </p:nvPr>
        </p:nvSpPr>
        <p:spPr/>
        <p:txBody>
          <a:bodyPr>
            <a:normAutofit/>
          </a:bodyPr>
          <a:lstStyle/>
          <a:p>
            <a:pPr marL="0" indent="0">
              <a:buNone/>
            </a:pPr>
            <a:r>
              <a:rPr lang="sk-SK" sz="3000" dirty="0"/>
              <a:t>Transport </a:t>
            </a:r>
            <a:r>
              <a:rPr lang="sk-SK" sz="3000" dirty="0" err="1"/>
              <a:t>can</a:t>
            </a:r>
            <a:r>
              <a:rPr lang="sk-SK" sz="3000" dirty="0"/>
              <a:t> </a:t>
            </a:r>
            <a:r>
              <a:rPr lang="sk-SK" sz="3000" dirty="0" err="1"/>
              <a:t>be</a:t>
            </a:r>
            <a:r>
              <a:rPr lang="sk-SK" sz="3000" dirty="0"/>
              <a:t> </a:t>
            </a:r>
            <a:r>
              <a:rPr lang="sk-SK" sz="3000" dirty="0" err="1"/>
              <a:t>classified</a:t>
            </a:r>
            <a:r>
              <a:rPr lang="sk-SK" sz="3000" dirty="0"/>
              <a:t> </a:t>
            </a:r>
            <a:r>
              <a:rPr lang="sk-SK" sz="3000" dirty="0" err="1"/>
              <a:t>according</a:t>
            </a:r>
            <a:r>
              <a:rPr lang="sk-SK" sz="3000" dirty="0"/>
              <a:t> to </a:t>
            </a:r>
            <a:r>
              <a:rPr lang="sk-SK" sz="3000" dirty="0" err="1"/>
              <a:t>different</a:t>
            </a:r>
            <a:r>
              <a:rPr lang="sk-SK" sz="3000" dirty="0"/>
              <a:t> </a:t>
            </a:r>
            <a:r>
              <a:rPr lang="sk-SK" sz="3000" dirty="0" err="1"/>
              <a:t>aspects</a:t>
            </a:r>
            <a:r>
              <a:rPr lang="sk-SK" sz="3000" dirty="0"/>
              <a:t>, </a:t>
            </a:r>
            <a:r>
              <a:rPr lang="sk-SK" sz="3000" dirty="0" err="1"/>
              <a:t>e.g</a:t>
            </a:r>
            <a:r>
              <a:rPr lang="sk-SK" sz="3000" dirty="0"/>
              <a:t>.:</a:t>
            </a:r>
          </a:p>
          <a:p>
            <a:pPr lvl="0"/>
            <a:r>
              <a:rPr lang="sk-SK" sz="3000" dirty="0" err="1"/>
              <a:t>according</a:t>
            </a:r>
            <a:r>
              <a:rPr lang="sk-SK" sz="3000" dirty="0"/>
              <a:t> to </a:t>
            </a:r>
            <a:r>
              <a:rPr lang="sk-SK" sz="3000" dirty="0" err="1"/>
              <a:t>environment</a:t>
            </a:r>
            <a:r>
              <a:rPr lang="sk-SK" sz="3000" dirty="0"/>
              <a:t> (</a:t>
            </a:r>
            <a:r>
              <a:rPr lang="sk-SK" sz="3000" dirty="0" err="1"/>
              <a:t>land</a:t>
            </a:r>
            <a:r>
              <a:rPr lang="sk-SK" sz="3000" dirty="0"/>
              <a:t>, </a:t>
            </a:r>
            <a:r>
              <a:rPr lang="sk-SK" sz="3000" dirty="0" err="1"/>
              <a:t>underground</a:t>
            </a:r>
            <a:r>
              <a:rPr lang="sk-SK" sz="3000" dirty="0"/>
              <a:t>, </a:t>
            </a:r>
            <a:r>
              <a:rPr lang="sk-SK" sz="3000" dirty="0" err="1"/>
              <a:t>water</a:t>
            </a:r>
            <a:r>
              <a:rPr lang="sk-SK" sz="3000" dirty="0"/>
              <a:t>, </a:t>
            </a:r>
            <a:r>
              <a:rPr lang="sk-SK" sz="3000" dirty="0" err="1"/>
              <a:t>air</a:t>
            </a:r>
            <a:r>
              <a:rPr lang="sk-SK" sz="3000" dirty="0"/>
              <a:t>),</a:t>
            </a:r>
          </a:p>
          <a:p>
            <a:pPr lvl="0"/>
            <a:r>
              <a:rPr lang="sk-SK" sz="3000" dirty="0" err="1"/>
              <a:t>according</a:t>
            </a:r>
            <a:r>
              <a:rPr lang="sk-SK" sz="3000" dirty="0"/>
              <a:t> to transport </a:t>
            </a:r>
            <a:r>
              <a:rPr lang="sk-SK" sz="3000" dirty="0" err="1"/>
              <a:t>road</a:t>
            </a:r>
            <a:r>
              <a:rPr lang="sk-SK" sz="3000" dirty="0"/>
              <a:t> (</a:t>
            </a:r>
            <a:r>
              <a:rPr lang="sk-SK" sz="3000" dirty="0" err="1"/>
              <a:t>road</a:t>
            </a:r>
            <a:r>
              <a:rPr lang="sk-SK" sz="3000" dirty="0"/>
              <a:t>, </a:t>
            </a:r>
            <a:r>
              <a:rPr lang="sk-SK" sz="3000" dirty="0" err="1"/>
              <a:t>rail</a:t>
            </a:r>
            <a:r>
              <a:rPr lang="sk-SK" sz="3000" dirty="0"/>
              <a:t>, </a:t>
            </a:r>
            <a:r>
              <a:rPr lang="sk-SK" sz="3000" dirty="0" err="1"/>
              <a:t>river</a:t>
            </a:r>
            <a:r>
              <a:rPr lang="sk-SK" sz="3000" dirty="0"/>
              <a:t>, </a:t>
            </a:r>
            <a:r>
              <a:rPr lang="sk-SK" sz="3000" dirty="0" err="1"/>
              <a:t>sea</a:t>
            </a:r>
            <a:r>
              <a:rPr lang="sk-SK" sz="3000" dirty="0"/>
              <a:t>, </a:t>
            </a:r>
            <a:r>
              <a:rPr lang="sk-SK" sz="3000" dirty="0" err="1"/>
              <a:t>air</a:t>
            </a:r>
            <a:r>
              <a:rPr lang="sk-SK" sz="3000" dirty="0"/>
              <a:t>, </a:t>
            </a:r>
            <a:r>
              <a:rPr lang="sk-SK" sz="3000" dirty="0" err="1"/>
              <a:t>pipeline</a:t>
            </a:r>
            <a:r>
              <a:rPr lang="sk-SK" sz="3000" dirty="0"/>
              <a:t>, </a:t>
            </a:r>
            <a:r>
              <a:rPr lang="sk-SK" sz="3000" dirty="0" err="1"/>
              <a:t>conveyor</a:t>
            </a:r>
            <a:r>
              <a:rPr lang="sk-SK" sz="3000" dirty="0"/>
              <a:t>, </a:t>
            </a:r>
            <a:r>
              <a:rPr lang="sk-SK" sz="3000" dirty="0" err="1"/>
              <a:t>cableway</a:t>
            </a:r>
            <a:r>
              <a:rPr lang="sk-SK" sz="3000" dirty="0"/>
              <a:t> and </a:t>
            </a:r>
            <a:r>
              <a:rPr lang="sk-SK" sz="3000" dirty="0" err="1"/>
              <a:t>other</a:t>
            </a:r>
            <a:r>
              <a:rPr lang="sk-SK" sz="3000" dirty="0"/>
              <a:t>),</a:t>
            </a:r>
          </a:p>
          <a:p>
            <a:pPr lvl="0"/>
            <a:r>
              <a:rPr lang="sk-SK" sz="3000" dirty="0" err="1"/>
              <a:t>according</a:t>
            </a:r>
            <a:r>
              <a:rPr lang="sk-SK" sz="3000" dirty="0"/>
              <a:t> to </a:t>
            </a:r>
            <a:r>
              <a:rPr lang="sk-SK" sz="3000" dirty="0" err="1"/>
              <a:t>means</a:t>
            </a:r>
            <a:r>
              <a:rPr lang="sk-SK" sz="3000" dirty="0"/>
              <a:t> of transport (</a:t>
            </a:r>
            <a:r>
              <a:rPr lang="sk-SK" sz="3000" dirty="0" err="1"/>
              <a:t>walking</a:t>
            </a:r>
            <a:r>
              <a:rPr lang="sk-SK" sz="3000" dirty="0"/>
              <a:t>, </a:t>
            </a:r>
            <a:r>
              <a:rPr lang="sk-SK" sz="3000" dirty="0" err="1"/>
              <a:t>cycling</a:t>
            </a:r>
            <a:r>
              <a:rPr lang="sk-SK" sz="3000" dirty="0"/>
              <a:t>, automobile, </a:t>
            </a:r>
            <a:r>
              <a:rPr lang="sk-SK" sz="3000" dirty="0" err="1"/>
              <a:t>tramway</a:t>
            </a:r>
            <a:r>
              <a:rPr lang="sk-SK" sz="3000" dirty="0"/>
              <a:t>, </a:t>
            </a:r>
            <a:r>
              <a:rPr lang="sk-SK" sz="3000" dirty="0" err="1"/>
              <a:t>trolleybus</a:t>
            </a:r>
            <a:r>
              <a:rPr lang="sk-SK" sz="3000" dirty="0"/>
              <a:t>, </a:t>
            </a:r>
            <a:r>
              <a:rPr lang="sk-SK" sz="3000" dirty="0" err="1"/>
              <a:t>railway</a:t>
            </a:r>
            <a:r>
              <a:rPr lang="sk-SK" sz="3000" dirty="0"/>
              <a:t>, </a:t>
            </a:r>
            <a:r>
              <a:rPr lang="sk-SK" sz="3000" dirty="0" err="1"/>
              <a:t>etc</a:t>
            </a:r>
            <a:r>
              <a:rPr lang="sk-SK" sz="3000" dirty="0"/>
              <a:t>.).</a:t>
            </a:r>
          </a:p>
          <a:p>
            <a:endParaRPr lang="sk-SK" dirty="0"/>
          </a:p>
        </p:txBody>
      </p:sp>
      <p:sp>
        <p:nvSpPr>
          <p:cNvPr id="4" name="Pole tekstowe 157"/>
          <p:cNvSpPr txBox="1">
            <a:spLocks noChangeArrowheads="1"/>
          </p:cNvSpPr>
          <p:nvPr/>
        </p:nvSpPr>
        <p:spPr bwMode="auto">
          <a:xfrm>
            <a:off x="1325566" y="6254954"/>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11408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71411" y="764704"/>
            <a:ext cx="8229600" cy="1143000"/>
          </a:xfrm>
        </p:spPr>
        <p:txBody>
          <a:bodyPr>
            <a:noAutofit/>
          </a:bodyPr>
          <a:lstStyle/>
          <a:p>
            <a:pPr algn="l"/>
            <a:r>
              <a:rPr lang="sk-SK" sz="2800" dirty="0" smtClean="0"/>
              <a:t>2. </a:t>
            </a:r>
            <a:r>
              <a:rPr lang="pl-PL" sz="2800" dirty="0"/>
              <a:t>Basic terms of ITS with focusing on transport problems</a:t>
            </a:r>
            <a:r>
              <a:rPr lang="sk-SK" sz="2800" dirty="0"/>
              <a:t> </a:t>
            </a:r>
          </a:p>
        </p:txBody>
      </p:sp>
      <p:sp>
        <p:nvSpPr>
          <p:cNvPr id="3" name="Zástupný objekt pre obsah 2"/>
          <p:cNvSpPr>
            <a:spLocks noGrp="1"/>
          </p:cNvSpPr>
          <p:nvPr>
            <p:ph idx="1"/>
          </p:nvPr>
        </p:nvSpPr>
        <p:spPr>
          <a:xfrm>
            <a:off x="471411" y="1700808"/>
            <a:ext cx="8229600" cy="4896543"/>
          </a:xfrm>
        </p:spPr>
        <p:txBody>
          <a:bodyPr>
            <a:normAutofit fontScale="85000" lnSpcReduction="20000"/>
          </a:bodyPr>
          <a:lstStyle/>
          <a:p>
            <a:r>
              <a:rPr lang="sk-SK" b="1" dirty="0" err="1"/>
              <a:t>The</a:t>
            </a:r>
            <a:r>
              <a:rPr lang="sk-SK" b="1" dirty="0"/>
              <a:t> </a:t>
            </a:r>
            <a:r>
              <a:rPr lang="sk-SK" b="1" dirty="0" err="1"/>
              <a:t>general</a:t>
            </a:r>
            <a:r>
              <a:rPr lang="sk-SK" b="1" dirty="0"/>
              <a:t> </a:t>
            </a:r>
            <a:r>
              <a:rPr lang="sk-SK" b="1" dirty="0" err="1"/>
              <a:t>theory</a:t>
            </a:r>
            <a:r>
              <a:rPr lang="sk-SK" b="1" dirty="0"/>
              <a:t> of transport</a:t>
            </a:r>
            <a:r>
              <a:rPr lang="sk-SK" dirty="0"/>
              <a:t> </a:t>
            </a:r>
            <a:r>
              <a:rPr lang="sk-SK" dirty="0" err="1"/>
              <a:t>is</a:t>
            </a:r>
            <a:r>
              <a:rPr lang="sk-SK" dirty="0"/>
              <a:t> a </a:t>
            </a:r>
            <a:r>
              <a:rPr lang="sk-SK" dirty="0" err="1"/>
              <a:t>summary</a:t>
            </a:r>
            <a:r>
              <a:rPr lang="sk-SK" dirty="0"/>
              <a:t> of </a:t>
            </a:r>
            <a:r>
              <a:rPr lang="sk-SK" dirty="0" err="1"/>
              <a:t>concepts</a:t>
            </a:r>
            <a:r>
              <a:rPr lang="sk-SK" dirty="0"/>
              <a:t> and </a:t>
            </a:r>
            <a:r>
              <a:rPr lang="sk-SK" dirty="0" err="1"/>
              <a:t>knowledge</a:t>
            </a:r>
            <a:r>
              <a:rPr lang="sk-SK" dirty="0"/>
              <a:t> of transport, </a:t>
            </a:r>
            <a:r>
              <a:rPr lang="sk-SK" dirty="0" err="1"/>
              <a:t>which</a:t>
            </a:r>
            <a:r>
              <a:rPr lang="sk-SK" dirty="0"/>
              <a:t> </a:t>
            </a:r>
            <a:r>
              <a:rPr lang="sk-SK" dirty="0" err="1"/>
              <a:t>generalizes</a:t>
            </a:r>
            <a:r>
              <a:rPr lang="sk-SK" dirty="0"/>
              <a:t> </a:t>
            </a:r>
            <a:r>
              <a:rPr lang="sk-SK" dirty="0" err="1"/>
              <a:t>the</a:t>
            </a:r>
            <a:r>
              <a:rPr lang="sk-SK" dirty="0"/>
              <a:t> </a:t>
            </a:r>
            <a:r>
              <a:rPr lang="sk-SK" dirty="0" err="1"/>
              <a:t>specific</a:t>
            </a:r>
            <a:r>
              <a:rPr lang="sk-SK" dirty="0"/>
              <a:t> </a:t>
            </a:r>
            <a:r>
              <a:rPr lang="sk-SK" dirty="0" err="1"/>
              <a:t>characteristics</a:t>
            </a:r>
            <a:r>
              <a:rPr lang="sk-SK" dirty="0"/>
              <a:t> of </a:t>
            </a:r>
            <a:r>
              <a:rPr lang="sk-SK" dirty="0" err="1"/>
              <a:t>each</a:t>
            </a:r>
            <a:r>
              <a:rPr lang="sk-SK" dirty="0"/>
              <a:t> </a:t>
            </a:r>
            <a:r>
              <a:rPr lang="sk-SK" dirty="0" err="1"/>
              <a:t>mode</a:t>
            </a:r>
            <a:r>
              <a:rPr lang="sk-SK" dirty="0"/>
              <a:t> of transport. </a:t>
            </a:r>
            <a:r>
              <a:rPr lang="sk-SK" dirty="0" err="1"/>
              <a:t>It</a:t>
            </a:r>
            <a:r>
              <a:rPr lang="sk-SK" dirty="0"/>
              <a:t> </a:t>
            </a:r>
            <a:r>
              <a:rPr lang="sk-SK" dirty="0" err="1"/>
              <a:t>is</a:t>
            </a:r>
            <a:r>
              <a:rPr lang="sk-SK" dirty="0"/>
              <a:t> </a:t>
            </a:r>
            <a:r>
              <a:rPr lang="sk-SK" dirty="0" err="1"/>
              <a:t>closely</a:t>
            </a:r>
            <a:r>
              <a:rPr lang="sk-SK" dirty="0"/>
              <a:t> </a:t>
            </a:r>
            <a:r>
              <a:rPr lang="sk-SK" dirty="0" err="1"/>
              <a:t>related</a:t>
            </a:r>
            <a:r>
              <a:rPr lang="sk-SK" dirty="0"/>
              <a:t> to </a:t>
            </a:r>
            <a:r>
              <a:rPr lang="sk-SK" dirty="0" err="1"/>
              <a:t>logistics</a:t>
            </a:r>
            <a:r>
              <a:rPr lang="sk-SK" dirty="0"/>
              <a:t>, </a:t>
            </a:r>
            <a:r>
              <a:rPr lang="sk-SK" dirty="0" err="1"/>
              <a:t>which</a:t>
            </a:r>
            <a:r>
              <a:rPr lang="sk-SK" dirty="0"/>
              <a:t> </a:t>
            </a:r>
            <a:r>
              <a:rPr lang="sk-SK" dirty="0" err="1"/>
              <a:t>is</a:t>
            </a:r>
            <a:r>
              <a:rPr lang="sk-SK" dirty="0"/>
              <a:t> </a:t>
            </a:r>
            <a:r>
              <a:rPr lang="sk-SK" dirty="0" err="1"/>
              <a:t>comprehensively</a:t>
            </a:r>
            <a:r>
              <a:rPr lang="sk-SK" dirty="0"/>
              <a:t> </a:t>
            </a:r>
            <a:r>
              <a:rPr lang="sk-SK" dirty="0" err="1"/>
              <a:t>understood</a:t>
            </a:r>
            <a:r>
              <a:rPr lang="sk-SK" dirty="0"/>
              <a:t> as </a:t>
            </a:r>
            <a:r>
              <a:rPr lang="sk-SK" dirty="0" err="1"/>
              <a:t>the</a:t>
            </a:r>
            <a:r>
              <a:rPr lang="sk-SK" dirty="0"/>
              <a:t> </a:t>
            </a:r>
            <a:r>
              <a:rPr lang="sk-SK" dirty="0" err="1"/>
              <a:t>theory</a:t>
            </a:r>
            <a:r>
              <a:rPr lang="sk-SK" dirty="0"/>
              <a:t> of </a:t>
            </a:r>
            <a:r>
              <a:rPr lang="sk-SK" dirty="0" err="1"/>
              <a:t>circulatory</a:t>
            </a:r>
            <a:r>
              <a:rPr lang="sk-SK" dirty="0"/>
              <a:t> </a:t>
            </a:r>
            <a:r>
              <a:rPr lang="sk-SK" dirty="0" err="1"/>
              <a:t>processes</a:t>
            </a:r>
            <a:r>
              <a:rPr lang="sk-SK" dirty="0"/>
              <a:t>, </a:t>
            </a:r>
            <a:r>
              <a:rPr lang="sk-SK" dirty="0" err="1"/>
              <a:t>considered</a:t>
            </a:r>
            <a:r>
              <a:rPr lang="sk-SK" dirty="0"/>
              <a:t> </a:t>
            </a:r>
            <a:r>
              <a:rPr lang="sk-SK" dirty="0" err="1"/>
              <a:t>mainly</a:t>
            </a:r>
            <a:r>
              <a:rPr lang="sk-SK" dirty="0"/>
              <a:t> </a:t>
            </a:r>
            <a:r>
              <a:rPr lang="sk-SK" dirty="0" err="1"/>
              <a:t>from</a:t>
            </a:r>
            <a:r>
              <a:rPr lang="sk-SK" dirty="0"/>
              <a:t> </a:t>
            </a:r>
            <a:r>
              <a:rPr lang="sk-SK" dirty="0" err="1"/>
              <a:t>an</a:t>
            </a:r>
            <a:r>
              <a:rPr lang="sk-SK" dirty="0"/>
              <a:t> </a:t>
            </a:r>
            <a:r>
              <a:rPr lang="sk-SK" dirty="0" err="1"/>
              <a:t>economic</a:t>
            </a:r>
            <a:r>
              <a:rPr lang="sk-SK" dirty="0"/>
              <a:t> point of </a:t>
            </a:r>
            <a:r>
              <a:rPr lang="sk-SK" dirty="0" err="1"/>
              <a:t>view</a:t>
            </a:r>
            <a:r>
              <a:rPr lang="sk-SK" dirty="0"/>
              <a:t>. </a:t>
            </a:r>
            <a:r>
              <a:rPr lang="sk-SK" dirty="0" err="1"/>
              <a:t>The</a:t>
            </a:r>
            <a:r>
              <a:rPr lang="sk-SK" dirty="0"/>
              <a:t> </a:t>
            </a:r>
            <a:r>
              <a:rPr lang="sk-SK" dirty="0" err="1"/>
              <a:t>subject</a:t>
            </a:r>
            <a:r>
              <a:rPr lang="sk-SK" dirty="0"/>
              <a:t> of transport </a:t>
            </a:r>
            <a:r>
              <a:rPr lang="sk-SK" dirty="0" err="1"/>
              <a:t>theory</a:t>
            </a:r>
            <a:r>
              <a:rPr lang="sk-SK" dirty="0"/>
              <a:t> </a:t>
            </a:r>
            <a:r>
              <a:rPr lang="sk-SK" dirty="0" err="1"/>
              <a:t>is</a:t>
            </a:r>
            <a:r>
              <a:rPr lang="sk-SK" dirty="0"/>
              <a:t> </a:t>
            </a:r>
            <a:r>
              <a:rPr lang="sk-SK" dirty="0" err="1"/>
              <a:t>the</a:t>
            </a:r>
            <a:r>
              <a:rPr lang="sk-SK" dirty="0"/>
              <a:t> study of </a:t>
            </a:r>
            <a:r>
              <a:rPr lang="sk-SK" dirty="0" err="1"/>
              <a:t>the</a:t>
            </a:r>
            <a:r>
              <a:rPr lang="sk-SK" dirty="0"/>
              <a:t> </a:t>
            </a:r>
            <a:r>
              <a:rPr lang="sk-SK" dirty="0" err="1"/>
              <a:t>patterns</a:t>
            </a:r>
            <a:r>
              <a:rPr lang="sk-SK" dirty="0"/>
              <a:t> of </a:t>
            </a:r>
            <a:r>
              <a:rPr lang="sk-SK" dirty="0" err="1"/>
              <a:t>movement</a:t>
            </a:r>
            <a:r>
              <a:rPr lang="sk-SK" dirty="0"/>
              <a:t> of </a:t>
            </a:r>
            <a:r>
              <a:rPr lang="sk-SK" dirty="0" err="1"/>
              <a:t>particular</a:t>
            </a:r>
            <a:r>
              <a:rPr lang="sk-SK" dirty="0"/>
              <a:t> </a:t>
            </a:r>
            <a:r>
              <a:rPr lang="sk-SK" dirty="0" err="1"/>
              <a:t>objects</a:t>
            </a:r>
            <a:r>
              <a:rPr lang="sk-SK" dirty="0"/>
              <a:t> on transport </a:t>
            </a:r>
            <a:r>
              <a:rPr lang="sk-SK" dirty="0" err="1"/>
              <a:t>networks</a:t>
            </a:r>
            <a:r>
              <a:rPr lang="sk-SK" dirty="0"/>
              <a:t> or </a:t>
            </a:r>
            <a:r>
              <a:rPr lang="sk-SK" dirty="0" err="1"/>
              <a:t>the</a:t>
            </a:r>
            <a:r>
              <a:rPr lang="sk-SK" dirty="0"/>
              <a:t> </a:t>
            </a:r>
            <a:r>
              <a:rPr lang="sk-SK" dirty="0" err="1"/>
              <a:t>examination</a:t>
            </a:r>
            <a:r>
              <a:rPr lang="sk-SK" dirty="0"/>
              <a:t> of transport </a:t>
            </a:r>
            <a:r>
              <a:rPr lang="sk-SK" dirty="0" err="1"/>
              <a:t>technology</a:t>
            </a:r>
            <a:r>
              <a:rPr lang="sk-SK" dirty="0"/>
              <a:t>.</a:t>
            </a:r>
          </a:p>
          <a:p>
            <a:r>
              <a:rPr lang="sk-SK" dirty="0" err="1"/>
              <a:t>Technology</a:t>
            </a:r>
            <a:r>
              <a:rPr lang="sk-SK" dirty="0"/>
              <a:t> </a:t>
            </a:r>
            <a:r>
              <a:rPr lang="sk-SK" dirty="0" err="1"/>
              <a:t>refers</a:t>
            </a:r>
            <a:r>
              <a:rPr lang="sk-SK" dirty="0"/>
              <a:t> to a </a:t>
            </a:r>
            <a:r>
              <a:rPr lang="sk-SK" dirty="0" err="1"/>
              <a:t>summary</a:t>
            </a:r>
            <a:r>
              <a:rPr lang="sk-SK" dirty="0"/>
              <a:t> of </a:t>
            </a:r>
            <a:r>
              <a:rPr lang="sk-SK" dirty="0" err="1"/>
              <a:t>the</a:t>
            </a:r>
            <a:r>
              <a:rPr lang="sk-SK" dirty="0"/>
              <a:t> </a:t>
            </a:r>
            <a:r>
              <a:rPr lang="sk-SK" dirty="0" err="1"/>
              <a:t>organization</a:t>
            </a:r>
            <a:r>
              <a:rPr lang="sk-SK" dirty="0"/>
              <a:t>, transport </a:t>
            </a:r>
            <a:r>
              <a:rPr lang="sk-SK" dirty="0" err="1"/>
              <a:t>means</a:t>
            </a:r>
            <a:r>
              <a:rPr lang="sk-SK" dirty="0"/>
              <a:t> and </a:t>
            </a:r>
            <a:r>
              <a:rPr lang="sk-SK" dirty="0" err="1"/>
              <a:t>methods</a:t>
            </a:r>
            <a:r>
              <a:rPr lang="sk-SK" dirty="0"/>
              <a:t> of </a:t>
            </a:r>
            <a:r>
              <a:rPr lang="sk-SK" dirty="0" err="1"/>
              <a:t>working</a:t>
            </a:r>
            <a:r>
              <a:rPr lang="sk-SK" dirty="0"/>
              <a:t> of </a:t>
            </a:r>
            <a:r>
              <a:rPr lang="sk-SK" dirty="0" err="1"/>
              <a:t>machinery</a:t>
            </a:r>
            <a:r>
              <a:rPr lang="sk-SK" dirty="0"/>
              <a:t> and </a:t>
            </a:r>
            <a:r>
              <a:rPr lang="sk-SK" dirty="0" err="1"/>
              <a:t>people</a:t>
            </a:r>
            <a:r>
              <a:rPr lang="sk-SK" dirty="0"/>
              <a:t> </a:t>
            </a:r>
            <a:r>
              <a:rPr lang="sk-SK" dirty="0" err="1"/>
              <a:t>whose</a:t>
            </a:r>
            <a:r>
              <a:rPr lang="sk-SK" dirty="0"/>
              <a:t> </a:t>
            </a:r>
            <a:r>
              <a:rPr lang="sk-SK" dirty="0" err="1"/>
              <a:t>actions</a:t>
            </a:r>
            <a:r>
              <a:rPr lang="sk-SK" dirty="0"/>
              <a:t> change </a:t>
            </a:r>
            <a:r>
              <a:rPr lang="sk-SK" dirty="0" err="1"/>
              <a:t>the</a:t>
            </a:r>
            <a:r>
              <a:rPr lang="sk-SK" dirty="0"/>
              <a:t> </a:t>
            </a:r>
            <a:r>
              <a:rPr lang="sk-SK" dirty="0" err="1"/>
              <a:t>value</a:t>
            </a:r>
            <a:r>
              <a:rPr lang="sk-SK" dirty="0"/>
              <a:t> of </a:t>
            </a:r>
            <a:r>
              <a:rPr lang="sk-SK" dirty="0" err="1"/>
              <a:t>these</a:t>
            </a:r>
            <a:r>
              <a:rPr lang="sk-SK" dirty="0"/>
              <a:t> </a:t>
            </a:r>
            <a:r>
              <a:rPr lang="sk-SK" dirty="0" err="1"/>
              <a:t>objects</a:t>
            </a:r>
            <a:r>
              <a:rPr lang="sk-SK" dirty="0"/>
              <a:t>. </a:t>
            </a:r>
            <a:r>
              <a:rPr lang="sk-SK" dirty="0" err="1"/>
              <a:t>Technological</a:t>
            </a:r>
            <a:r>
              <a:rPr lang="sk-SK" dirty="0"/>
              <a:t> </a:t>
            </a:r>
            <a:r>
              <a:rPr lang="sk-SK" dirty="0" err="1"/>
              <a:t>processes</a:t>
            </a:r>
            <a:r>
              <a:rPr lang="sk-SK" dirty="0"/>
              <a:t> </a:t>
            </a:r>
            <a:r>
              <a:rPr lang="sk-SK" dirty="0" err="1"/>
              <a:t>can</a:t>
            </a:r>
            <a:r>
              <a:rPr lang="sk-SK" dirty="0"/>
              <a:t> </a:t>
            </a:r>
            <a:r>
              <a:rPr lang="sk-SK" dirty="0" err="1"/>
              <a:t>be</a:t>
            </a:r>
            <a:r>
              <a:rPr lang="sk-SK" dirty="0"/>
              <a:t> </a:t>
            </a:r>
            <a:r>
              <a:rPr lang="sk-SK" dirty="0" err="1"/>
              <a:t>improved</a:t>
            </a:r>
            <a:r>
              <a:rPr lang="sk-SK" dirty="0"/>
              <a:t> in </a:t>
            </a:r>
            <a:r>
              <a:rPr lang="sk-SK" dirty="0" err="1"/>
              <a:t>two</a:t>
            </a:r>
            <a:r>
              <a:rPr lang="sk-SK" dirty="0"/>
              <a:t> </a:t>
            </a:r>
            <a:r>
              <a:rPr lang="sk-SK" dirty="0" err="1"/>
              <a:t>ways</a:t>
            </a:r>
            <a:r>
              <a:rPr lang="sk-SK" dirty="0"/>
              <a:t>: </a:t>
            </a:r>
            <a:r>
              <a:rPr lang="sk-SK" dirty="0" err="1"/>
              <a:t>innovation</a:t>
            </a:r>
            <a:r>
              <a:rPr lang="sk-SK" dirty="0"/>
              <a:t> of </a:t>
            </a:r>
            <a:r>
              <a:rPr lang="sk-SK" dirty="0" err="1"/>
              <a:t>technical</a:t>
            </a:r>
            <a:r>
              <a:rPr lang="sk-SK" dirty="0"/>
              <a:t> </a:t>
            </a:r>
            <a:r>
              <a:rPr lang="sk-SK" dirty="0" err="1"/>
              <a:t>means</a:t>
            </a:r>
            <a:r>
              <a:rPr lang="sk-SK" dirty="0"/>
              <a:t> or </a:t>
            </a:r>
            <a:r>
              <a:rPr lang="sk-SK" dirty="0" err="1"/>
              <a:t>innovation</a:t>
            </a:r>
            <a:r>
              <a:rPr lang="sk-SK" dirty="0"/>
              <a:t> of </a:t>
            </a:r>
            <a:r>
              <a:rPr lang="sk-SK" dirty="0" err="1"/>
              <a:t>an</a:t>
            </a:r>
            <a:r>
              <a:rPr lang="sk-SK" dirty="0"/>
              <a:t> </a:t>
            </a:r>
            <a:r>
              <a:rPr lang="sk-SK" dirty="0" err="1"/>
              <a:t>organization</a:t>
            </a:r>
            <a:r>
              <a:rPr lang="sk-SK" dirty="0"/>
              <a:t>. </a:t>
            </a:r>
            <a:r>
              <a:rPr lang="sk-SK" dirty="0" err="1"/>
              <a:t>One</a:t>
            </a:r>
            <a:r>
              <a:rPr lang="sk-SK" dirty="0"/>
              <a:t> of </a:t>
            </a:r>
            <a:r>
              <a:rPr lang="sk-SK" dirty="0" err="1"/>
              <a:t>the</a:t>
            </a:r>
            <a:r>
              <a:rPr lang="sk-SK" dirty="0"/>
              <a:t> </a:t>
            </a:r>
            <a:r>
              <a:rPr lang="sk-SK" dirty="0" err="1"/>
              <a:t>main</a:t>
            </a:r>
            <a:r>
              <a:rPr lang="sk-SK" dirty="0"/>
              <a:t> </a:t>
            </a:r>
            <a:r>
              <a:rPr lang="sk-SK" dirty="0" err="1"/>
              <a:t>goals</a:t>
            </a:r>
            <a:r>
              <a:rPr lang="sk-SK" dirty="0"/>
              <a:t> of transport </a:t>
            </a:r>
            <a:r>
              <a:rPr lang="sk-SK" dirty="0" err="1"/>
              <a:t>theory</a:t>
            </a:r>
            <a:r>
              <a:rPr lang="sk-SK" dirty="0"/>
              <a:t> </a:t>
            </a:r>
            <a:r>
              <a:rPr lang="sk-SK" dirty="0" err="1"/>
              <a:t>is</a:t>
            </a:r>
            <a:r>
              <a:rPr lang="sk-SK" dirty="0"/>
              <a:t> to </a:t>
            </a:r>
            <a:r>
              <a:rPr lang="sk-SK" dirty="0" err="1"/>
              <a:t>innovate</a:t>
            </a:r>
            <a:r>
              <a:rPr lang="sk-SK" dirty="0"/>
              <a:t> </a:t>
            </a:r>
            <a:r>
              <a:rPr lang="sk-SK" dirty="0" err="1"/>
              <a:t>the</a:t>
            </a:r>
            <a:r>
              <a:rPr lang="sk-SK" dirty="0"/>
              <a:t> </a:t>
            </a:r>
            <a:r>
              <a:rPr lang="sk-SK" dirty="0" err="1"/>
              <a:t>organization</a:t>
            </a:r>
            <a:r>
              <a:rPr lang="sk-SK" dirty="0"/>
              <a:t> and management of </a:t>
            </a:r>
            <a:r>
              <a:rPr lang="sk-SK" dirty="0" err="1"/>
              <a:t>the</a:t>
            </a:r>
            <a:r>
              <a:rPr lang="sk-SK" dirty="0"/>
              <a:t> </a:t>
            </a:r>
            <a:r>
              <a:rPr lang="sk-SK" dirty="0" err="1"/>
              <a:t>movement</a:t>
            </a:r>
            <a:r>
              <a:rPr lang="sk-SK" dirty="0"/>
              <a:t> of transport </a:t>
            </a:r>
            <a:r>
              <a:rPr lang="sk-SK" dirty="0" err="1"/>
              <a:t>means</a:t>
            </a:r>
            <a:r>
              <a:rPr lang="sk-SK" dirty="0"/>
              <a:t> and transport </a:t>
            </a:r>
            <a:r>
              <a:rPr lang="sk-SK" dirty="0" err="1"/>
              <a:t>flows</a:t>
            </a:r>
            <a:r>
              <a:rPr lang="sk-SK" dirty="0"/>
              <a:t> </a:t>
            </a:r>
            <a:r>
              <a:rPr lang="sk-SK" dirty="0" err="1"/>
              <a:t>along</a:t>
            </a:r>
            <a:r>
              <a:rPr lang="sk-SK" dirty="0"/>
              <a:t> </a:t>
            </a:r>
            <a:r>
              <a:rPr lang="sk-SK" dirty="0" err="1"/>
              <a:t>the</a:t>
            </a:r>
            <a:r>
              <a:rPr lang="sk-SK" dirty="0"/>
              <a:t> transport </a:t>
            </a:r>
            <a:r>
              <a:rPr lang="sk-SK" dirty="0" err="1"/>
              <a:t>network</a:t>
            </a:r>
            <a:r>
              <a:rPr lang="sk-SK" dirty="0"/>
              <a:t>.</a:t>
            </a:r>
          </a:p>
          <a:p>
            <a:endParaRPr lang="sk-SK" dirty="0"/>
          </a:p>
        </p:txBody>
      </p:sp>
      <p:sp>
        <p:nvSpPr>
          <p:cNvPr id="4" name="Pole tekstowe 157"/>
          <p:cNvSpPr txBox="1">
            <a:spLocks noChangeArrowheads="1"/>
          </p:cNvSpPr>
          <p:nvPr/>
        </p:nvSpPr>
        <p:spPr bwMode="auto">
          <a:xfrm>
            <a:off x="1339777" y="6254751"/>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51743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908720"/>
            <a:ext cx="7886700" cy="1325563"/>
          </a:xfrm>
        </p:spPr>
        <p:txBody>
          <a:bodyPr>
            <a:noAutofit/>
          </a:bodyPr>
          <a:lstStyle/>
          <a:p>
            <a:pPr algn="l"/>
            <a:r>
              <a:rPr lang="sk-SK" sz="2800" dirty="0" smtClean="0"/>
              <a:t>2. </a:t>
            </a:r>
            <a:r>
              <a:rPr lang="pl-PL" sz="2800" dirty="0"/>
              <a:t>Basic terms of ITS with focusing on transport problems</a:t>
            </a:r>
            <a:r>
              <a:rPr lang="sk-SK" sz="2800" dirty="0"/>
              <a:t> </a:t>
            </a:r>
          </a:p>
        </p:txBody>
      </p:sp>
      <p:sp>
        <p:nvSpPr>
          <p:cNvPr id="3" name="Zástupný objekt pre obsah 2"/>
          <p:cNvSpPr>
            <a:spLocks noGrp="1"/>
          </p:cNvSpPr>
          <p:nvPr>
            <p:ph idx="1"/>
          </p:nvPr>
        </p:nvSpPr>
        <p:spPr/>
        <p:txBody>
          <a:bodyPr>
            <a:normAutofit/>
          </a:bodyPr>
          <a:lstStyle/>
          <a:p>
            <a:r>
              <a:rPr lang="sk-SK" sz="2600" b="1" dirty="0"/>
              <a:t>Transport element</a:t>
            </a:r>
            <a:r>
              <a:rPr lang="sk-SK" sz="2600" dirty="0"/>
              <a:t> </a:t>
            </a:r>
            <a:r>
              <a:rPr lang="sk-SK" sz="2600" dirty="0" err="1"/>
              <a:t>is</a:t>
            </a:r>
            <a:r>
              <a:rPr lang="sk-SK" sz="2600" dirty="0"/>
              <a:t> a </a:t>
            </a:r>
            <a:r>
              <a:rPr lang="sk-SK" sz="2600" dirty="0" err="1"/>
              <a:t>moving</a:t>
            </a:r>
            <a:r>
              <a:rPr lang="sk-SK" sz="2600" dirty="0"/>
              <a:t> </a:t>
            </a:r>
            <a:r>
              <a:rPr lang="sk-SK" sz="2600" dirty="0" err="1"/>
              <a:t>object</a:t>
            </a:r>
            <a:r>
              <a:rPr lang="sk-SK" sz="2600" dirty="0"/>
              <a:t> </a:t>
            </a:r>
            <a:r>
              <a:rPr lang="sk-SK" sz="2600" dirty="0" err="1"/>
              <a:t>that</a:t>
            </a:r>
            <a:r>
              <a:rPr lang="sk-SK" sz="2600" dirty="0"/>
              <a:t> </a:t>
            </a:r>
            <a:r>
              <a:rPr lang="sk-SK" sz="2600" dirty="0" err="1"/>
              <a:t>is</a:t>
            </a:r>
            <a:r>
              <a:rPr lang="sk-SK" sz="2600" dirty="0"/>
              <a:t> </a:t>
            </a:r>
            <a:r>
              <a:rPr lang="sk-SK" sz="2600" dirty="0" err="1"/>
              <a:t>not</a:t>
            </a:r>
            <a:r>
              <a:rPr lang="sk-SK" sz="2600" dirty="0"/>
              <a:t> </a:t>
            </a:r>
            <a:r>
              <a:rPr lang="sk-SK" sz="2600" dirty="0" err="1"/>
              <a:t>divided</a:t>
            </a:r>
            <a:r>
              <a:rPr lang="sk-SK" sz="2600" dirty="0"/>
              <a:t> </a:t>
            </a:r>
            <a:r>
              <a:rPr lang="sk-SK" sz="2600" dirty="0" err="1"/>
              <a:t>into</a:t>
            </a:r>
            <a:r>
              <a:rPr lang="sk-SK" sz="2600" dirty="0"/>
              <a:t> </a:t>
            </a:r>
            <a:r>
              <a:rPr lang="sk-SK" sz="2600" dirty="0" err="1"/>
              <a:t>smaller</a:t>
            </a:r>
            <a:r>
              <a:rPr lang="sk-SK" sz="2600" dirty="0"/>
              <a:t> </a:t>
            </a:r>
            <a:r>
              <a:rPr lang="sk-SK" sz="2600" dirty="0" err="1"/>
              <a:t>parts</a:t>
            </a:r>
            <a:r>
              <a:rPr lang="sk-SK" sz="2600" dirty="0"/>
              <a:t> </a:t>
            </a:r>
            <a:r>
              <a:rPr lang="sk-SK" sz="2600" dirty="0" err="1"/>
              <a:t>during</a:t>
            </a:r>
            <a:r>
              <a:rPr lang="sk-SK" sz="2600" dirty="0"/>
              <a:t> </a:t>
            </a:r>
            <a:r>
              <a:rPr lang="sk-SK" sz="2600" dirty="0" err="1"/>
              <a:t>the</a:t>
            </a:r>
            <a:r>
              <a:rPr lang="sk-SK" sz="2600" dirty="0"/>
              <a:t> transport </a:t>
            </a:r>
            <a:r>
              <a:rPr lang="sk-SK" sz="2600" dirty="0" err="1"/>
              <a:t>process</a:t>
            </a:r>
            <a:r>
              <a:rPr lang="sk-SK" sz="2600" dirty="0"/>
              <a:t> (</a:t>
            </a:r>
            <a:r>
              <a:rPr lang="sk-SK" sz="2600" dirty="0" err="1"/>
              <a:t>e.g</a:t>
            </a:r>
            <a:r>
              <a:rPr lang="sk-SK" sz="2600" dirty="0"/>
              <a:t>. </a:t>
            </a:r>
            <a:r>
              <a:rPr lang="sk-SK" sz="2600" dirty="0" err="1"/>
              <a:t>passenger</a:t>
            </a:r>
            <a:r>
              <a:rPr lang="sk-SK" sz="2600" dirty="0"/>
              <a:t>, </a:t>
            </a:r>
            <a:r>
              <a:rPr lang="sk-SK" sz="2600" dirty="0" err="1"/>
              <a:t>shipment</a:t>
            </a:r>
            <a:r>
              <a:rPr lang="sk-SK" sz="2600" dirty="0"/>
              <a:t>, </a:t>
            </a:r>
            <a:r>
              <a:rPr lang="sk-SK" sz="2600" dirty="0" err="1"/>
              <a:t>wagon</a:t>
            </a:r>
            <a:r>
              <a:rPr lang="sk-SK" sz="2600" dirty="0"/>
              <a:t>).</a:t>
            </a:r>
          </a:p>
          <a:p>
            <a:r>
              <a:rPr lang="sk-SK" sz="2600" b="1" dirty="0" err="1"/>
              <a:t>The</a:t>
            </a:r>
            <a:r>
              <a:rPr lang="sk-SK" sz="2600" b="1" dirty="0"/>
              <a:t> </a:t>
            </a:r>
            <a:r>
              <a:rPr lang="sk-SK" sz="2600" b="1" dirty="0" err="1"/>
              <a:t>dose</a:t>
            </a:r>
            <a:r>
              <a:rPr lang="sk-SK" sz="2600" dirty="0"/>
              <a:t> </a:t>
            </a:r>
            <a:r>
              <a:rPr lang="sk-SK" sz="2600" dirty="0" err="1"/>
              <a:t>is</a:t>
            </a:r>
            <a:r>
              <a:rPr lang="sk-SK" sz="2600" dirty="0"/>
              <a:t> a </a:t>
            </a:r>
            <a:r>
              <a:rPr lang="sk-SK" sz="2600" dirty="0" err="1"/>
              <a:t>summary</a:t>
            </a:r>
            <a:r>
              <a:rPr lang="sk-SK" sz="2600" dirty="0"/>
              <a:t> of </a:t>
            </a:r>
            <a:r>
              <a:rPr lang="sk-SK" sz="2600" dirty="0" err="1"/>
              <a:t>several</a:t>
            </a:r>
            <a:r>
              <a:rPr lang="sk-SK" sz="2600" dirty="0"/>
              <a:t> </a:t>
            </a:r>
            <a:r>
              <a:rPr lang="sk-SK" sz="2600" dirty="0" err="1"/>
              <a:t>elements</a:t>
            </a:r>
            <a:r>
              <a:rPr lang="sk-SK" sz="2600" dirty="0"/>
              <a:t> </a:t>
            </a:r>
            <a:r>
              <a:rPr lang="sk-SK" sz="2600" dirty="0" err="1"/>
              <a:t>that</a:t>
            </a:r>
            <a:r>
              <a:rPr lang="sk-SK" sz="2600" dirty="0"/>
              <a:t> </a:t>
            </a:r>
            <a:r>
              <a:rPr lang="sk-SK" sz="2600" dirty="0" err="1"/>
              <a:t>move</a:t>
            </a:r>
            <a:r>
              <a:rPr lang="sk-SK" sz="2600" dirty="0"/>
              <a:t> </a:t>
            </a:r>
            <a:r>
              <a:rPr lang="sk-SK" sz="2600" dirty="0" err="1"/>
              <a:t>together</a:t>
            </a:r>
            <a:r>
              <a:rPr lang="sk-SK" sz="2600" dirty="0"/>
              <a:t> in a </a:t>
            </a:r>
            <a:r>
              <a:rPr lang="sk-SK" sz="2600" dirty="0" err="1"/>
              <a:t>certain</a:t>
            </a:r>
            <a:r>
              <a:rPr lang="sk-SK" sz="2600" dirty="0"/>
              <a:t> </a:t>
            </a:r>
            <a:r>
              <a:rPr lang="sk-SK" sz="2600" dirty="0" err="1"/>
              <a:t>phase</a:t>
            </a:r>
            <a:r>
              <a:rPr lang="sk-SK" sz="2600" dirty="0"/>
              <a:t> of </a:t>
            </a:r>
            <a:r>
              <a:rPr lang="sk-SK" sz="2600" dirty="0" err="1"/>
              <a:t>the</a:t>
            </a:r>
            <a:r>
              <a:rPr lang="sk-SK" sz="2600" dirty="0"/>
              <a:t> transport </a:t>
            </a:r>
            <a:r>
              <a:rPr lang="sk-SK" sz="2600" dirty="0" err="1"/>
              <a:t>process</a:t>
            </a:r>
            <a:r>
              <a:rPr lang="sk-SK" sz="2600" dirty="0"/>
              <a:t> (</a:t>
            </a:r>
            <a:r>
              <a:rPr lang="sk-SK" sz="2600" dirty="0" err="1"/>
              <a:t>e.g</a:t>
            </a:r>
            <a:r>
              <a:rPr lang="sk-SK" sz="2600" dirty="0"/>
              <a:t>. a </a:t>
            </a:r>
            <a:r>
              <a:rPr lang="sk-SK" sz="2600" dirty="0" err="1"/>
              <a:t>group</a:t>
            </a:r>
            <a:r>
              <a:rPr lang="sk-SK" sz="2600" dirty="0"/>
              <a:t> of </a:t>
            </a:r>
            <a:r>
              <a:rPr lang="sk-SK" sz="2600" dirty="0" err="1"/>
              <a:t>passengers</a:t>
            </a:r>
            <a:r>
              <a:rPr lang="sk-SK" sz="2600" dirty="0"/>
              <a:t> </a:t>
            </a:r>
            <a:r>
              <a:rPr lang="sk-SK" sz="2600" dirty="0" err="1"/>
              <a:t>from</a:t>
            </a:r>
            <a:r>
              <a:rPr lang="sk-SK" sz="2600" dirty="0"/>
              <a:t> Košice to Žilina, a </a:t>
            </a:r>
            <a:r>
              <a:rPr lang="sk-SK" sz="2600" dirty="0" err="1"/>
              <a:t>group</a:t>
            </a:r>
            <a:r>
              <a:rPr lang="sk-SK" sz="2600" dirty="0"/>
              <a:t> of </a:t>
            </a:r>
            <a:r>
              <a:rPr lang="sk-SK" sz="2600" dirty="0" err="1"/>
              <a:t>freight</a:t>
            </a:r>
            <a:r>
              <a:rPr lang="sk-SK" sz="2600" dirty="0"/>
              <a:t> </a:t>
            </a:r>
            <a:r>
              <a:rPr lang="sk-SK" sz="2600" dirty="0" err="1"/>
              <a:t>wagons</a:t>
            </a:r>
            <a:r>
              <a:rPr lang="sk-SK" sz="2600" dirty="0"/>
              <a:t> </a:t>
            </a:r>
            <a:r>
              <a:rPr lang="sk-SK" sz="2600" dirty="0" err="1"/>
              <a:t>with</a:t>
            </a:r>
            <a:r>
              <a:rPr lang="sk-SK" sz="2600" dirty="0"/>
              <a:t> a </a:t>
            </a:r>
            <a:r>
              <a:rPr lang="sk-SK" sz="2600" dirty="0" err="1"/>
              <a:t>common</a:t>
            </a:r>
            <a:r>
              <a:rPr lang="sk-SK" sz="2600" dirty="0"/>
              <a:t> </a:t>
            </a:r>
            <a:r>
              <a:rPr lang="sk-SK" sz="2600" dirty="0" err="1"/>
              <a:t>starting</a:t>
            </a:r>
            <a:r>
              <a:rPr lang="sk-SK" sz="2600" dirty="0"/>
              <a:t> and </a:t>
            </a:r>
            <a:r>
              <a:rPr lang="sk-SK" sz="2600" dirty="0" err="1"/>
              <a:t>destination</a:t>
            </a:r>
            <a:r>
              <a:rPr lang="sk-SK" sz="2600" dirty="0"/>
              <a:t> </a:t>
            </a:r>
            <a:r>
              <a:rPr lang="sk-SK" sz="2600" dirty="0" err="1"/>
              <a:t>station</a:t>
            </a:r>
            <a:r>
              <a:rPr lang="sk-SK" sz="2600" dirty="0"/>
              <a:t>).</a:t>
            </a:r>
          </a:p>
          <a:p>
            <a:r>
              <a:rPr lang="sk-SK" sz="2600" b="1" dirty="0" err="1"/>
              <a:t>The</a:t>
            </a:r>
            <a:r>
              <a:rPr lang="sk-SK" sz="2600" b="1" dirty="0"/>
              <a:t> </a:t>
            </a:r>
            <a:r>
              <a:rPr lang="sk-SK" sz="2600" b="1" dirty="0" err="1"/>
              <a:t>complete</a:t>
            </a:r>
            <a:r>
              <a:rPr lang="sk-SK" sz="2600" dirty="0"/>
              <a:t> set </a:t>
            </a:r>
            <a:r>
              <a:rPr lang="sk-SK" sz="2600" dirty="0" err="1"/>
              <a:t>is</a:t>
            </a:r>
            <a:r>
              <a:rPr lang="sk-SK" sz="2600" dirty="0"/>
              <a:t> </a:t>
            </a:r>
            <a:r>
              <a:rPr lang="sk-SK" sz="2600" dirty="0" err="1"/>
              <a:t>an</a:t>
            </a:r>
            <a:r>
              <a:rPr lang="sk-SK" sz="2600" dirty="0"/>
              <a:t> </a:t>
            </a:r>
            <a:r>
              <a:rPr lang="sk-SK" sz="2600" dirty="0" err="1"/>
              <a:t>object</a:t>
            </a:r>
            <a:r>
              <a:rPr lang="sk-SK" sz="2600" dirty="0"/>
              <a:t> </a:t>
            </a:r>
            <a:r>
              <a:rPr lang="sk-SK" sz="2600" dirty="0" err="1"/>
              <a:t>capable</a:t>
            </a:r>
            <a:r>
              <a:rPr lang="sk-SK" sz="2600" dirty="0"/>
              <a:t> of </a:t>
            </a:r>
            <a:r>
              <a:rPr lang="sk-SK" sz="2600" dirty="0" err="1"/>
              <a:t>separate</a:t>
            </a:r>
            <a:r>
              <a:rPr lang="sk-SK" sz="2600" dirty="0"/>
              <a:t> </a:t>
            </a:r>
            <a:r>
              <a:rPr lang="sk-SK" sz="2600" dirty="0" err="1"/>
              <a:t>movement</a:t>
            </a:r>
            <a:r>
              <a:rPr lang="sk-SK" sz="2600" dirty="0"/>
              <a:t> in </a:t>
            </a:r>
            <a:r>
              <a:rPr lang="sk-SK" sz="2600" dirty="0" err="1"/>
              <a:t>the</a:t>
            </a:r>
            <a:r>
              <a:rPr lang="sk-SK" sz="2600" dirty="0"/>
              <a:t> transport </a:t>
            </a:r>
            <a:r>
              <a:rPr lang="sk-SK" sz="2600" dirty="0" err="1"/>
              <a:t>process</a:t>
            </a:r>
            <a:r>
              <a:rPr lang="sk-SK" sz="2600" dirty="0"/>
              <a:t> (</a:t>
            </a:r>
            <a:r>
              <a:rPr lang="sk-SK" sz="2600" dirty="0" err="1"/>
              <a:t>e.g</a:t>
            </a:r>
            <a:r>
              <a:rPr lang="sk-SK" sz="2600" dirty="0"/>
              <a:t>. a </a:t>
            </a:r>
            <a:r>
              <a:rPr lang="sk-SK" sz="2600" dirty="0" err="1"/>
              <a:t>car</a:t>
            </a:r>
            <a:r>
              <a:rPr lang="sk-SK" sz="2600" dirty="0"/>
              <a:t> </a:t>
            </a:r>
            <a:r>
              <a:rPr lang="sk-SK" sz="2600" dirty="0" err="1"/>
              <a:t>with</a:t>
            </a:r>
            <a:r>
              <a:rPr lang="sk-SK" sz="2600" dirty="0"/>
              <a:t> a </a:t>
            </a:r>
            <a:r>
              <a:rPr lang="sk-SK" sz="2600" dirty="0" err="1"/>
              <a:t>driver</a:t>
            </a:r>
            <a:r>
              <a:rPr lang="sk-SK" sz="2600" dirty="0"/>
              <a:t>, a </a:t>
            </a:r>
            <a:r>
              <a:rPr lang="sk-SK" sz="2600" dirty="0" err="1"/>
              <a:t>train</a:t>
            </a:r>
            <a:r>
              <a:rPr lang="sk-SK" sz="2600" dirty="0"/>
              <a:t> </a:t>
            </a:r>
            <a:r>
              <a:rPr lang="sk-SK" sz="2600" dirty="0" err="1"/>
              <a:t>with</a:t>
            </a:r>
            <a:r>
              <a:rPr lang="sk-SK" sz="2600" dirty="0"/>
              <a:t> </a:t>
            </a:r>
            <a:r>
              <a:rPr lang="sk-SK" sz="2600" dirty="0" err="1"/>
              <a:t>train</a:t>
            </a:r>
            <a:r>
              <a:rPr lang="sk-SK" sz="2600" dirty="0"/>
              <a:t> </a:t>
            </a:r>
            <a:r>
              <a:rPr lang="sk-SK" sz="2600" dirty="0" err="1"/>
              <a:t>crew</a:t>
            </a:r>
            <a:r>
              <a:rPr lang="sk-SK" sz="2600" dirty="0"/>
              <a:t> and </a:t>
            </a:r>
            <a:r>
              <a:rPr lang="sk-SK" sz="2600" dirty="0" err="1"/>
              <a:t>prescribed</a:t>
            </a:r>
            <a:r>
              <a:rPr lang="sk-SK" sz="2600" dirty="0"/>
              <a:t> </a:t>
            </a:r>
            <a:r>
              <a:rPr lang="sk-SK" sz="2600" dirty="0" err="1"/>
              <a:t>markings</a:t>
            </a:r>
            <a:r>
              <a:rPr lang="sk-SK" sz="2600" dirty="0"/>
              <a:t>).</a:t>
            </a:r>
          </a:p>
          <a:p>
            <a:endParaRPr lang="sk-SK" dirty="0"/>
          </a:p>
        </p:txBody>
      </p:sp>
      <p:sp>
        <p:nvSpPr>
          <p:cNvPr id="4" name="Pole tekstowe 157"/>
          <p:cNvSpPr txBox="1">
            <a:spLocks noChangeArrowheads="1"/>
          </p:cNvSpPr>
          <p:nvPr/>
        </p:nvSpPr>
        <p:spPr bwMode="auto">
          <a:xfrm>
            <a:off x="1619672" y="6176963"/>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45128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692696"/>
            <a:ext cx="7886700" cy="1325563"/>
          </a:xfrm>
        </p:spPr>
        <p:txBody>
          <a:bodyPr>
            <a:noAutofit/>
          </a:bodyPr>
          <a:lstStyle/>
          <a:p>
            <a:pPr algn="l"/>
            <a:r>
              <a:rPr lang="sk-SK" sz="2800" dirty="0" smtClean="0"/>
              <a:t>2. </a:t>
            </a:r>
            <a:r>
              <a:rPr lang="pl-PL" sz="2800" dirty="0"/>
              <a:t>Basic terms of ITS with focusing on transport problems</a:t>
            </a:r>
            <a:r>
              <a:rPr lang="sk-SK" sz="2800" dirty="0"/>
              <a:t> </a:t>
            </a:r>
          </a:p>
        </p:txBody>
      </p:sp>
      <p:sp>
        <p:nvSpPr>
          <p:cNvPr id="3" name="Zástupný objekt pre obsah 2"/>
          <p:cNvSpPr>
            <a:spLocks noGrp="1"/>
          </p:cNvSpPr>
          <p:nvPr>
            <p:ph idx="1"/>
          </p:nvPr>
        </p:nvSpPr>
        <p:spPr>
          <a:xfrm>
            <a:off x="457200" y="1690689"/>
            <a:ext cx="8229600" cy="4531642"/>
          </a:xfrm>
        </p:spPr>
        <p:txBody>
          <a:bodyPr>
            <a:normAutofit fontScale="77500" lnSpcReduction="20000"/>
          </a:bodyPr>
          <a:lstStyle/>
          <a:p>
            <a:r>
              <a:rPr lang="sk-SK" b="1" dirty="0" err="1"/>
              <a:t>The</a:t>
            </a:r>
            <a:r>
              <a:rPr lang="sk-SK" b="1" dirty="0"/>
              <a:t> set</a:t>
            </a:r>
            <a:r>
              <a:rPr lang="sk-SK" dirty="0"/>
              <a:t> </a:t>
            </a:r>
            <a:r>
              <a:rPr lang="sk-SK" dirty="0" err="1"/>
              <a:t>is</a:t>
            </a:r>
            <a:r>
              <a:rPr lang="sk-SK" dirty="0"/>
              <a:t> a </a:t>
            </a:r>
            <a:r>
              <a:rPr lang="sk-SK" dirty="0" err="1"/>
              <a:t>dose</a:t>
            </a:r>
            <a:r>
              <a:rPr lang="sk-SK" dirty="0"/>
              <a:t> </a:t>
            </a:r>
            <a:r>
              <a:rPr lang="sk-SK" dirty="0" err="1"/>
              <a:t>created</a:t>
            </a:r>
            <a:r>
              <a:rPr lang="sk-SK" dirty="0"/>
              <a:t> </a:t>
            </a:r>
            <a:r>
              <a:rPr lang="sk-SK" dirty="0" err="1"/>
              <a:t>according</a:t>
            </a:r>
            <a:r>
              <a:rPr lang="sk-SK" dirty="0"/>
              <a:t> to </a:t>
            </a:r>
            <a:r>
              <a:rPr lang="sk-SK" dirty="0" err="1"/>
              <a:t>certain</a:t>
            </a:r>
            <a:r>
              <a:rPr lang="sk-SK" dirty="0"/>
              <a:t> </a:t>
            </a:r>
            <a:r>
              <a:rPr lang="sk-SK" dirty="0" err="1"/>
              <a:t>rules</a:t>
            </a:r>
            <a:r>
              <a:rPr lang="sk-SK" dirty="0"/>
              <a:t>. </a:t>
            </a:r>
            <a:r>
              <a:rPr lang="sk-SK" dirty="0" err="1"/>
              <a:t>After</a:t>
            </a:r>
            <a:r>
              <a:rPr lang="sk-SK" dirty="0"/>
              <a:t> </a:t>
            </a:r>
            <a:r>
              <a:rPr lang="sk-SK" dirty="0" err="1"/>
              <a:t>completing</a:t>
            </a:r>
            <a:r>
              <a:rPr lang="sk-SK" dirty="0"/>
              <a:t> </a:t>
            </a:r>
            <a:r>
              <a:rPr lang="sk-SK" dirty="0" err="1"/>
              <a:t>the</a:t>
            </a:r>
            <a:r>
              <a:rPr lang="sk-SK" dirty="0"/>
              <a:t> </a:t>
            </a:r>
            <a:r>
              <a:rPr lang="sk-SK" dirty="0" err="1"/>
              <a:t>specified</a:t>
            </a:r>
            <a:r>
              <a:rPr lang="sk-SK" dirty="0"/>
              <a:t> </a:t>
            </a:r>
            <a:r>
              <a:rPr lang="sk-SK" dirty="0" err="1"/>
              <a:t>objects</a:t>
            </a:r>
            <a:r>
              <a:rPr lang="sk-SK" dirty="0"/>
              <a:t> (</a:t>
            </a:r>
            <a:r>
              <a:rPr lang="sk-SK" dirty="0" err="1"/>
              <a:t>requisites</a:t>
            </a:r>
            <a:r>
              <a:rPr lang="sk-SK" dirty="0"/>
              <a:t>) </a:t>
            </a:r>
            <a:r>
              <a:rPr lang="sk-SK" dirty="0" err="1"/>
              <a:t>it</a:t>
            </a:r>
            <a:r>
              <a:rPr lang="sk-SK" dirty="0"/>
              <a:t> </a:t>
            </a:r>
            <a:r>
              <a:rPr lang="sk-SK" dirty="0" err="1"/>
              <a:t>creates</a:t>
            </a:r>
            <a:r>
              <a:rPr lang="sk-SK" dirty="0"/>
              <a:t> </a:t>
            </a:r>
            <a:r>
              <a:rPr lang="sk-SK" dirty="0" err="1"/>
              <a:t>the</a:t>
            </a:r>
            <a:r>
              <a:rPr lang="sk-SK" dirty="0"/>
              <a:t> </a:t>
            </a:r>
            <a:r>
              <a:rPr lang="sk-SK" dirty="0" err="1"/>
              <a:t>complete</a:t>
            </a:r>
            <a:r>
              <a:rPr lang="sk-SK" dirty="0"/>
              <a:t> (</a:t>
            </a:r>
            <a:r>
              <a:rPr lang="sk-SK" dirty="0" err="1"/>
              <a:t>e.g</a:t>
            </a:r>
            <a:r>
              <a:rPr lang="sk-SK" dirty="0"/>
              <a:t>. a </a:t>
            </a:r>
            <a:r>
              <a:rPr lang="sk-SK" dirty="0" err="1"/>
              <a:t>bus</a:t>
            </a:r>
            <a:r>
              <a:rPr lang="sk-SK" dirty="0"/>
              <a:t> </a:t>
            </a:r>
            <a:r>
              <a:rPr lang="sk-SK" dirty="0" err="1"/>
              <a:t>without</a:t>
            </a:r>
            <a:r>
              <a:rPr lang="sk-SK" dirty="0"/>
              <a:t> a </a:t>
            </a:r>
            <a:r>
              <a:rPr lang="sk-SK" dirty="0" err="1"/>
              <a:t>driver</a:t>
            </a:r>
            <a:r>
              <a:rPr lang="sk-SK" dirty="0"/>
              <a:t>, </a:t>
            </a:r>
            <a:r>
              <a:rPr lang="sk-SK" dirty="0" err="1"/>
              <a:t>train</a:t>
            </a:r>
            <a:r>
              <a:rPr lang="sk-SK" dirty="0"/>
              <a:t> set </a:t>
            </a:r>
            <a:r>
              <a:rPr lang="sk-SK" dirty="0" err="1"/>
              <a:t>without</a:t>
            </a:r>
            <a:r>
              <a:rPr lang="sk-SK" dirty="0"/>
              <a:t> </a:t>
            </a:r>
            <a:r>
              <a:rPr lang="sk-SK" dirty="0" err="1"/>
              <a:t>locomotive</a:t>
            </a:r>
            <a:r>
              <a:rPr lang="sk-SK" dirty="0"/>
              <a:t> and </a:t>
            </a:r>
            <a:r>
              <a:rPr lang="sk-SK" dirty="0" err="1"/>
              <a:t>train</a:t>
            </a:r>
            <a:r>
              <a:rPr lang="sk-SK" dirty="0"/>
              <a:t> </a:t>
            </a:r>
            <a:r>
              <a:rPr lang="sk-SK" dirty="0" err="1"/>
              <a:t>crew</a:t>
            </a:r>
            <a:r>
              <a:rPr lang="sk-SK" dirty="0"/>
              <a:t>).</a:t>
            </a:r>
          </a:p>
          <a:p>
            <a:r>
              <a:rPr lang="sk-SK" b="1" dirty="0" err="1"/>
              <a:t>The</a:t>
            </a:r>
            <a:r>
              <a:rPr lang="sk-SK" b="1" dirty="0"/>
              <a:t> </a:t>
            </a:r>
            <a:r>
              <a:rPr lang="sk-SK" b="1" dirty="0" err="1"/>
              <a:t>requisites</a:t>
            </a:r>
            <a:r>
              <a:rPr lang="sk-SK" dirty="0"/>
              <a:t> are </a:t>
            </a:r>
            <a:r>
              <a:rPr lang="sk-SK" dirty="0" err="1"/>
              <a:t>the</a:t>
            </a:r>
            <a:r>
              <a:rPr lang="sk-SK" dirty="0"/>
              <a:t> </a:t>
            </a:r>
            <a:r>
              <a:rPr lang="sk-SK" dirty="0" err="1"/>
              <a:t>objects</a:t>
            </a:r>
            <a:r>
              <a:rPr lang="sk-SK" dirty="0"/>
              <a:t> </a:t>
            </a:r>
            <a:r>
              <a:rPr lang="sk-SK" dirty="0" err="1"/>
              <a:t>that</a:t>
            </a:r>
            <a:r>
              <a:rPr lang="sk-SK" dirty="0"/>
              <a:t> </a:t>
            </a:r>
            <a:r>
              <a:rPr lang="sk-SK" dirty="0" err="1"/>
              <a:t>need</a:t>
            </a:r>
            <a:r>
              <a:rPr lang="sk-SK" dirty="0"/>
              <a:t> to </a:t>
            </a:r>
            <a:r>
              <a:rPr lang="sk-SK" dirty="0" err="1"/>
              <a:t>complete</a:t>
            </a:r>
            <a:r>
              <a:rPr lang="sk-SK" dirty="0"/>
              <a:t> </a:t>
            </a:r>
            <a:r>
              <a:rPr lang="sk-SK" dirty="0" err="1"/>
              <a:t>the</a:t>
            </a:r>
            <a:r>
              <a:rPr lang="sk-SK" dirty="0"/>
              <a:t> set to </a:t>
            </a:r>
            <a:r>
              <a:rPr lang="sk-SK" dirty="0" err="1"/>
              <a:t>create</a:t>
            </a:r>
            <a:r>
              <a:rPr lang="sk-SK" dirty="0"/>
              <a:t> </a:t>
            </a:r>
            <a:r>
              <a:rPr lang="sk-SK" dirty="0" err="1"/>
              <a:t>the</a:t>
            </a:r>
            <a:r>
              <a:rPr lang="sk-SK" dirty="0"/>
              <a:t> </a:t>
            </a:r>
            <a:r>
              <a:rPr lang="sk-SK" dirty="0" err="1"/>
              <a:t>complete</a:t>
            </a:r>
            <a:r>
              <a:rPr lang="sk-SK" dirty="0"/>
              <a:t> set (</a:t>
            </a:r>
            <a:r>
              <a:rPr lang="sk-SK" dirty="0" err="1"/>
              <a:t>e.g</a:t>
            </a:r>
            <a:r>
              <a:rPr lang="sk-SK" dirty="0"/>
              <a:t>. a </a:t>
            </a:r>
            <a:r>
              <a:rPr lang="sk-SK" dirty="0" err="1"/>
              <a:t>bus</a:t>
            </a:r>
            <a:r>
              <a:rPr lang="sk-SK" dirty="0"/>
              <a:t>, a </a:t>
            </a:r>
            <a:r>
              <a:rPr lang="sk-SK" dirty="0" err="1"/>
              <a:t>service</a:t>
            </a:r>
            <a:r>
              <a:rPr lang="sk-SK" dirty="0"/>
              <a:t> </a:t>
            </a:r>
            <a:r>
              <a:rPr lang="sk-SK" dirty="0" err="1"/>
              <a:t>wagon</a:t>
            </a:r>
            <a:r>
              <a:rPr lang="sk-SK" dirty="0"/>
              <a:t>, a </a:t>
            </a:r>
            <a:r>
              <a:rPr lang="sk-SK" dirty="0" err="1"/>
              <a:t>train</a:t>
            </a:r>
            <a:r>
              <a:rPr lang="sk-SK" dirty="0"/>
              <a:t> </a:t>
            </a:r>
            <a:r>
              <a:rPr lang="sk-SK" dirty="0" err="1"/>
              <a:t>crew</a:t>
            </a:r>
            <a:r>
              <a:rPr lang="sk-SK" dirty="0"/>
              <a:t>, a </a:t>
            </a:r>
            <a:r>
              <a:rPr lang="sk-SK" dirty="0" err="1"/>
              <a:t>bus</a:t>
            </a:r>
            <a:r>
              <a:rPr lang="sk-SK" dirty="0"/>
              <a:t> </a:t>
            </a:r>
            <a:r>
              <a:rPr lang="sk-SK" dirty="0" err="1"/>
              <a:t>driver</a:t>
            </a:r>
            <a:r>
              <a:rPr lang="sk-SK" dirty="0"/>
              <a:t>).</a:t>
            </a:r>
          </a:p>
          <a:p>
            <a:r>
              <a:rPr lang="sk-SK" b="1" dirty="0"/>
              <a:t>Transport hub</a:t>
            </a:r>
            <a:r>
              <a:rPr lang="sk-SK" dirty="0"/>
              <a:t> </a:t>
            </a:r>
            <a:r>
              <a:rPr lang="sk-SK" dirty="0" err="1"/>
              <a:t>is</a:t>
            </a:r>
            <a:r>
              <a:rPr lang="sk-SK" dirty="0"/>
              <a:t> a </a:t>
            </a:r>
            <a:r>
              <a:rPr lang="sk-SK" dirty="0" err="1"/>
              <a:t>place</a:t>
            </a:r>
            <a:r>
              <a:rPr lang="sk-SK" dirty="0"/>
              <a:t> </a:t>
            </a:r>
            <a:r>
              <a:rPr lang="sk-SK" dirty="0" err="1"/>
              <a:t>where</a:t>
            </a:r>
            <a:r>
              <a:rPr lang="sk-SK" dirty="0"/>
              <a:t> at </a:t>
            </a:r>
            <a:r>
              <a:rPr lang="sk-SK" dirty="0" err="1"/>
              <a:t>least</a:t>
            </a:r>
            <a:r>
              <a:rPr lang="sk-SK" dirty="0"/>
              <a:t> </a:t>
            </a:r>
            <a:r>
              <a:rPr lang="sk-SK" dirty="0" err="1"/>
              <a:t>one</a:t>
            </a:r>
            <a:r>
              <a:rPr lang="sk-SK" dirty="0"/>
              <a:t> of </a:t>
            </a:r>
            <a:r>
              <a:rPr lang="sk-SK" dirty="0" err="1"/>
              <a:t>the</a:t>
            </a:r>
            <a:r>
              <a:rPr lang="sk-SK" dirty="0"/>
              <a:t> </a:t>
            </a:r>
            <a:r>
              <a:rPr lang="sk-SK" dirty="0" err="1"/>
              <a:t>following</a:t>
            </a:r>
            <a:r>
              <a:rPr lang="sk-SK" dirty="0"/>
              <a:t> </a:t>
            </a:r>
            <a:r>
              <a:rPr lang="sk-SK" dirty="0" err="1"/>
              <a:t>options</a:t>
            </a:r>
            <a:r>
              <a:rPr lang="sk-SK" dirty="0"/>
              <a:t> </a:t>
            </a:r>
            <a:r>
              <a:rPr lang="sk-SK" dirty="0" err="1"/>
              <a:t>occurs</a:t>
            </a:r>
            <a:r>
              <a:rPr lang="sk-SK" dirty="0"/>
              <a:t>:</a:t>
            </a:r>
          </a:p>
          <a:p>
            <a:pPr marL="803275" lvl="0"/>
            <a:r>
              <a:rPr lang="sk-SK" dirty="0" err="1"/>
              <a:t>elements</a:t>
            </a:r>
            <a:r>
              <a:rPr lang="sk-SK" dirty="0"/>
              <a:t> </a:t>
            </a:r>
            <a:r>
              <a:rPr lang="sk-SK" dirty="0" err="1"/>
              <a:t>enter</a:t>
            </a:r>
            <a:r>
              <a:rPr lang="sk-SK" dirty="0"/>
              <a:t> </a:t>
            </a:r>
            <a:r>
              <a:rPr lang="sk-SK" dirty="0" err="1"/>
              <a:t>the</a:t>
            </a:r>
            <a:r>
              <a:rPr lang="sk-SK" dirty="0"/>
              <a:t> </a:t>
            </a:r>
            <a:r>
              <a:rPr lang="sk-SK" dirty="0" err="1"/>
              <a:t>system</a:t>
            </a:r>
            <a:r>
              <a:rPr lang="sk-SK" dirty="0"/>
              <a:t>,</a:t>
            </a:r>
          </a:p>
          <a:p>
            <a:pPr marL="803275" lvl="0"/>
            <a:r>
              <a:rPr lang="sk-SK" dirty="0" err="1"/>
              <a:t>elements</a:t>
            </a:r>
            <a:r>
              <a:rPr lang="sk-SK" dirty="0"/>
              <a:t> </a:t>
            </a:r>
            <a:r>
              <a:rPr lang="sk-SK" dirty="0" err="1"/>
              <a:t>exit</a:t>
            </a:r>
            <a:r>
              <a:rPr lang="sk-SK" dirty="0"/>
              <a:t> </a:t>
            </a:r>
            <a:r>
              <a:rPr lang="sk-SK" dirty="0" err="1"/>
              <a:t>the</a:t>
            </a:r>
            <a:r>
              <a:rPr lang="sk-SK" dirty="0"/>
              <a:t> </a:t>
            </a:r>
            <a:r>
              <a:rPr lang="sk-SK" dirty="0" err="1"/>
              <a:t>system</a:t>
            </a:r>
            <a:r>
              <a:rPr lang="sk-SK" dirty="0"/>
              <a:t>,</a:t>
            </a:r>
          </a:p>
          <a:p>
            <a:pPr marL="803275" lvl="0"/>
            <a:r>
              <a:rPr lang="sk-SK" dirty="0" err="1"/>
              <a:t>collecting</a:t>
            </a:r>
            <a:r>
              <a:rPr lang="sk-SK" dirty="0"/>
              <a:t> </a:t>
            </a:r>
            <a:r>
              <a:rPr lang="sk-SK" dirty="0" err="1"/>
              <a:t>elements</a:t>
            </a:r>
            <a:r>
              <a:rPr lang="sk-SK" dirty="0"/>
              <a:t>,</a:t>
            </a:r>
          </a:p>
          <a:p>
            <a:pPr marL="803275" lvl="0"/>
            <a:r>
              <a:rPr lang="sk-SK" dirty="0" err="1"/>
              <a:t>creation</a:t>
            </a:r>
            <a:r>
              <a:rPr lang="sk-SK" dirty="0"/>
              <a:t> or </a:t>
            </a:r>
            <a:r>
              <a:rPr lang="sk-SK" dirty="0" err="1"/>
              <a:t>manipulation</a:t>
            </a:r>
            <a:r>
              <a:rPr lang="sk-SK" dirty="0"/>
              <a:t> of </a:t>
            </a:r>
            <a:r>
              <a:rPr lang="sk-SK" dirty="0" err="1"/>
              <a:t>complete</a:t>
            </a:r>
            <a:r>
              <a:rPr lang="sk-SK" dirty="0"/>
              <a:t> </a:t>
            </a:r>
            <a:r>
              <a:rPr lang="sk-SK" dirty="0" err="1"/>
              <a:t>sets</a:t>
            </a:r>
            <a:r>
              <a:rPr lang="sk-SK" dirty="0"/>
              <a:t> (</a:t>
            </a:r>
            <a:r>
              <a:rPr lang="sk-SK" dirty="0" err="1"/>
              <a:t>e.g</a:t>
            </a:r>
            <a:r>
              <a:rPr lang="sk-SK" dirty="0"/>
              <a:t>. </a:t>
            </a:r>
            <a:r>
              <a:rPr lang="sk-SK" dirty="0" err="1"/>
              <a:t>public</a:t>
            </a:r>
            <a:r>
              <a:rPr lang="sk-SK" dirty="0"/>
              <a:t> transport stop, </a:t>
            </a:r>
            <a:r>
              <a:rPr lang="sk-SK" dirty="0" err="1"/>
              <a:t>railway</a:t>
            </a:r>
            <a:r>
              <a:rPr lang="sk-SK" dirty="0"/>
              <a:t> stop or </a:t>
            </a:r>
            <a:r>
              <a:rPr lang="sk-SK" dirty="0" err="1"/>
              <a:t>station</a:t>
            </a:r>
            <a:r>
              <a:rPr lang="sk-SK" dirty="0"/>
              <a:t>, </a:t>
            </a:r>
            <a:r>
              <a:rPr lang="sk-SK" dirty="0" err="1"/>
              <a:t>marshalling</a:t>
            </a:r>
            <a:r>
              <a:rPr lang="sk-SK" dirty="0"/>
              <a:t> yard, </a:t>
            </a:r>
            <a:r>
              <a:rPr lang="sk-SK" dirty="0" err="1"/>
              <a:t>crossing</a:t>
            </a:r>
            <a:r>
              <a:rPr lang="sk-SK" dirty="0"/>
              <a:t> in </a:t>
            </a:r>
            <a:r>
              <a:rPr lang="sk-SK" dirty="0" err="1"/>
              <a:t>road</a:t>
            </a:r>
            <a:r>
              <a:rPr lang="sk-SK" dirty="0"/>
              <a:t> transport)</a:t>
            </a:r>
          </a:p>
          <a:p>
            <a:endParaRPr lang="sk-SK" dirty="0"/>
          </a:p>
        </p:txBody>
      </p:sp>
      <p:sp>
        <p:nvSpPr>
          <p:cNvPr id="4" name="Pole tekstowe 157"/>
          <p:cNvSpPr txBox="1">
            <a:spLocks noChangeArrowheads="1"/>
          </p:cNvSpPr>
          <p:nvPr/>
        </p:nvSpPr>
        <p:spPr bwMode="auto">
          <a:xfrm>
            <a:off x="1325566" y="6216787"/>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09911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88675" y="836712"/>
            <a:ext cx="7886700" cy="1325563"/>
          </a:xfrm>
        </p:spPr>
        <p:txBody>
          <a:bodyPr>
            <a:noAutofit/>
          </a:bodyPr>
          <a:lstStyle/>
          <a:p>
            <a:pPr algn="l"/>
            <a:r>
              <a:rPr lang="sk-SK" sz="2800" dirty="0" smtClean="0"/>
              <a:t>2. </a:t>
            </a:r>
            <a:r>
              <a:rPr lang="pl-PL" sz="2800" dirty="0"/>
              <a:t>Basic terms of ITS with focusing on transport problems</a:t>
            </a:r>
            <a:r>
              <a:rPr lang="sk-SK" sz="2800" dirty="0"/>
              <a:t> </a:t>
            </a:r>
          </a:p>
        </p:txBody>
      </p:sp>
      <p:sp>
        <p:nvSpPr>
          <p:cNvPr id="3" name="Zástupný objekt pre obsah 2"/>
          <p:cNvSpPr>
            <a:spLocks noGrp="1"/>
          </p:cNvSpPr>
          <p:nvPr>
            <p:ph idx="1"/>
          </p:nvPr>
        </p:nvSpPr>
        <p:spPr>
          <a:xfrm>
            <a:off x="457200" y="1844824"/>
            <a:ext cx="8229600" cy="4752528"/>
          </a:xfrm>
        </p:spPr>
        <p:txBody>
          <a:bodyPr>
            <a:noAutofit/>
          </a:bodyPr>
          <a:lstStyle/>
          <a:p>
            <a:r>
              <a:rPr lang="sk-SK" sz="2200" b="1" dirty="0" err="1"/>
              <a:t>The</a:t>
            </a:r>
            <a:r>
              <a:rPr lang="sk-SK" sz="2200" b="1" dirty="0"/>
              <a:t> </a:t>
            </a:r>
            <a:r>
              <a:rPr lang="sk-SK" sz="2200" b="1" dirty="0" err="1"/>
              <a:t>section</a:t>
            </a:r>
            <a:r>
              <a:rPr lang="sk-SK" sz="2200" dirty="0"/>
              <a:t> </a:t>
            </a:r>
            <a:r>
              <a:rPr lang="sk-SK" sz="2200" dirty="0" err="1"/>
              <a:t>is</a:t>
            </a:r>
            <a:r>
              <a:rPr lang="sk-SK" sz="2200" dirty="0"/>
              <a:t> </a:t>
            </a:r>
            <a:r>
              <a:rPr lang="sk-SK" sz="2200" dirty="0" err="1"/>
              <a:t>the</a:t>
            </a:r>
            <a:r>
              <a:rPr lang="sk-SK" sz="2200" dirty="0"/>
              <a:t> </a:t>
            </a:r>
            <a:r>
              <a:rPr lang="sk-SK" sz="2200" dirty="0" err="1"/>
              <a:t>oriented</a:t>
            </a:r>
            <a:r>
              <a:rPr lang="sk-SK" sz="2200" dirty="0"/>
              <a:t> </a:t>
            </a:r>
            <a:r>
              <a:rPr lang="sk-SK" sz="2200" dirty="0" err="1"/>
              <a:t>link</a:t>
            </a:r>
            <a:r>
              <a:rPr lang="sk-SK" sz="2200" dirty="0"/>
              <a:t> of </a:t>
            </a:r>
            <a:r>
              <a:rPr lang="sk-SK" sz="2200" dirty="0" err="1"/>
              <a:t>two</a:t>
            </a:r>
            <a:r>
              <a:rPr lang="sk-SK" sz="2200" dirty="0"/>
              <a:t> transport </a:t>
            </a:r>
            <a:r>
              <a:rPr lang="sk-SK" sz="2200" dirty="0" err="1"/>
              <a:t>hubs</a:t>
            </a:r>
            <a:r>
              <a:rPr lang="sk-SK" sz="2200" dirty="0"/>
              <a:t> </a:t>
            </a:r>
            <a:r>
              <a:rPr lang="sk-SK" sz="2200" dirty="0" err="1"/>
              <a:t>that</a:t>
            </a:r>
            <a:r>
              <a:rPr lang="sk-SK" sz="2200" dirty="0"/>
              <a:t> </a:t>
            </a:r>
            <a:r>
              <a:rPr lang="sk-SK" sz="2200" dirty="0" err="1"/>
              <a:t>does</a:t>
            </a:r>
            <a:r>
              <a:rPr lang="sk-SK" sz="2200" dirty="0"/>
              <a:t> </a:t>
            </a:r>
            <a:r>
              <a:rPr lang="sk-SK" sz="2200" dirty="0" err="1"/>
              <a:t>not</a:t>
            </a:r>
            <a:r>
              <a:rPr lang="sk-SK" sz="2200" dirty="0"/>
              <a:t> </a:t>
            </a:r>
            <a:r>
              <a:rPr lang="sk-SK" sz="2200" dirty="0" err="1"/>
              <a:t>contain</a:t>
            </a:r>
            <a:r>
              <a:rPr lang="sk-SK" sz="2200" dirty="0"/>
              <a:t> </a:t>
            </a:r>
            <a:r>
              <a:rPr lang="sk-SK" sz="2200" dirty="0" err="1"/>
              <a:t>another</a:t>
            </a:r>
            <a:r>
              <a:rPr lang="sk-SK" sz="2200" dirty="0"/>
              <a:t> hub (</a:t>
            </a:r>
            <a:r>
              <a:rPr lang="sk-SK" sz="2200" dirty="0" err="1"/>
              <a:t>e.g</a:t>
            </a:r>
            <a:r>
              <a:rPr lang="sk-SK" sz="2200" dirty="0"/>
              <a:t>. part of </a:t>
            </a:r>
            <a:r>
              <a:rPr lang="sk-SK" sz="2200" dirty="0" err="1"/>
              <a:t>the</a:t>
            </a:r>
            <a:r>
              <a:rPr lang="sk-SK" sz="2200" dirty="0"/>
              <a:t> </a:t>
            </a:r>
            <a:r>
              <a:rPr lang="sk-SK" sz="2200" dirty="0" err="1"/>
              <a:t>railway</a:t>
            </a:r>
            <a:r>
              <a:rPr lang="sk-SK" sz="2200" dirty="0"/>
              <a:t> </a:t>
            </a:r>
            <a:r>
              <a:rPr lang="sk-SK" sz="2200" dirty="0" err="1"/>
              <a:t>line</a:t>
            </a:r>
            <a:r>
              <a:rPr lang="sk-SK" sz="2200" dirty="0"/>
              <a:t> </a:t>
            </a:r>
            <a:r>
              <a:rPr lang="sk-SK" sz="2200" dirty="0" err="1"/>
              <a:t>between</a:t>
            </a:r>
            <a:r>
              <a:rPr lang="sk-SK" sz="2200" dirty="0"/>
              <a:t> </a:t>
            </a:r>
            <a:r>
              <a:rPr lang="sk-SK" sz="2200" dirty="0" err="1"/>
              <a:t>adjacent</a:t>
            </a:r>
            <a:r>
              <a:rPr lang="sk-SK" sz="2200" dirty="0"/>
              <a:t> </a:t>
            </a:r>
            <a:r>
              <a:rPr lang="sk-SK" sz="2200" dirty="0" err="1"/>
              <a:t>railway</a:t>
            </a:r>
            <a:r>
              <a:rPr lang="sk-SK" sz="2200" dirty="0"/>
              <a:t> </a:t>
            </a:r>
            <a:r>
              <a:rPr lang="sk-SK" sz="2200" dirty="0" err="1"/>
              <a:t>stops</a:t>
            </a:r>
            <a:r>
              <a:rPr lang="sk-SK" sz="2200" dirty="0"/>
              <a:t> </a:t>
            </a:r>
            <a:r>
              <a:rPr lang="sk-SK" sz="2200" dirty="0" err="1"/>
              <a:t>considered</a:t>
            </a:r>
            <a:r>
              <a:rPr lang="sk-SK" sz="2200" dirty="0"/>
              <a:t> </a:t>
            </a:r>
            <a:r>
              <a:rPr lang="sk-SK" sz="2200" dirty="0" err="1"/>
              <a:t>for</a:t>
            </a:r>
            <a:r>
              <a:rPr lang="sk-SK" sz="2200" dirty="0"/>
              <a:t> </a:t>
            </a:r>
            <a:r>
              <a:rPr lang="sk-SK" sz="2200" dirty="0" err="1"/>
              <a:t>one</a:t>
            </a:r>
            <a:r>
              <a:rPr lang="sk-SK" sz="2200" dirty="0"/>
              <a:t> </a:t>
            </a:r>
            <a:r>
              <a:rPr lang="sk-SK" sz="2200" dirty="0" err="1"/>
              <a:t>direction</a:t>
            </a:r>
            <a:r>
              <a:rPr lang="sk-SK" sz="2200" dirty="0"/>
              <a:t> of </a:t>
            </a:r>
            <a:r>
              <a:rPr lang="sk-SK" sz="2200" dirty="0" err="1"/>
              <a:t>journey</a:t>
            </a:r>
            <a:r>
              <a:rPr lang="sk-SK" sz="2200" dirty="0"/>
              <a:t>).</a:t>
            </a:r>
          </a:p>
          <a:p>
            <a:r>
              <a:rPr lang="sk-SK" sz="2200" b="1" dirty="0" err="1"/>
              <a:t>Throughput</a:t>
            </a:r>
            <a:r>
              <a:rPr lang="sk-SK" sz="2200" b="1" dirty="0"/>
              <a:t> </a:t>
            </a:r>
            <a:r>
              <a:rPr lang="sk-SK" sz="2200" b="1" dirty="0" err="1"/>
              <a:t>efficiency</a:t>
            </a:r>
            <a:r>
              <a:rPr lang="sk-SK" sz="2200" b="1" dirty="0"/>
              <a:t> </a:t>
            </a:r>
            <a:r>
              <a:rPr lang="sk-SK" sz="2200" dirty="0" err="1"/>
              <a:t>is</a:t>
            </a:r>
            <a:r>
              <a:rPr lang="sk-SK" sz="2200" dirty="0"/>
              <a:t> </a:t>
            </a:r>
            <a:r>
              <a:rPr lang="sk-SK" sz="2200" dirty="0" err="1"/>
              <a:t>the</a:t>
            </a:r>
            <a:r>
              <a:rPr lang="sk-SK" sz="2200" dirty="0"/>
              <a:t> maximum </a:t>
            </a:r>
            <a:r>
              <a:rPr lang="sk-SK" sz="2200" dirty="0" err="1"/>
              <a:t>number</a:t>
            </a:r>
            <a:r>
              <a:rPr lang="sk-SK" sz="2200" dirty="0"/>
              <a:t> of </a:t>
            </a:r>
            <a:r>
              <a:rPr lang="sk-SK" sz="2200" dirty="0" err="1"/>
              <a:t>complete</a:t>
            </a:r>
            <a:r>
              <a:rPr lang="sk-SK" sz="2200" dirty="0"/>
              <a:t> </a:t>
            </a:r>
            <a:r>
              <a:rPr lang="sk-SK" sz="2200" dirty="0" err="1"/>
              <a:t>sets</a:t>
            </a:r>
            <a:r>
              <a:rPr lang="sk-SK" sz="2200" dirty="0"/>
              <a:t> </a:t>
            </a:r>
            <a:r>
              <a:rPr lang="sk-SK" sz="2200" dirty="0" err="1"/>
              <a:t>that</a:t>
            </a:r>
            <a:r>
              <a:rPr lang="sk-SK" sz="2200" dirty="0"/>
              <a:t> </a:t>
            </a:r>
            <a:r>
              <a:rPr lang="sk-SK" sz="2200" dirty="0" err="1"/>
              <a:t>can</a:t>
            </a:r>
            <a:r>
              <a:rPr lang="sk-SK" sz="2200" dirty="0"/>
              <a:t> </a:t>
            </a:r>
            <a:r>
              <a:rPr lang="sk-SK" sz="2200" dirty="0" err="1"/>
              <a:t>pass</a:t>
            </a:r>
            <a:r>
              <a:rPr lang="sk-SK" sz="2200" dirty="0"/>
              <a:t> over </a:t>
            </a:r>
            <a:r>
              <a:rPr lang="sk-SK" sz="2200" dirty="0" err="1"/>
              <a:t>the</a:t>
            </a:r>
            <a:r>
              <a:rPr lang="sk-SK" sz="2200" dirty="0"/>
              <a:t> </a:t>
            </a:r>
            <a:r>
              <a:rPr lang="sk-SK" sz="2200" dirty="0" err="1"/>
              <a:t>time</a:t>
            </a:r>
            <a:r>
              <a:rPr lang="sk-SK" sz="2200" dirty="0"/>
              <a:t> </a:t>
            </a:r>
            <a:r>
              <a:rPr lang="sk-SK" sz="2200" dirty="0" err="1"/>
              <a:t>unit</a:t>
            </a:r>
            <a:r>
              <a:rPr lang="sk-SK" sz="2200" dirty="0"/>
              <a:t> </a:t>
            </a:r>
            <a:r>
              <a:rPr lang="sk-SK" sz="2200" dirty="0" err="1"/>
              <a:t>from</a:t>
            </a:r>
            <a:r>
              <a:rPr lang="sk-SK" sz="2200" dirty="0"/>
              <a:t> </a:t>
            </a:r>
            <a:r>
              <a:rPr lang="sk-SK" sz="2200" dirty="0" err="1"/>
              <a:t>the</a:t>
            </a:r>
            <a:r>
              <a:rPr lang="sk-SK" sz="2200" dirty="0"/>
              <a:t> </a:t>
            </a:r>
            <a:r>
              <a:rPr lang="sk-SK" sz="2200" dirty="0" err="1"/>
              <a:t>initial</a:t>
            </a:r>
            <a:r>
              <a:rPr lang="sk-SK" sz="2200" dirty="0"/>
              <a:t> transport hub to </a:t>
            </a:r>
            <a:r>
              <a:rPr lang="sk-SK" sz="2200" dirty="0" err="1"/>
              <a:t>the</a:t>
            </a:r>
            <a:r>
              <a:rPr lang="sk-SK" sz="2200" dirty="0"/>
              <a:t> </a:t>
            </a:r>
            <a:r>
              <a:rPr lang="sk-SK" sz="2200" dirty="0" err="1"/>
              <a:t>inside</a:t>
            </a:r>
            <a:r>
              <a:rPr lang="sk-SK" sz="2200" dirty="0"/>
              <a:t> of </a:t>
            </a:r>
            <a:r>
              <a:rPr lang="sk-SK" sz="2200" dirty="0" err="1"/>
              <a:t>the</a:t>
            </a:r>
            <a:r>
              <a:rPr lang="sk-SK" sz="2200" dirty="0"/>
              <a:t> </a:t>
            </a:r>
            <a:r>
              <a:rPr lang="sk-SK" sz="2200" dirty="0" err="1"/>
              <a:t>section</a:t>
            </a:r>
            <a:r>
              <a:rPr lang="sk-SK" sz="2200" dirty="0"/>
              <a:t> (</a:t>
            </a:r>
            <a:r>
              <a:rPr lang="sk-SK" sz="2200" dirty="0" err="1"/>
              <a:t>for</a:t>
            </a:r>
            <a:r>
              <a:rPr lang="sk-SK" sz="2200" dirty="0"/>
              <a:t> </a:t>
            </a:r>
            <a:r>
              <a:rPr lang="sk-SK" sz="2200" dirty="0" err="1"/>
              <a:t>example</a:t>
            </a:r>
            <a:r>
              <a:rPr lang="sk-SK" sz="2200" dirty="0"/>
              <a:t>, </a:t>
            </a:r>
            <a:r>
              <a:rPr lang="sk-SK" sz="2200" dirty="0" err="1"/>
              <a:t>the</a:t>
            </a:r>
            <a:r>
              <a:rPr lang="sk-SK" sz="2200" dirty="0"/>
              <a:t> maximum </a:t>
            </a:r>
            <a:r>
              <a:rPr lang="sk-SK" sz="2200" dirty="0" err="1"/>
              <a:t>number</a:t>
            </a:r>
            <a:r>
              <a:rPr lang="sk-SK" sz="2200" dirty="0"/>
              <a:t> of </a:t>
            </a:r>
            <a:r>
              <a:rPr lang="sk-SK" sz="2200" dirty="0" err="1"/>
              <a:t>vehicles</a:t>
            </a:r>
            <a:r>
              <a:rPr lang="sk-SK" sz="2200" dirty="0"/>
              <a:t> </a:t>
            </a:r>
            <a:r>
              <a:rPr lang="sk-SK" sz="2200" dirty="0" err="1"/>
              <a:t>that</a:t>
            </a:r>
            <a:r>
              <a:rPr lang="sk-SK" sz="2200" dirty="0"/>
              <a:t> </a:t>
            </a:r>
            <a:r>
              <a:rPr lang="sk-SK" sz="2200" dirty="0" err="1"/>
              <a:t>may</a:t>
            </a:r>
            <a:r>
              <a:rPr lang="sk-SK" sz="2200" dirty="0"/>
              <a:t> </a:t>
            </a:r>
            <a:r>
              <a:rPr lang="sk-SK" sz="2200" dirty="0" err="1"/>
              <a:t>leave</a:t>
            </a:r>
            <a:r>
              <a:rPr lang="sk-SK" sz="2200" dirty="0"/>
              <a:t> </a:t>
            </a:r>
            <a:r>
              <a:rPr lang="sk-SK" sz="2200" dirty="0" err="1"/>
              <a:t>the</a:t>
            </a:r>
            <a:r>
              <a:rPr lang="sk-SK" sz="2200" dirty="0"/>
              <a:t> </a:t>
            </a:r>
            <a:r>
              <a:rPr lang="sk-SK" sz="2200" dirty="0" err="1"/>
              <a:t>crossing</a:t>
            </a:r>
            <a:r>
              <a:rPr lang="sk-SK" sz="2200" dirty="0"/>
              <a:t> in a </a:t>
            </a:r>
            <a:r>
              <a:rPr lang="sk-SK" sz="2200" dirty="0" err="1"/>
              <a:t>given</a:t>
            </a:r>
            <a:r>
              <a:rPr lang="sk-SK" sz="2200" dirty="0"/>
              <a:t> </a:t>
            </a:r>
            <a:r>
              <a:rPr lang="sk-SK" sz="2200" dirty="0" err="1"/>
              <a:t>direction</a:t>
            </a:r>
            <a:r>
              <a:rPr lang="sk-SK" sz="2200" dirty="0"/>
              <a:t> per </a:t>
            </a:r>
            <a:r>
              <a:rPr lang="sk-SK" sz="2200" dirty="0" err="1"/>
              <a:t>time</a:t>
            </a:r>
            <a:r>
              <a:rPr lang="sk-SK" sz="2200" dirty="0"/>
              <a:t> </a:t>
            </a:r>
            <a:r>
              <a:rPr lang="sk-SK" sz="2200" dirty="0" err="1"/>
              <a:t>unit</a:t>
            </a:r>
            <a:r>
              <a:rPr lang="sk-SK" sz="2200" dirty="0"/>
              <a:t>). </a:t>
            </a:r>
            <a:r>
              <a:rPr lang="sk-SK" sz="2200" dirty="0" err="1"/>
              <a:t>Throughput</a:t>
            </a:r>
            <a:r>
              <a:rPr lang="sk-SK" sz="2200" dirty="0"/>
              <a:t> </a:t>
            </a:r>
            <a:r>
              <a:rPr lang="sk-SK" sz="2200" dirty="0" err="1"/>
              <a:t>is</a:t>
            </a:r>
            <a:r>
              <a:rPr lang="sk-SK" sz="2200" dirty="0"/>
              <a:t> </a:t>
            </a:r>
            <a:r>
              <a:rPr lang="sk-SK" sz="2200" dirty="0" err="1"/>
              <a:t>the</a:t>
            </a:r>
            <a:r>
              <a:rPr lang="sk-SK" sz="2200" dirty="0"/>
              <a:t> </a:t>
            </a:r>
            <a:r>
              <a:rPr lang="sk-SK" sz="2200" dirty="0" err="1"/>
              <a:t>property</a:t>
            </a:r>
            <a:r>
              <a:rPr lang="sk-SK" sz="2200" dirty="0"/>
              <a:t> of </a:t>
            </a:r>
            <a:r>
              <a:rPr lang="sk-SK" sz="2200" dirty="0" err="1"/>
              <a:t>only</a:t>
            </a:r>
            <a:r>
              <a:rPr lang="sk-SK" sz="2200" dirty="0"/>
              <a:t> a </a:t>
            </a:r>
            <a:r>
              <a:rPr lang="sk-SK" sz="2200" dirty="0" err="1"/>
              <a:t>given</a:t>
            </a:r>
            <a:r>
              <a:rPr lang="sk-SK" sz="2200" dirty="0"/>
              <a:t> </a:t>
            </a:r>
            <a:r>
              <a:rPr lang="sk-SK" sz="2200" dirty="0" err="1"/>
              <a:t>section</a:t>
            </a:r>
            <a:r>
              <a:rPr lang="sk-SK" sz="2200" dirty="0"/>
              <a:t> and </a:t>
            </a:r>
            <a:r>
              <a:rPr lang="sk-SK" sz="2200" dirty="0" err="1"/>
              <a:t>does</a:t>
            </a:r>
            <a:r>
              <a:rPr lang="sk-SK" sz="2200" dirty="0"/>
              <a:t> </a:t>
            </a:r>
            <a:r>
              <a:rPr lang="sk-SK" sz="2200" dirty="0" err="1"/>
              <a:t>not</a:t>
            </a:r>
            <a:r>
              <a:rPr lang="sk-SK" sz="2200" dirty="0"/>
              <a:t> </a:t>
            </a:r>
            <a:r>
              <a:rPr lang="sk-SK" sz="2200" dirty="0" err="1"/>
              <a:t>depend</a:t>
            </a:r>
            <a:r>
              <a:rPr lang="sk-SK" sz="2200" dirty="0"/>
              <a:t> on </a:t>
            </a:r>
            <a:r>
              <a:rPr lang="sk-SK" sz="2200" dirty="0" err="1"/>
              <a:t>the</a:t>
            </a:r>
            <a:r>
              <a:rPr lang="sk-SK" sz="2200" dirty="0"/>
              <a:t> </a:t>
            </a:r>
            <a:r>
              <a:rPr lang="sk-SK" sz="2200" dirty="0" err="1"/>
              <a:t>situation</a:t>
            </a:r>
            <a:r>
              <a:rPr lang="sk-SK" sz="2200" dirty="0"/>
              <a:t> in </a:t>
            </a:r>
            <a:r>
              <a:rPr lang="sk-SK" sz="2200" dirty="0" err="1"/>
              <a:t>other</a:t>
            </a:r>
            <a:r>
              <a:rPr lang="sk-SK" sz="2200" dirty="0"/>
              <a:t> </a:t>
            </a:r>
            <a:r>
              <a:rPr lang="sk-SK" sz="2200" dirty="0" err="1"/>
              <a:t>parts</a:t>
            </a:r>
            <a:r>
              <a:rPr lang="sk-SK" sz="2200" dirty="0"/>
              <a:t> of </a:t>
            </a:r>
            <a:r>
              <a:rPr lang="sk-SK" sz="2200" dirty="0" err="1"/>
              <a:t>the</a:t>
            </a:r>
            <a:r>
              <a:rPr lang="sk-SK" sz="2200" dirty="0"/>
              <a:t> transport </a:t>
            </a:r>
            <a:r>
              <a:rPr lang="sk-SK" sz="2200" dirty="0" err="1"/>
              <a:t>network</a:t>
            </a:r>
            <a:r>
              <a:rPr lang="sk-SK" sz="2200" dirty="0" smtClean="0"/>
              <a:t>.</a:t>
            </a:r>
            <a:endParaRPr lang="sk-SK" sz="2200" dirty="0"/>
          </a:p>
        </p:txBody>
      </p:sp>
      <p:sp>
        <p:nvSpPr>
          <p:cNvPr id="4" name="Pole tekstowe 157"/>
          <p:cNvSpPr txBox="1">
            <a:spLocks noChangeArrowheads="1"/>
          </p:cNvSpPr>
          <p:nvPr/>
        </p:nvSpPr>
        <p:spPr bwMode="auto">
          <a:xfrm>
            <a:off x="1325566" y="6241702"/>
            <a:ext cx="6492868" cy="603249"/>
          </a:xfrm>
          <a:prstGeom prst="rect">
            <a:avLst/>
          </a:prstGeom>
          <a:noFill/>
          <a:ln w="6350">
            <a:noFill/>
            <a:miter lim="800000"/>
            <a:headEnd/>
            <a:tailEnd/>
          </a:ln>
        </p:spPr>
        <p:txBody>
          <a:bodyPr vert="horz" wrap="square" lIns="0" tIns="45720" rIns="0" bIns="45720" numCol="1" anchor="t" anchorCtr="0" compatLnSpc="1">
            <a:prstTxWarp prst="textNoShape">
              <a:avLst/>
            </a:prstTxWarp>
          </a:bodyPr>
          <a:ls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en-US" sz="800" b="0" i="0" u="none" strike="noStrike" cap="none" normalizeH="0" baseline="0" dirty="0" smtClean="0">
                <a:ln>
                  <a:noFill/>
                </a:ln>
                <a:solidFill>
                  <a:srgbClr val="808080"/>
                </a:solidFill>
                <a:effectLst/>
                <a:latin typeface="Times New Roman" pitchFamily="18" charset="0"/>
                <a:cs typeface="Arial" pitchFamily="34" charset="0"/>
              </a:rPr>
              <a:t>Intelligent Transport Systems: New ICT based Master’s Curricula in Uzbekistan</a:t>
            </a:r>
            <a:r>
              <a:rPr kumimoji="0" lang="sk-SK" sz="800" b="0" i="0" u="none" strike="noStrike" cap="none" normalizeH="0" baseline="0" dirty="0" smtClean="0">
                <a:ln>
                  <a:noFill/>
                </a:ln>
                <a:solidFill>
                  <a:srgbClr val="808080"/>
                </a:solidFill>
                <a:effectLst/>
                <a:latin typeface="Times New Roman" pitchFamily="18" charset="0"/>
                <a:cs typeface="Arial" pitchFamily="34" charset="0"/>
              </a:rPr>
              <a:t> (INTRAS)</a:t>
            </a:r>
            <a:r>
              <a:rPr kumimoji="0" lang="en-US" sz="800" b="0" i="0" u="none" strike="noStrike" cap="none" normalizeH="0" baseline="0" dirty="0" smtClean="0">
                <a:ln>
                  <a:noFill/>
                </a:ln>
                <a:solidFill>
                  <a:srgbClr val="808080"/>
                </a:solidFill>
                <a:effectLst/>
                <a:latin typeface="Times New Roman" pitchFamily="18" charset="0"/>
                <a:cs typeface="Arial" pitchFamily="34" charset="0"/>
              </a:rPr>
              <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AGREEMENT NUMBER – 2017-3516/001-001</a:t>
            </a:r>
            <a:br>
              <a:rPr kumimoji="0" lang="en-US" sz="800" b="0" i="0" u="none" strike="noStrike" cap="none" normalizeH="0" baseline="0" dirty="0" smtClean="0">
                <a:ln>
                  <a:noFill/>
                </a:ln>
                <a:solidFill>
                  <a:srgbClr val="808080"/>
                </a:solidFill>
                <a:effectLst/>
                <a:latin typeface="Times New Roman" pitchFamily="18" charset="0"/>
                <a:cs typeface="Arial" pitchFamily="34" charset="0"/>
              </a:rPr>
            </a:br>
            <a:r>
              <a:rPr kumimoji="0" lang="en-US" sz="800" b="0" i="0" u="none" strike="noStrike" cap="none" normalizeH="0" baseline="0" dirty="0" smtClean="0">
                <a:ln>
                  <a:noFill/>
                </a:ln>
                <a:solidFill>
                  <a:srgbClr val="808080"/>
                </a:solidFill>
                <a:effectLst/>
                <a:latin typeface="Times New Roman" pitchFamily="18" charset="0"/>
                <a:cs typeface="Arial" pitchFamily="34" charset="0"/>
              </a:rPr>
              <a:t>Project reference number – 586292-EPP-1-2017-1-PL-EPPKA2-CBHE-JP</a:t>
            </a:r>
            <a:r>
              <a:rPr kumimoji="0" lang="en-US" sz="800" b="0" i="0" u="none" strike="noStrike" cap="none" normalizeH="0" baseline="0" dirty="0" smtClean="0">
                <a:ln>
                  <a:noFill/>
                </a:ln>
                <a:solidFill>
                  <a:srgbClr val="FF0000"/>
                </a:solidFill>
                <a:effectLst/>
                <a:latin typeface="Times New Roman" pitchFamily="18" charset="0"/>
                <a:cs typeface="Arial" pitchFamily="34" charset="0"/>
              </a:rPr>
              <a:t> </a:t>
            </a:r>
            <a:endParaRPr kumimoji="0" lang="sk-SK"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92044121"/>
      </p:ext>
    </p:extLst>
  </p:cSld>
  <p:clrMapOvr>
    <a:masterClrMapping/>
  </p:clrMapOvr>
</p:sld>
</file>

<file path=ppt/theme/theme1.xml><?xml version="1.0" encoding="utf-8"?>
<a:theme xmlns:a="http://schemas.openxmlformats.org/drawingml/2006/main" name="Motyw pakietu Office">
  <a:themeElements>
    <a:clrScheme name="Motyw pakietu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yw pakietu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INTRAS Presentations TEMPLATE</Template>
  <TotalTime>3215</TotalTime>
  <Words>2132</Words>
  <Application>Microsoft Office PowerPoint</Application>
  <PresentationFormat>Prezentácia na obrazovke (4:3)</PresentationFormat>
  <Paragraphs>102</Paragraphs>
  <Slides>18</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18</vt:i4>
      </vt:variant>
    </vt:vector>
  </HeadingPairs>
  <TitlesOfParts>
    <vt:vector size="23" baseType="lpstr">
      <vt:lpstr>Arial</vt:lpstr>
      <vt:lpstr>Calibri</vt:lpstr>
      <vt:lpstr>Calibri Light</vt:lpstr>
      <vt:lpstr>Times New Roman</vt:lpstr>
      <vt:lpstr>Motyw pakietu Office</vt:lpstr>
      <vt:lpstr>Basic terms of ITS with focusing on transport problems (Lecture 1)  </vt:lpstr>
      <vt:lpstr>1. Basic terms of ITS with focusing on transport problems - content</vt:lpstr>
      <vt:lpstr>2. Basic terms of ITS with focusing on transport problems </vt:lpstr>
      <vt:lpstr>2. Basic terms of ITS with focusing on transport problems </vt:lpstr>
      <vt:lpstr>2. Basic terms of ITS with focusing on transport problems </vt:lpstr>
      <vt:lpstr>2. Basic terms of ITS with focusing on transport problems </vt:lpstr>
      <vt:lpstr>2. Basic terms of ITS with focusing on transport problems </vt:lpstr>
      <vt:lpstr>2. Basic terms of ITS with focusing on transport problems </vt:lpstr>
      <vt:lpstr>2. Basic terms of ITS with focusing on transport problems </vt:lpstr>
      <vt:lpstr>2. Basic terms of ITS with focusing on transport problems </vt:lpstr>
      <vt:lpstr>2. Basic terms of ITS with focusing on transport problems </vt:lpstr>
      <vt:lpstr>2. Basic terms of ITS with focusing on transport problems </vt:lpstr>
      <vt:lpstr>2. Basic terms of ITS with focusing on transport problems </vt:lpstr>
      <vt:lpstr>2. Basic terms of ITS with focusing on transport problems </vt:lpstr>
      <vt:lpstr>2. Basic terms of ITS with focusing on transport problems </vt:lpstr>
      <vt:lpstr>2. Basic terms of ITS with focusing on transport problems </vt:lpstr>
      <vt:lpstr>2. Basic terms of ITS with focusing on transport problems </vt:lpstr>
      <vt:lpstr> Thank you for your attention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Eva Štípalová</dc:creator>
  <cp:lastModifiedBy>Pagan Min</cp:lastModifiedBy>
  <cp:revision>266</cp:revision>
  <dcterms:created xsi:type="dcterms:W3CDTF">2014-11-14T12:13:46Z</dcterms:created>
  <dcterms:modified xsi:type="dcterms:W3CDTF">2019-07-14T07:17:32Z</dcterms:modified>
</cp:coreProperties>
</file>