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ppt/tags/tag5.xml" ContentType="application/vnd.openxmlformats-officedocument.presentationml.tags+xml"/>
  <Override PartName="/ppt/notesSlides/notesSlide5.xml" ContentType="application/vnd.openxmlformats-officedocument.presentationml.notesSlide+xml"/>
  <Override PartName="/ppt/tags/tag6.xml" ContentType="application/vnd.openxmlformats-officedocument.presentationml.tags+xml"/>
  <Override PartName="/ppt/notesSlides/notesSlide6.xml" ContentType="application/vnd.openxmlformats-officedocument.presentationml.notesSlide+xml"/>
  <Override PartName="/ppt/tags/tag7.xml" ContentType="application/vnd.openxmlformats-officedocument.presentationml.tags+xml"/>
  <Override PartName="/ppt/notesSlides/notesSlide7.xml" ContentType="application/vnd.openxmlformats-officedocument.presentationml.notesSlide+xml"/>
  <Override PartName="/ppt/tags/tag8.xml" ContentType="application/vnd.openxmlformats-officedocument.presentationml.tags+xml"/>
  <Override PartName="/ppt/notesSlides/notesSlide8.xml" ContentType="application/vnd.openxmlformats-officedocument.presentationml.notesSlide+xml"/>
  <Override PartName="/ppt/tags/tag9.xml" ContentType="application/vnd.openxmlformats-officedocument.presentationml.tags+xml"/>
  <Override PartName="/ppt/notesSlides/notesSlide9.xml" ContentType="application/vnd.openxmlformats-officedocument.presentationml.notesSlide+xml"/>
  <Override PartName="/ppt/tags/tag10.xml" ContentType="application/vnd.openxmlformats-officedocument.presentationml.tags+xml"/>
  <Override PartName="/ppt/notesSlides/notesSlide10.xml" ContentType="application/vnd.openxmlformats-officedocument.presentationml.notesSlide+xml"/>
  <Override PartName="/ppt/tags/tag11.xml" ContentType="application/vnd.openxmlformats-officedocument.presentationml.tags+xml"/>
  <Override PartName="/ppt/notesSlides/notesSlide11.xml" ContentType="application/vnd.openxmlformats-officedocument.presentationml.notesSlide+xml"/>
  <Override PartName="/ppt/tags/tag12.xml" ContentType="application/vnd.openxmlformats-officedocument.presentationml.tags+xml"/>
  <Override PartName="/ppt/notesSlides/notesSlide12.xml" ContentType="application/vnd.openxmlformats-officedocument.presentationml.notesSlide+xml"/>
  <Override PartName="/ppt/tags/tag13.xml" ContentType="application/vnd.openxmlformats-officedocument.presentationml.tags+xml"/>
  <Override PartName="/ppt/notesSlides/notesSlide13.xml" ContentType="application/vnd.openxmlformats-officedocument.presentationml.notesSlide+xml"/>
  <Override PartName="/ppt/tags/tag14.xml" ContentType="application/vnd.openxmlformats-officedocument.presentationml.tags+xml"/>
  <Override PartName="/ppt/notesSlides/notesSlide14.xml" ContentType="application/vnd.openxmlformats-officedocument.presentationml.notesSlide+xml"/>
  <Override PartName="/ppt/tags/tag15.xml" ContentType="application/vnd.openxmlformats-officedocument.presentationml.tags+xml"/>
  <Override PartName="/ppt/notesSlides/notesSlide15.xml" ContentType="application/vnd.openxmlformats-officedocument.presentationml.notesSlide+xml"/>
  <Override PartName="/ppt/tags/tag16.xml" ContentType="application/vnd.openxmlformats-officedocument.presentationml.tags+xml"/>
  <Override PartName="/ppt/notesSlides/notesSlide16.xml" ContentType="application/vnd.openxmlformats-officedocument.presentationml.notesSlide+xml"/>
  <Override PartName="/ppt/tags/tag17.xml" ContentType="application/vnd.openxmlformats-officedocument.presentationml.tags+xml"/>
  <Override PartName="/ppt/notesSlides/notesSlide17.xml" ContentType="application/vnd.openxmlformats-officedocument.presentationml.notesSlide+xml"/>
  <Override PartName="/ppt/tags/tag18.xml" ContentType="application/vnd.openxmlformats-officedocument.presentationml.tags+xml"/>
  <Override PartName="/ppt/notesSlides/notesSlide18.xml" ContentType="application/vnd.openxmlformats-officedocument.presentationml.notesSlide+xml"/>
  <Override PartName="/ppt/tags/tag19.xml" ContentType="application/vnd.openxmlformats-officedocument.presentationml.tags+xml"/>
  <Override PartName="/ppt/notesSlides/notesSlide19.xml" ContentType="application/vnd.openxmlformats-officedocument.presentationml.notesSlide+xml"/>
  <Override PartName="/ppt/tags/tag20.xml" ContentType="application/vnd.openxmlformats-officedocument.presentationml.tags+xml"/>
  <Override PartName="/ppt/notesSlides/notesSlide20.xml" ContentType="application/vnd.openxmlformats-officedocument.presentationml.notesSlide+xml"/>
  <Override PartName="/ppt/tags/tag21.xml" ContentType="application/vnd.openxmlformats-officedocument.presentationml.tags+xml"/>
  <Override PartName="/ppt/notesSlides/notesSlide21.xml" ContentType="application/vnd.openxmlformats-officedocument.presentationml.notesSlide+xml"/>
  <Override PartName="/ppt/tags/tag22.xml" ContentType="application/vnd.openxmlformats-officedocument.presentationml.tags+xml"/>
  <Override PartName="/ppt/notesSlides/notesSlide22.xml" ContentType="application/vnd.openxmlformats-officedocument.presentationml.notesSlide+xml"/>
  <Override PartName="/ppt/tags/tag23.xml" ContentType="application/vnd.openxmlformats-officedocument.presentationml.tags+xml"/>
  <Override PartName="/ppt/notesSlides/notesSlide23.xml" ContentType="application/vnd.openxmlformats-officedocument.presentationml.notesSlide+xml"/>
  <Override PartName="/ppt/tags/tag24.xml" ContentType="application/vnd.openxmlformats-officedocument.presentationml.tags+xml"/>
  <Override PartName="/ppt/notesSlides/notesSlide24.xml" ContentType="application/vnd.openxmlformats-officedocument.presentationml.notesSlide+xml"/>
  <Override PartName="/ppt/tags/tag25.xml" ContentType="application/vnd.openxmlformats-officedocument.presentationml.tags+xml"/>
  <Override PartName="/ppt/notesSlides/notesSlide25.xml" ContentType="application/vnd.openxmlformats-officedocument.presentationml.notesSlide+xml"/>
  <Override PartName="/ppt/tags/tag26.xml" ContentType="application/vnd.openxmlformats-officedocument.presentationml.tags+xml"/>
  <Override PartName="/ppt/notesSlides/notesSlide26.xml" ContentType="application/vnd.openxmlformats-officedocument.presentationml.notesSlide+xml"/>
  <Override PartName="/ppt/tags/tag27.xml" ContentType="application/vnd.openxmlformats-officedocument.presentationml.tags+xml"/>
  <Override PartName="/ppt/notesSlides/notesSlide27.xml" ContentType="application/vnd.openxmlformats-officedocument.presentationml.notesSlide+xml"/>
  <Override PartName="/ppt/tags/tag28.xml" ContentType="application/vnd.openxmlformats-officedocument.presentationml.tags+xml"/>
  <Override PartName="/ppt/notesSlides/notesSlide28.xml" ContentType="application/vnd.openxmlformats-officedocument.presentationml.notesSlide+xml"/>
  <Override PartName="/ppt/tags/tag29.xml" ContentType="application/vnd.openxmlformats-officedocument.presentationml.tags+xml"/>
  <Override PartName="/ppt/notesSlides/notesSlide29.xml" ContentType="application/vnd.openxmlformats-officedocument.presentationml.notesSlide+xml"/>
  <Override PartName="/ppt/tags/tag30.xml" ContentType="application/vnd.openxmlformats-officedocument.presentationml.tags+xml"/>
  <Override PartName="/ppt/notesSlides/notesSlide30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31.xml" ContentType="application/vnd.openxmlformats-officedocument.presentationml.tags+xml"/>
  <Override PartName="/ppt/notesSlides/notesSlide31.xml" ContentType="application/vnd.openxmlformats-officedocument.presentationml.notesSlide+xml"/>
  <Override PartName="/ppt/tags/tag32.xml" ContentType="application/vnd.openxmlformats-officedocument.presentationml.tags+xml"/>
  <Override PartName="/ppt/notesSlides/notesSlide32.xml" ContentType="application/vnd.openxmlformats-officedocument.presentationml.notesSlide+xml"/>
  <Override PartName="/ppt/tags/tag33.xml" ContentType="application/vnd.openxmlformats-officedocument.presentationml.tags+xml"/>
  <Override PartName="/ppt/notesSlides/notesSlide33.xml" ContentType="application/vnd.openxmlformats-officedocument.presentationml.notesSlide+xml"/>
  <Override PartName="/ppt/tags/tag34.xml" ContentType="application/vnd.openxmlformats-officedocument.presentationml.tags+xml"/>
  <Override PartName="/ppt/notesSlides/notesSlide3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6"/>
  </p:notesMasterIdLst>
  <p:sldIdLst>
    <p:sldId id="256" r:id="rId2"/>
    <p:sldId id="258" r:id="rId3"/>
    <p:sldId id="369" r:id="rId4"/>
    <p:sldId id="384" r:id="rId5"/>
    <p:sldId id="261" r:id="rId6"/>
    <p:sldId id="375" r:id="rId7"/>
    <p:sldId id="376" r:id="rId8"/>
    <p:sldId id="370" r:id="rId9"/>
    <p:sldId id="265" r:id="rId10"/>
    <p:sldId id="303" r:id="rId11"/>
    <p:sldId id="304" r:id="rId12"/>
    <p:sldId id="361" r:id="rId13"/>
    <p:sldId id="266" r:id="rId14"/>
    <p:sldId id="367" r:id="rId15"/>
    <p:sldId id="368" r:id="rId16"/>
    <p:sldId id="267" r:id="rId17"/>
    <p:sldId id="381" r:id="rId18"/>
    <p:sldId id="268" r:id="rId19"/>
    <p:sldId id="269" r:id="rId20"/>
    <p:sldId id="357" r:id="rId21"/>
    <p:sldId id="362" r:id="rId22"/>
    <p:sldId id="270" r:id="rId23"/>
    <p:sldId id="358" r:id="rId24"/>
    <p:sldId id="356" r:id="rId25"/>
    <p:sldId id="271" r:id="rId26"/>
    <p:sldId id="374" r:id="rId27"/>
    <p:sldId id="363" r:id="rId28"/>
    <p:sldId id="372" r:id="rId29"/>
    <p:sldId id="319" r:id="rId30"/>
    <p:sldId id="345" r:id="rId31"/>
    <p:sldId id="262" r:id="rId32"/>
    <p:sldId id="382" r:id="rId33"/>
    <p:sldId id="263" r:id="rId34"/>
    <p:sldId id="383" r:id="rId35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812" autoAdjust="0"/>
    <p:restoredTop sz="42126"/>
  </p:normalViewPr>
  <p:slideViewPr>
    <p:cSldViewPr snapToGrid="0">
      <p:cViewPr varScale="1">
        <p:scale>
          <a:sx n="37" d="100"/>
          <a:sy n="37" d="100"/>
        </p:scale>
        <p:origin x="3120" y="19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0CE3A32-9056-C748-BE68-042F7B3E97FF}" type="doc">
      <dgm:prSet loTypeId="urn:microsoft.com/office/officeart/2005/8/layout/hProcess9" loCatId="" qsTypeId="urn:microsoft.com/office/officeart/2005/8/quickstyle/simple4" qsCatId="simple" csTypeId="urn:microsoft.com/office/officeart/2005/8/colors/accent1_2" csCatId="accent1" phldr="1"/>
      <dgm:spPr/>
    </dgm:pt>
    <dgm:pt modelId="{FA2C4FBB-D372-6C46-9F6D-186BC4B40AC7}">
      <dgm:prSet phldrT="[Tekst]"/>
      <dgm:spPr/>
      <dgm:t>
        <a:bodyPr/>
        <a:lstStyle/>
        <a:p>
          <a:r>
            <a:rPr lang="pl-PL" dirty="0" err="1"/>
            <a:t>Vision</a:t>
          </a:r>
          <a:endParaRPr lang="pl-PL" dirty="0"/>
        </a:p>
      </dgm:t>
    </dgm:pt>
    <dgm:pt modelId="{375CD533-8813-D64F-9A27-2EA9924D6987}" type="parTrans" cxnId="{B31BC70B-4407-3940-B18F-C4B2C74309F5}">
      <dgm:prSet/>
      <dgm:spPr/>
      <dgm:t>
        <a:bodyPr/>
        <a:lstStyle/>
        <a:p>
          <a:endParaRPr lang="pl-PL"/>
        </a:p>
      </dgm:t>
    </dgm:pt>
    <dgm:pt modelId="{E19E7649-A04B-524A-B4AF-03CAEFAA267A}" type="sibTrans" cxnId="{B31BC70B-4407-3940-B18F-C4B2C74309F5}">
      <dgm:prSet/>
      <dgm:spPr/>
      <dgm:t>
        <a:bodyPr/>
        <a:lstStyle/>
        <a:p>
          <a:endParaRPr lang="pl-PL"/>
        </a:p>
      </dgm:t>
    </dgm:pt>
    <dgm:pt modelId="{71686607-EEAF-0143-B93D-B5A4B40FE8ED}">
      <dgm:prSet phldrT="[Tekst]"/>
      <dgm:spPr/>
      <dgm:t>
        <a:bodyPr/>
        <a:lstStyle/>
        <a:p>
          <a:r>
            <a:rPr lang="pl-PL" dirty="0" err="1"/>
            <a:t>Function</a:t>
          </a:r>
          <a:endParaRPr lang="pl-PL" dirty="0"/>
        </a:p>
      </dgm:t>
    </dgm:pt>
    <dgm:pt modelId="{B69B9E19-9010-604A-99BD-3661F0C3A4A5}" type="parTrans" cxnId="{547053D3-A774-2346-B9A5-CBE90E0E0D2B}">
      <dgm:prSet/>
      <dgm:spPr/>
      <dgm:t>
        <a:bodyPr/>
        <a:lstStyle/>
        <a:p>
          <a:endParaRPr lang="pl-PL"/>
        </a:p>
      </dgm:t>
    </dgm:pt>
    <dgm:pt modelId="{7805E136-0CED-0549-B4C3-4063581A6BF7}" type="sibTrans" cxnId="{547053D3-A774-2346-B9A5-CBE90E0E0D2B}">
      <dgm:prSet/>
      <dgm:spPr/>
      <dgm:t>
        <a:bodyPr/>
        <a:lstStyle/>
        <a:p>
          <a:endParaRPr lang="pl-PL"/>
        </a:p>
      </dgm:t>
    </dgm:pt>
    <dgm:pt modelId="{62C89042-DB8F-5245-A7B5-6C48F7723A13}">
      <dgm:prSet phldrT="[Tekst]"/>
      <dgm:spPr/>
      <dgm:t>
        <a:bodyPr/>
        <a:lstStyle/>
        <a:p>
          <a:r>
            <a:rPr lang="pl-PL" dirty="0" err="1"/>
            <a:t>Potencial</a:t>
          </a:r>
          <a:r>
            <a:rPr lang="pl-PL" dirty="0"/>
            <a:t> </a:t>
          </a:r>
          <a:r>
            <a:rPr lang="pl-PL" dirty="0" err="1"/>
            <a:t>projects</a:t>
          </a:r>
          <a:r>
            <a:rPr lang="pl-PL" dirty="0"/>
            <a:t> </a:t>
          </a:r>
          <a:r>
            <a:rPr lang="pl-PL" dirty="0" err="1"/>
            <a:t>provide</a:t>
          </a:r>
          <a:r>
            <a:rPr lang="pl-PL" dirty="0"/>
            <a:t> the </a:t>
          </a:r>
          <a:r>
            <a:rPr lang="pl-PL" dirty="0" err="1"/>
            <a:t>required</a:t>
          </a:r>
          <a:r>
            <a:rPr lang="pl-PL" dirty="0"/>
            <a:t> </a:t>
          </a:r>
          <a:r>
            <a:rPr lang="pl-PL"/>
            <a:t>functionality</a:t>
          </a:r>
          <a:endParaRPr lang="pl-PL" dirty="0"/>
        </a:p>
      </dgm:t>
    </dgm:pt>
    <dgm:pt modelId="{8BF91E1D-FEE8-5447-9ABC-350DFB135C29}" type="parTrans" cxnId="{F3B76D04-44E3-3741-B734-15EEE21198FD}">
      <dgm:prSet/>
      <dgm:spPr/>
      <dgm:t>
        <a:bodyPr/>
        <a:lstStyle/>
        <a:p>
          <a:endParaRPr lang="pl-PL"/>
        </a:p>
      </dgm:t>
    </dgm:pt>
    <dgm:pt modelId="{AAA1FEB7-60B8-5A46-B9F3-DD38B587EB97}" type="sibTrans" cxnId="{F3B76D04-44E3-3741-B734-15EEE21198FD}">
      <dgm:prSet/>
      <dgm:spPr/>
      <dgm:t>
        <a:bodyPr/>
        <a:lstStyle/>
        <a:p>
          <a:endParaRPr lang="pl-PL"/>
        </a:p>
      </dgm:t>
    </dgm:pt>
    <dgm:pt modelId="{89544E8A-C76D-EE45-B0FA-F1FC1B9AFCD4}">
      <dgm:prSet phldrT="[Tekst]"/>
      <dgm:spPr/>
      <dgm:t>
        <a:bodyPr/>
        <a:lstStyle/>
        <a:p>
          <a:r>
            <a:rPr lang="pl-PL" dirty="0" err="1"/>
            <a:t>Objective</a:t>
          </a:r>
          <a:endParaRPr lang="pl-PL" dirty="0"/>
        </a:p>
      </dgm:t>
    </dgm:pt>
    <dgm:pt modelId="{EBDFF66C-703D-1847-80BF-10F19CBCB131}" type="sibTrans" cxnId="{EF9AB3D0-8F65-E549-8B41-3E4B7B0EE83F}">
      <dgm:prSet/>
      <dgm:spPr/>
      <dgm:t>
        <a:bodyPr/>
        <a:lstStyle/>
        <a:p>
          <a:endParaRPr lang="pl-PL"/>
        </a:p>
      </dgm:t>
    </dgm:pt>
    <dgm:pt modelId="{20A06137-A824-E740-AFC9-6B1A79FBB01A}" type="parTrans" cxnId="{EF9AB3D0-8F65-E549-8B41-3E4B7B0EE83F}">
      <dgm:prSet/>
      <dgm:spPr/>
      <dgm:t>
        <a:bodyPr/>
        <a:lstStyle/>
        <a:p>
          <a:endParaRPr lang="pl-PL"/>
        </a:p>
      </dgm:t>
    </dgm:pt>
    <dgm:pt modelId="{3864188E-DC06-B642-9606-B7E0A70F514A}" type="pres">
      <dgm:prSet presAssocID="{00CE3A32-9056-C748-BE68-042F7B3E97FF}" presName="CompostProcess" presStyleCnt="0">
        <dgm:presLayoutVars>
          <dgm:dir/>
          <dgm:resizeHandles val="exact"/>
        </dgm:presLayoutVars>
      </dgm:prSet>
      <dgm:spPr/>
    </dgm:pt>
    <dgm:pt modelId="{AB881868-4C91-5B45-B762-22289AD06DBB}" type="pres">
      <dgm:prSet presAssocID="{00CE3A32-9056-C748-BE68-042F7B3E97FF}" presName="arrow" presStyleLbl="bgShp" presStyleIdx="0" presStyleCnt="1"/>
      <dgm:spPr/>
    </dgm:pt>
    <dgm:pt modelId="{5FFEACA8-E790-6E44-88DC-829E7FF73959}" type="pres">
      <dgm:prSet presAssocID="{00CE3A32-9056-C748-BE68-042F7B3E97FF}" presName="linearProcess" presStyleCnt="0"/>
      <dgm:spPr/>
    </dgm:pt>
    <dgm:pt modelId="{2842E958-FC8A-3B40-AF3F-D6F3582D5ECF}" type="pres">
      <dgm:prSet presAssocID="{FA2C4FBB-D372-6C46-9F6D-186BC4B40AC7}" presName="textNode" presStyleLbl="node1" presStyleIdx="0" presStyleCnt="4">
        <dgm:presLayoutVars>
          <dgm:bulletEnabled val="1"/>
        </dgm:presLayoutVars>
      </dgm:prSet>
      <dgm:spPr/>
    </dgm:pt>
    <dgm:pt modelId="{69E8C5EF-ECE8-1449-99A9-0F5B5EF7EAA3}" type="pres">
      <dgm:prSet presAssocID="{E19E7649-A04B-524A-B4AF-03CAEFAA267A}" presName="sibTrans" presStyleCnt="0"/>
      <dgm:spPr/>
    </dgm:pt>
    <dgm:pt modelId="{F196C757-7FFB-034C-86B8-0870328220B9}" type="pres">
      <dgm:prSet presAssocID="{89544E8A-C76D-EE45-B0FA-F1FC1B9AFCD4}" presName="textNode" presStyleLbl="node1" presStyleIdx="1" presStyleCnt="4">
        <dgm:presLayoutVars>
          <dgm:bulletEnabled val="1"/>
        </dgm:presLayoutVars>
      </dgm:prSet>
      <dgm:spPr/>
    </dgm:pt>
    <dgm:pt modelId="{C796D7A9-5168-3C47-AB0C-4AD21570974F}" type="pres">
      <dgm:prSet presAssocID="{EBDFF66C-703D-1847-80BF-10F19CBCB131}" presName="sibTrans" presStyleCnt="0"/>
      <dgm:spPr/>
    </dgm:pt>
    <dgm:pt modelId="{1CA9EE71-C742-104D-971F-6E6E36F27FF3}" type="pres">
      <dgm:prSet presAssocID="{71686607-EEAF-0143-B93D-B5A4B40FE8ED}" presName="textNode" presStyleLbl="node1" presStyleIdx="2" presStyleCnt="4">
        <dgm:presLayoutVars>
          <dgm:bulletEnabled val="1"/>
        </dgm:presLayoutVars>
      </dgm:prSet>
      <dgm:spPr/>
    </dgm:pt>
    <dgm:pt modelId="{282F36B3-50CA-314E-8F4B-349A8179D6BD}" type="pres">
      <dgm:prSet presAssocID="{7805E136-0CED-0549-B4C3-4063581A6BF7}" presName="sibTrans" presStyleCnt="0"/>
      <dgm:spPr/>
    </dgm:pt>
    <dgm:pt modelId="{549CDA18-9963-8046-A8FF-DF4754AA33A8}" type="pres">
      <dgm:prSet presAssocID="{62C89042-DB8F-5245-A7B5-6C48F7723A13}" presName="textNode" presStyleLbl="node1" presStyleIdx="3" presStyleCnt="4">
        <dgm:presLayoutVars>
          <dgm:bulletEnabled val="1"/>
        </dgm:presLayoutVars>
      </dgm:prSet>
      <dgm:spPr/>
    </dgm:pt>
  </dgm:ptLst>
  <dgm:cxnLst>
    <dgm:cxn modelId="{4CA75902-2B39-A04C-AF10-6D3F25F5EC0D}" type="presOf" srcId="{FA2C4FBB-D372-6C46-9F6D-186BC4B40AC7}" destId="{2842E958-FC8A-3B40-AF3F-D6F3582D5ECF}" srcOrd="0" destOrd="0" presId="urn:microsoft.com/office/officeart/2005/8/layout/hProcess9"/>
    <dgm:cxn modelId="{F3B76D04-44E3-3741-B734-15EEE21198FD}" srcId="{00CE3A32-9056-C748-BE68-042F7B3E97FF}" destId="{62C89042-DB8F-5245-A7B5-6C48F7723A13}" srcOrd="3" destOrd="0" parTransId="{8BF91E1D-FEE8-5447-9ABC-350DFB135C29}" sibTransId="{AAA1FEB7-60B8-5A46-B9F3-DD38B587EB97}"/>
    <dgm:cxn modelId="{B31BC70B-4407-3940-B18F-C4B2C74309F5}" srcId="{00CE3A32-9056-C748-BE68-042F7B3E97FF}" destId="{FA2C4FBB-D372-6C46-9F6D-186BC4B40AC7}" srcOrd="0" destOrd="0" parTransId="{375CD533-8813-D64F-9A27-2EA9924D6987}" sibTransId="{E19E7649-A04B-524A-B4AF-03CAEFAA267A}"/>
    <dgm:cxn modelId="{58265C10-CB89-F447-8E58-99183DA40BD0}" type="presOf" srcId="{71686607-EEAF-0143-B93D-B5A4B40FE8ED}" destId="{1CA9EE71-C742-104D-971F-6E6E36F27FF3}" srcOrd="0" destOrd="0" presId="urn:microsoft.com/office/officeart/2005/8/layout/hProcess9"/>
    <dgm:cxn modelId="{E497945D-91BE-DC42-8FAD-E4AB04787619}" type="presOf" srcId="{89544E8A-C76D-EE45-B0FA-F1FC1B9AFCD4}" destId="{F196C757-7FFB-034C-86B8-0870328220B9}" srcOrd="0" destOrd="0" presId="urn:microsoft.com/office/officeart/2005/8/layout/hProcess9"/>
    <dgm:cxn modelId="{C8AC0962-4F30-6349-BB1D-A14D3D0450B0}" type="presOf" srcId="{62C89042-DB8F-5245-A7B5-6C48F7723A13}" destId="{549CDA18-9963-8046-A8FF-DF4754AA33A8}" srcOrd="0" destOrd="0" presId="urn:microsoft.com/office/officeart/2005/8/layout/hProcess9"/>
    <dgm:cxn modelId="{419CEDC9-326A-AA44-93A1-E7651FE13440}" type="presOf" srcId="{00CE3A32-9056-C748-BE68-042F7B3E97FF}" destId="{3864188E-DC06-B642-9606-B7E0A70F514A}" srcOrd="0" destOrd="0" presId="urn:microsoft.com/office/officeart/2005/8/layout/hProcess9"/>
    <dgm:cxn modelId="{EF9AB3D0-8F65-E549-8B41-3E4B7B0EE83F}" srcId="{00CE3A32-9056-C748-BE68-042F7B3E97FF}" destId="{89544E8A-C76D-EE45-B0FA-F1FC1B9AFCD4}" srcOrd="1" destOrd="0" parTransId="{20A06137-A824-E740-AFC9-6B1A79FBB01A}" sibTransId="{EBDFF66C-703D-1847-80BF-10F19CBCB131}"/>
    <dgm:cxn modelId="{547053D3-A774-2346-B9A5-CBE90E0E0D2B}" srcId="{00CE3A32-9056-C748-BE68-042F7B3E97FF}" destId="{71686607-EEAF-0143-B93D-B5A4B40FE8ED}" srcOrd="2" destOrd="0" parTransId="{B69B9E19-9010-604A-99BD-3661F0C3A4A5}" sibTransId="{7805E136-0CED-0549-B4C3-4063581A6BF7}"/>
    <dgm:cxn modelId="{B744D6C0-912E-5340-B68A-C300503B15E0}" type="presParOf" srcId="{3864188E-DC06-B642-9606-B7E0A70F514A}" destId="{AB881868-4C91-5B45-B762-22289AD06DBB}" srcOrd="0" destOrd="0" presId="urn:microsoft.com/office/officeart/2005/8/layout/hProcess9"/>
    <dgm:cxn modelId="{47A61640-CC0D-6242-BA33-494CB239309F}" type="presParOf" srcId="{3864188E-DC06-B642-9606-B7E0A70F514A}" destId="{5FFEACA8-E790-6E44-88DC-829E7FF73959}" srcOrd="1" destOrd="0" presId="urn:microsoft.com/office/officeart/2005/8/layout/hProcess9"/>
    <dgm:cxn modelId="{E80686A8-70FD-D747-BCE5-2AB8367AB478}" type="presParOf" srcId="{5FFEACA8-E790-6E44-88DC-829E7FF73959}" destId="{2842E958-FC8A-3B40-AF3F-D6F3582D5ECF}" srcOrd="0" destOrd="0" presId="urn:microsoft.com/office/officeart/2005/8/layout/hProcess9"/>
    <dgm:cxn modelId="{E1864314-1996-E748-96EC-B7C74D9696FC}" type="presParOf" srcId="{5FFEACA8-E790-6E44-88DC-829E7FF73959}" destId="{69E8C5EF-ECE8-1449-99A9-0F5B5EF7EAA3}" srcOrd="1" destOrd="0" presId="urn:microsoft.com/office/officeart/2005/8/layout/hProcess9"/>
    <dgm:cxn modelId="{D59FF9B9-CFBC-5B4D-AEC8-D53A973B1DBC}" type="presParOf" srcId="{5FFEACA8-E790-6E44-88DC-829E7FF73959}" destId="{F196C757-7FFB-034C-86B8-0870328220B9}" srcOrd="2" destOrd="0" presId="urn:microsoft.com/office/officeart/2005/8/layout/hProcess9"/>
    <dgm:cxn modelId="{A9F03F82-8C6C-594B-A790-7BC8C4C2004C}" type="presParOf" srcId="{5FFEACA8-E790-6E44-88DC-829E7FF73959}" destId="{C796D7A9-5168-3C47-AB0C-4AD21570974F}" srcOrd="3" destOrd="0" presId="urn:microsoft.com/office/officeart/2005/8/layout/hProcess9"/>
    <dgm:cxn modelId="{C2F8D38E-5756-2641-A2B5-85209964D79A}" type="presParOf" srcId="{5FFEACA8-E790-6E44-88DC-829E7FF73959}" destId="{1CA9EE71-C742-104D-971F-6E6E36F27FF3}" srcOrd="4" destOrd="0" presId="urn:microsoft.com/office/officeart/2005/8/layout/hProcess9"/>
    <dgm:cxn modelId="{9B3F5DB4-2ED0-194E-B197-84024BBC44E4}" type="presParOf" srcId="{5FFEACA8-E790-6E44-88DC-829E7FF73959}" destId="{282F36B3-50CA-314E-8F4B-349A8179D6BD}" srcOrd="5" destOrd="0" presId="urn:microsoft.com/office/officeart/2005/8/layout/hProcess9"/>
    <dgm:cxn modelId="{94BA7C12-0BFF-8F4A-941F-8300EAB005CF}" type="presParOf" srcId="{5FFEACA8-E790-6E44-88DC-829E7FF73959}" destId="{549CDA18-9963-8046-A8FF-DF4754AA33A8}" srcOrd="6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B881868-4C91-5B45-B762-22289AD06DBB}">
      <dsp:nvSpPr>
        <dsp:cNvPr id="0" name=""/>
        <dsp:cNvSpPr/>
      </dsp:nvSpPr>
      <dsp:spPr>
        <a:xfrm>
          <a:off x="610267" y="0"/>
          <a:ext cx="6916368" cy="3273227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2842E958-FC8A-3B40-AF3F-D6F3582D5ECF}">
      <dsp:nvSpPr>
        <dsp:cNvPr id="0" name=""/>
        <dsp:cNvSpPr/>
      </dsp:nvSpPr>
      <dsp:spPr>
        <a:xfrm>
          <a:off x="4072" y="981968"/>
          <a:ext cx="1958737" cy="130929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800" kern="1200" dirty="0" err="1"/>
            <a:t>Vision</a:t>
          </a:r>
          <a:endParaRPr lang="pl-PL" sz="1800" kern="1200" dirty="0"/>
        </a:p>
      </dsp:txBody>
      <dsp:txXfrm>
        <a:off x="67986" y="1045882"/>
        <a:ext cx="1830909" cy="1181462"/>
      </dsp:txXfrm>
    </dsp:sp>
    <dsp:sp modelId="{F196C757-7FFB-034C-86B8-0870328220B9}">
      <dsp:nvSpPr>
        <dsp:cNvPr id="0" name=""/>
        <dsp:cNvSpPr/>
      </dsp:nvSpPr>
      <dsp:spPr>
        <a:xfrm>
          <a:off x="2060746" y="981968"/>
          <a:ext cx="1958737" cy="130929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800" kern="1200" dirty="0" err="1"/>
            <a:t>Objective</a:t>
          </a:r>
          <a:endParaRPr lang="pl-PL" sz="1800" kern="1200" dirty="0"/>
        </a:p>
      </dsp:txBody>
      <dsp:txXfrm>
        <a:off x="2124660" y="1045882"/>
        <a:ext cx="1830909" cy="1181462"/>
      </dsp:txXfrm>
    </dsp:sp>
    <dsp:sp modelId="{1CA9EE71-C742-104D-971F-6E6E36F27FF3}">
      <dsp:nvSpPr>
        <dsp:cNvPr id="0" name=""/>
        <dsp:cNvSpPr/>
      </dsp:nvSpPr>
      <dsp:spPr>
        <a:xfrm>
          <a:off x="4117420" y="981968"/>
          <a:ext cx="1958737" cy="130929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800" kern="1200" dirty="0" err="1"/>
            <a:t>Function</a:t>
          </a:r>
          <a:endParaRPr lang="pl-PL" sz="1800" kern="1200" dirty="0"/>
        </a:p>
      </dsp:txBody>
      <dsp:txXfrm>
        <a:off x="4181334" y="1045882"/>
        <a:ext cx="1830909" cy="1181462"/>
      </dsp:txXfrm>
    </dsp:sp>
    <dsp:sp modelId="{549CDA18-9963-8046-A8FF-DF4754AA33A8}">
      <dsp:nvSpPr>
        <dsp:cNvPr id="0" name=""/>
        <dsp:cNvSpPr/>
      </dsp:nvSpPr>
      <dsp:spPr>
        <a:xfrm>
          <a:off x="6174094" y="981968"/>
          <a:ext cx="1958737" cy="130929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800" kern="1200" dirty="0" err="1"/>
            <a:t>Potencial</a:t>
          </a:r>
          <a:r>
            <a:rPr lang="pl-PL" sz="1800" kern="1200" dirty="0"/>
            <a:t> </a:t>
          </a:r>
          <a:r>
            <a:rPr lang="pl-PL" sz="1800" kern="1200" dirty="0" err="1"/>
            <a:t>projects</a:t>
          </a:r>
          <a:r>
            <a:rPr lang="pl-PL" sz="1800" kern="1200" dirty="0"/>
            <a:t> </a:t>
          </a:r>
          <a:r>
            <a:rPr lang="pl-PL" sz="1800" kern="1200" dirty="0" err="1"/>
            <a:t>provide</a:t>
          </a:r>
          <a:r>
            <a:rPr lang="pl-PL" sz="1800" kern="1200" dirty="0"/>
            <a:t> the </a:t>
          </a:r>
          <a:r>
            <a:rPr lang="pl-PL" sz="1800" kern="1200" dirty="0" err="1"/>
            <a:t>required</a:t>
          </a:r>
          <a:r>
            <a:rPr lang="pl-PL" sz="1800" kern="1200" dirty="0"/>
            <a:t> </a:t>
          </a:r>
          <a:r>
            <a:rPr lang="pl-PL" sz="1800" kern="1200"/>
            <a:t>functionality</a:t>
          </a:r>
          <a:endParaRPr lang="pl-PL" sz="1800" kern="1200" dirty="0"/>
        </a:p>
      </dsp:txBody>
      <dsp:txXfrm>
        <a:off x="6238008" y="1045882"/>
        <a:ext cx="1830909" cy="118146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0DBAA1-E9B1-3347-8FDC-68E2E6570E9A}" type="datetimeFigureOut">
              <a:rPr lang="pl-PL" smtClean="0"/>
              <a:t>21.04.2020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pl-PL"/>
              <a:t>Edytuj style wzorca tekstu
Drugi poziom
Trzeci poziom
Czwarty poziom
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BDA0DE-8FC3-D24E-8089-FF687C51643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130070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3000" b="1" baseline="0" dirty="0">
              <a:solidFill>
                <a:srgbClr val="0070C0"/>
              </a:solidFill>
              <a:latin typeface="Arial" panose="020B0604020202020204" pitchFamily="34" charset="0"/>
            </a:endParaRPr>
          </a:p>
          <a:p>
            <a:br>
              <a:rPr lang="en" sz="3000" baseline="0" dirty="0">
                <a:latin typeface="Arial" panose="020B0604020202020204" pitchFamily="34" charset="0"/>
              </a:rPr>
            </a:br>
            <a:endParaRPr lang="pl-PL" sz="3000" baseline="0" dirty="0">
              <a:latin typeface="Arial" panose="020B0604020202020204" pitchFamily="34" charset="0"/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BDA0DE-8FC3-D24E-8089-FF687C516438}" type="slidenum">
              <a:rPr lang="pl-PL" smtClean="0"/>
              <a:t>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0496921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BDA0DE-8FC3-D24E-8089-FF687C516438}" type="slidenum">
              <a:rPr lang="pl-PL" smtClean="0"/>
              <a:t>10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3765528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Symbol zastępczy obrazu slajdu 1">
            <a:extLst>
              <a:ext uri="{FF2B5EF4-FFF2-40B4-BE49-F238E27FC236}">
                <a16:creationId xmlns:a16="http://schemas.microsoft.com/office/drawing/2014/main" id="{FC07727E-64C0-F64C-A591-9AB40659D05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4" name="Symbol zastępczy notatek 2">
            <a:extLst>
              <a:ext uri="{FF2B5EF4-FFF2-40B4-BE49-F238E27FC236}">
                <a16:creationId xmlns:a16="http://schemas.microsoft.com/office/drawing/2014/main" id="{B4663A1F-4017-D141-89CD-0A61C72870E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kumimoji="0" lang="pl-PL" altLang="pl-PL" dirty="0"/>
          </a:p>
          <a:p>
            <a:br>
              <a:rPr lang="en" dirty="0"/>
            </a:br>
            <a:endParaRPr kumimoji="0" lang="pl-PL" altLang="pl-PL" dirty="0"/>
          </a:p>
        </p:txBody>
      </p:sp>
      <p:sp>
        <p:nvSpPr>
          <p:cNvPr id="23555" name="Symbol zastępczy numeru slajdu 3">
            <a:extLst>
              <a:ext uri="{FF2B5EF4-FFF2-40B4-BE49-F238E27FC236}">
                <a16:creationId xmlns:a16="http://schemas.microsoft.com/office/drawing/2014/main" id="{C65B43BE-0A67-474E-9801-C6402770708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18724333-1457-A445-8F03-3B85B72170CA}" type="slidenum">
              <a:rPr kumimoji="0" lang="pl-PL" altLang="pl-PL" sz="1200">
                <a:latin typeface="Calibri" panose="020F0502020204030204" pitchFamily="34" charset="0"/>
              </a:rPr>
              <a:pPr/>
              <a:t>11</a:t>
            </a:fld>
            <a:endParaRPr kumimoji="0" lang="pl-PL" altLang="pl-PL" sz="120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968678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  <a:p>
            <a:br>
              <a:rPr lang="en" dirty="0"/>
            </a:b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BDA0DE-8FC3-D24E-8089-FF687C516438}" type="slidenum">
              <a:rPr lang="pl-PL" smtClean="0"/>
              <a:t>12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656071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. </a:t>
            </a:r>
          </a:p>
          <a:p>
            <a:endParaRPr lang="pl-PL" dirty="0"/>
          </a:p>
          <a:p>
            <a:br>
              <a:rPr lang="en" dirty="0"/>
            </a:b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BDA0DE-8FC3-D24E-8089-FF687C516438}" type="slidenum">
              <a:rPr lang="pl-PL" smtClean="0"/>
              <a:t>13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5611504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BDA0DE-8FC3-D24E-8089-FF687C516438}" type="slidenum">
              <a:rPr lang="pl-PL" smtClean="0"/>
              <a:t>14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4838540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.</a:t>
            </a:r>
          </a:p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BDA0DE-8FC3-D24E-8089-FF687C516438}" type="slidenum">
              <a:rPr lang="pl-PL" smtClean="0"/>
              <a:t>15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7662139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br>
              <a:rPr lang="en" dirty="0"/>
            </a:b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BDA0DE-8FC3-D24E-8089-FF687C516438}" type="slidenum">
              <a:rPr lang="pl-PL" smtClean="0"/>
              <a:t>16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7615691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D1E4B81-A8F7-4BA0-8C0E-F87A6D61248C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24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Times-Roman"/>
            </a:endParaRPr>
          </a:p>
        </p:txBody>
      </p:sp>
    </p:spTree>
    <p:extLst>
      <p:ext uri="{BB962C8B-B14F-4D97-AF65-F5344CB8AC3E}">
        <p14:creationId xmlns:p14="http://schemas.microsoft.com/office/powerpoint/2010/main" val="358364235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BDA0DE-8FC3-D24E-8089-FF687C516438}" type="slidenum">
              <a:rPr lang="pl-PL" smtClean="0"/>
              <a:t>18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3015109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  <a:p>
            <a:br>
              <a:rPr lang="e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BDA0DE-8FC3-D24E-8089-FF687C516438}" type="slidenum">
              <a:rPr lang="pl-PL" smtClean="0"/>
              <a:t>19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925001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BDA0DE-8FC3-D24E-8089-FF687C516438}" type="slidenum">
              <a:rPr lang="pl-PL" smtClean="0"/>
              <a:t>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1699949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BDA0DE-8FC3-D24E-8089-FF687C516438}" type="slidenum">
              <a:rPr lang="pl-PL" smtClean="0"/>
              <a:t>20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6442736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br>
              <a:rPr lang="en" dirty="0"/>
            </a:b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BDA0DE-8FC3-D24E-8089-FF687C516438}" type="slidenum">
              <a:rPr lang="pl-PL" smtClean="0"/>
              <a:t>21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92269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  <a:p>
            <a:br>
              <a:rPr lang="en" dirty="0"/>
            </a:b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BDA0DE-8FC3-D24E-8089-FF687C516438}" type="slidenum">
              <a:rPr lang="pl-PL" smtClean="0"/>
              <a:t>22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4236851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BDA0DE-8FC3-D24E-8089-FF687C516438}" type="slidenum">
              <a:rPr lang="pl-PL" smtClean="0"/>
              <a:t>23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3273287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BDA0DE-8FC3-D24E-8089-FF687C516438}" type="slidenum">
              <a:rPr lang="pl-PL" smtClean="0"/>
              <a:t>24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8267997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  <a:p>
            <a:br>
              <a:rPr lang="pl-PL" dirty="0"/>
            </a:b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BDA0DE-8FC3-D24E-8089-FF687C516438}" type="slidenum">
              <a:rPr lang="pl-PL" smtClean="0"/>
              <a:t>25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3167369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br>
              <a:rPr lang="en" dirty="0"/>
            </a:b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BDA0DE-8FC3-D24E-8089-FF687C516438}" type="slidenum">
              <a:rPr lang="pl-PL" smtClean="0"/>
              <a:t>26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5426546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BDA0DE-8FC3-D24E-8089-FF687C516438}" type="slidenum">
              <a:rPr lang="pl-PL" smtClean="0"/>
              <a:t>27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3178118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br>
              <a:rPr lang="en" dirty="0"/>
            </a:b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BDA0DE-8FC3-D24E-8089-FF687C516438}" type="slidenum">
              <a:rPr lang="pl-PL" smtClean="0"/>
              <a:t>28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0787245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BDA0DE-8FC3-D24E-8089-FF687C516438}" type="slidenum">
              <a:rPr lang="pl-PL" smtClean="0"/>
              <a:t>29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308249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lang="en" dirty="0"/>
            </a:b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BDA0DE-8FC3-D24E-8089-FF687C516438}" type="slidenum">
              <a:rPr lang="pl-PL" smtClean="0"/>
              <a:t>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6984133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br>
              <a:rPr lang="en" dirty="0"/>
            </a:b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BDA0DE-8FC3-D24E-8089-FF687C516438}" type="slidenum">
              <a:rPr lang="pl-PL" smtClean="0"/>
              <a:t>30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1612230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BDA0DE-8FC3-D24E-8089-FF687C516438}" type="slidenum">
              <a:rPr lang="pl-PL" smtClean="0"/>
              <a:t>31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8098899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br>
              <a:rPr lang="en" dirty="0"/>
            </a:b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BDA0DE-8FC3-D24E-8089-FF687C516438}" type="slidenum">
              <a:rPr lang="pl-PL" smtClean="0"/>
              <a:t>32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7203116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  <a:p>
            <a:br>
              <a:rPr lang="en" dirty="0"/>
            </a:b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BDA0DE-8FC3-D24E-8089-FF687C516438}" type="slidenum">
              <a:rPr lang="pl-PL" smtClean="0"/>
              <a:t>33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7729118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BDA0DE-8FC3-D24E-8089-FF687C516438}" type="slidenum">
              <a:rPr lang="pl-PL" smtClean="0"/>
              <a:t>34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73949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BDA0DE-8FC3-D24E-8089-FF687C516438}" type="slidenum">
              <a:rPr lang="pl-PL" smtClean="0"/>
              <a:t>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873980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br>
              <a:rPr lang="en" dirty="0"/>
            </a:br>
            <a:br>
              <a:rPr lang="en" dirty="0"/>
            </a:b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BDA0DE-8FC3-D24E-8089-FF687C516438}" type="slidenum">
              <a:rPr lang="pl-PL" smtClean="0"/>
              <a:t>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107587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br>
              <a:rPr lang="en" dirty="0"/>
            </a:b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BDA0DE-8FC3-D24E-8089-FF687C516438}" type="slidenum">
              <a:rPr lang="pl-PL" smtClean="0"/>
              <a:t>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700126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BDA0DE-8FC3-D24E-8089-FF687C516438}" type="slidenum">
              <a:rPr lang="pl-PL" smtClean="0"/>
              <a:t>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277736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BDA0DE-8FC3-D24E-8089-FF687C516438}" type="slidenum">
              <a:rPr lang="pl-PL" smtClean="0"/>
              <a:t>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742730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BDA0DE-8FC3-D24E-8089-FF687C516438}" type="slidenum">
              <a:rPr lang="pl-PL" smtClean="0"/>
              <a:t>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158062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971" y="326986"/>
            <a:ext cx="1910919" cy="265406"/>
          </a:xfrm>
          <a:prstGeom prst="rect">
            <a:avLst/>
          </a:prstGeom>
        </p:spPr>
      </p:pic>
      <p:pic>
        <p:nvPicPr>
          <p:cNvPr id="10" name="Obraz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0072" y="23522"/>
            <a:ext cx="4071929" cy="872334"/>
          </a:xfrm>
          <a:prstGeom prst="rect">
            <a:avLst/>
          </a:prstGeom>
        </p:spPr>
      </p:pic>
      <p:sp>
        <p:nvSpPr>
          <p:cNvPr id="15" name="Prostokąt 14"/>
          <p:cNvSpPr/>
          <p:nvPr userDrawn="1"/>
        </p:nvSpPr>
        <p:spPr>
          <a:xfrm>
            <a:off x="491972" y="6304002"/>
            <a:ext cx="10937289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1000" dirty="0" err="1"/>
              <a:t>Intelligent</a:t>
            </a:r>
            <a:r>
              <a:rPr lang="pl-PL" sz="1000" dirty="0"/>
              <a:t> Transport Systems: New ICT – </a:t>
            </a:r>
            <a:r>
              <a:rPr lang="pl-PL" sz="1000" dirty="0" err="1"/>
              <a:t>based</a:t>
            </a:r>
            <a:r>
              <a:rPr lang="pl-PL" sz="1000" dirty="0"/>
              <a:t> </a:t>
            </a:r>
            <a:r>
              <a:rPr lang="pl-PL" sz="1000" dirty="0" err="1"/>
              <a:t>Master’s</a:t>
            </a:r>
            <a:r>
              <a:rPr lang="pl-PL" sz="1000" dirty="0"/>
              <a:t> Curricula in Uzbekistan (INTRAS)</a:t>
            </a:r>
          </a:p>
          <a:p>
            <a:pPr algn="ctr"/>
            <a:r>
              <a:rPr lang="pl-PL" sz="1000" dirty="0"/>
              <a:t>Agreement </a:t>
            </a:r>
            <a:r>
              <a:rPr lang="pl-PL" sz="1000" dirty="0" err="1"/>
              <a:t>number</a:t>
            </a:r>
            <a:r>
              <a:rPr lang="pl-PL" sz="1000" dirty="0"/>
              <a:t>: 2017-3516/001-001</a:t>
            </a:r>
          </a:p>
          <a:p>
            <a:pPr algn="ctr"/>
            <a:r>
              <a:rPr lang="pl-PL" sz="1000" dirty="0"/>
              <a:t>Project </a:t>
            </a:r>
            <a:r>
              <a:rPr lang="pl-PL" sz="1000" dirty="0" err="1"/>
              <a:t>reference</a:t>
            </a:r>
            <a:r>
              <a:rPr lang="pl-PL" sz="1000" dirty="0"/>
              <a:t> </a:t>
            </a:r>
            <a:r>
              <a:rPr lang="pl-PL" sz="1000" dirty="0" err="1"/>
              <a:t>number</a:t>
            </a:r>
            <a:r>
              <a:rPr lang="pl-PL" sz="1000" dirty="0"/>
              <a:t>: 586292-EPP-1-2017-1-PL-EPPKA2-CBHE-JP</a:t>
            </a:r>
          </a:p>
        </p:txBody>
      </p:sp>
    </p:spTree>
    <p:extLst>
      <p:ext uri="{BB962C8B-B14F-4D97-AF65-F5344CB8AC3E}">
        <p14:creationId xmlns:p14="http://schemas.microsoft.com/office/powerpoint/2010/main" val="7551159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DB71B3CC-FA61-4B03-A078-F4F08DF63FC8}" type="datetimeFigureOut">
              <a:rPr lang="pl-PL" smtClean="0"/>
              <a:t>21.04.2020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02ABA004-744D-4653-9881-9146F285035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934282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DB71B3CC-FA61-4B03-A078-F4F08DF63FC8}" type="datetimeFigureOut">
              <a:rPr lang="pl-PL" smtClean="0"/>
              <a:t>21.04.2020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02ABA004-744D-4653-9881-9146F285035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619332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9232" y="985582"/>
            <a:ext cx="11321715" cy="796175"/>
          </a:xfrm>
          <a:prstGeom prst="rect">
            <a:avLst/>
          </a:prstGeom>
        </p:spPr>
        <p:txBody>
          <a:bodyPr/>
          <a:lstStyle/>
          <a:p>
            <a:r>
              <a:rPr lang="pl-PL" dirty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961147"/>
            <a:ext cx="10515600" cy="421581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DB71B3CC-FA61-4B03-A078-F4F08DF63FC8}" type="datetimeFigureOut">
              <a:rPr lang="pl-PL" smtClean="0"/>
              <a:t>21.04.2020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02ABA004-744D-4653-9881-9146F285035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742546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DB71B3CC-FA61-4B03-A078-F4F08DF63FC8}" type="datetimeFigureOut">
              <a:rPr lang="pl-PL" smtClean="0"/>
              <a:t>21.04.2020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02ABA004-744D-4653-9881-9146F285035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01141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DB71B3CC-FA61-4B03-A078-F4F08DF63FC8}" type="datetimeFigureOut">
              <a:rPr lang="pl-PL" smtClean="0"/>
              <a:t>21.04.2020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02ABA004-744D-4653-9881-9146F285035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931368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DB71B3CC-FA61-4B03-A078-F4F08DF63FC8}" type="datetimeFigureOut">
              <a:rPr lang="pl-PL" smtClean="0"/>
              <a:t>21.04.2020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02ABA004-744D-4653-9881-9146F285035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409277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DB71B3CC-FA61-4B03-A078-F4F08DF63FC8}" type="datetimeFigureOut">
              <a:rPr lang="pl-PL" smtClean="0"/>
              <a:t>21.04.2020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02ABA004-744D-4653-9881-9146F285035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089988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DB71B3CC-FA61-4B03-A078-F4F08DF63FC8}" type="datetimeFigureOut">
              <a:rPr lang="pl-PL" smtClean="0"/>
              <a:t>21.04.2020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02ABA004-744D-4653-9881-9146F285035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673190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DB71B3CC-FA61-4B03-A078-F4F08DF63FC8}" type="datetimeFigureOut">
              <a:rPr lang="pl-PL" smtClean="0"/>
              <a:t>21.04.2020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02ABA004-744D-4653-9881-9146F285035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924444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DB71B3CC-FA61-4B03-A078-F4F08DF63FC8}" type="datetimeFigureOut">
              <a:rPr lang="pl-PL" smtClean="0"/>
              <a:t>21.04.2020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02ABA004-744D-4653-9881-9146F285035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927867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56770" y="6356352"/>
            <a:ext cx="77294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pl-PL" dirty="0" err="1"/>
              <a:t>Intelligent</a:t>
            </a:r>
            <a:r>
              <a:rPr lang="pl-PL" dirty="0"/>
              <a:t> Transport Systems: New ICT – </a:t>
            </a:r>
            <a:r>
              <a:rPr lang="pl-PL" dirty="0" err="1"/>
              <a:t>based</a:t>
            </a:r>
            <a:r>
              <a:rPr lang="pl-PL" dirty="0"/>
              <a:t> </a:t>
            </a:r>
            <a:r>
              <a:rPr lang="pl-PL" dirty="0" err="1"/>
              <a:t>Master’s</a:t>
            </a:r>
            <a:r>
              <a:rPr lang="pl-PL" dirty="0"/>
              <a:t> Curricula in Uzbekistan (INTRAS)</a:t>
            </a:r>
          </a:p>
          <a:p>
            <a:r>
              <a:rPr lang="pl-PL" dirty="0"/>
              <a:t>Agreement </a:t>
            </a:r>
            <a:r>
              <a:rPr lang="pl-PL" dirty="0" err="1"/>
              <a:t>number</a:t>
            </a:r>
            <a:r>
              <a:rPr lang="pl-PL" dirty="0"/>
              <a:t>: 2017-3516/001-001</a:t>
            </a:r>
          </a:p>
          <a:p>
            <a:r>
              <a:rPr lang="pl-PL" dirty="0"/>
              <a:t>Project </a:t>
            </a:r>
            <a:r>
              <a:rPr lang="pl-PL" dirty="0" err="1"/>
              <a:t>reference</a:t>
            </a:r>
            <a:r>
              <a:rPr lang="pl-PL" dirty="0"/>
              <a:t> </a:t>
            </a:r>
            <a:r>
              <a:rPr lang="pl-PL" dirty="0" err="1"/>
              <a:t>number</a:t>
            </a:r>
            <a:r>
              <a:rPr lang="pl-PL" dirty="0"/>
              <a:t>: 586292-EPP-1-2017-1-PL-EPPKA2-CBHE-JP</a:t>
            </a:r>
          </a:p>
          <a:p>
            <a:endParaRPr lang="pl-PL" dirty="0"/>
          </a:p>
        </p:txBody>
      </p:sp>
      <p:pic>
        <p:nvPicPr>
          <p:cNvPr id="7" name="Obraz 6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971" y="326986"/>
            <a:ext cx="1910919" cy="265406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0072" y="23522"/>
            <a:ext cx="4071929" cy="872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91899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4a"/><Relationship Id="rId2" Type="http://schemas.microsoft.com/office/2007/relationships/media" Target="../media/media1.m4a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2" Type="http://schemas.microsoft.com/office/2007/relationships/media" Target="../media/media10.m4a"/><Relationship Id="rId1" Type="http://schemas.openxmlformats.org/officeDocument/2006/relationships/tags" Target="../tags/tag10.xml"/><Relationship Id="rId6" Type="http://schemas.openxmlformats.org/officeDocument/2006/relationships/image" Target="../media/image3.png"/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m4a"/><Relationship Id="rId2" Type="http://schemas.microsoft.com/office/2007/relationships/media" Target="../media/media11.m4a"/><Relationship Id="rId1" Type="http://schemas.openxmlformats.org/officeDocument/2006/relationships/tags" Target="../tags/tag11.xml"/><Relationship Id="rId6" Type="http://schemas.openxmlformats.org/officeDocument/2006/relationships/image" Target="../media/image3.png"/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m4a"/><Relationship Id="rId2" Type="http://schemas.microsoft.com/office/2007/relationships/media" Target="../media/media12.m4a"/><Relationship Id="rId1" Type="http://schemas.openxmlformats.org/officeDocument/2006/relationships/tags" Target="../tags/tag12.xml"/><Relationship Id="rId6" Type="http://schemas.openxmlformats.org/officeDocument/2006/relationships/image" Target="../media/image3.png"/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m4a"/><Relationship Id="rId7" Type="http://schemas.openxmlformats.org/officeDocument/2006/relationships/image" Target="../media/image3.png"/><Relationship Id="rId2" Type="http://schemas.microsoft.com/office/2007/relationships/media" Target="../media/media13.m4a"/><Relationship Id="rId1" Type="http://schemas.openxmlformats.org/officeDocument/2006/relationships/tags" Target="../tags/tag13.xml"/><Relationship Id="rId6" Type="http://schemas.openxmlformats.org/officeDocument/2006/relationships/image" Target="../media/image12.jpg"/><Relationship Id="rId5" Type="http://schemas.openxmlformats.org/officeDocument/2006/relationships/notesSlide" Target="../notesSlides/notesSlide13.xml"/><Relationship Id="rId4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4.m4a"/><Relationship Id="rId2" Type="http://schemas.microsoft.com/office/2007/relationships/media" Target="../media/media14.m4a"/><Relationship Id="rId1" Type="http://schemas.openxmlformats.org/officeDocument/2006/relationships/tags" Target="../tags/tag14.xml"/><Relationship Id="rId6" Type="http://schemas.openxmlformats.org/officeDocument/2006/relationships/image" Target="../media/image3.png"/><Relationship Id="rId5" Type="http://schemas.openxmlformats.org/officeDocument/2006/relationships/notesSlide" Target="../notesSlides/notesSlide14.xml"/><Relationship Id="rId4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media15.m4a"/><Relationship Id="rId2" Type="http://schemas.microsoft.com/office/2007/relationships/media" Target="../media/media15.m4a"/><Relationship Id="rId1" Type="http://schemas.openxmlformats.org/officeDocument/2006/relationships/tags" Target="../tags/tag15.xml"/><Relationship Id="rId6" Type="http://schemas.openxmlformats.org/officeDocument/2006/relationships/image" Target="../media/image3.png"/><Relationship Id="rId5" Type="http://schemas.openxmlformats.org/officeDocument/2006/relationships/notesSlide" Target="../notesSlides/notesSlide15.xml"/><Relationship Id="rId4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media16.m4a"/><Relationship Id="rId2" Type="http://schemas.microsoft.com/office/2007/relationships/media" Target="../media/media16.m4a"/><Relationship Id="rId1" Type="http://schemas.openxmlformats.org/officeDocument/2006/relationships/tags" Target="../tags/tag16.xml"/><Relationship Id="rId6" Type="http://schemas.openxmlformats.org/officeDocument/2006/relationships/image" Target="../media/image3.png"/><Relationship Id="rId5" Type="http://schemas.openxmlformats.org/officeDocument/2006/relationships/notesSlide" Target="../notesSlides/notesSlide16.xml"/><Relationship Id="rId4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media17.m4a"/><Relationship Id="rId2" Type="http://schemas.microsoft.com/office/2007/relationships/media" Target="../media/media17.m4a"/><Relationship Id="rId1" Type="http://schemas.openxmlformats.org/officeDocument/2006/relationships/tags" Target="../tags/tag17.xml"/><Relationship Id="rId6" Type="http://schemas.openxmlformats.org/officeDocument/2006/relationships/image" Target="../media/image3.png"/><Relationship Id="rId5" Type="http://schemas.openxmlformats.org/officeDocument/2006/relationships/notesSlide" Target="../notesSlides/notesSlide17.xml"/><Relationship Id="rId4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18.m4a"/><Relationship Id="rId7" Type="http://schemas.openxmlformats.org/officeDocument/2006/relationships/image" Target="../media/image14.jpeg"/><Relationship Id="rId2" Type="http://schemas.microsoft.com/office/2007/relationships/media" Target="../media/media18.m4a"/><Relationship Id="rId1" Type="http://schemas.openxmlformats.org/officeDocument/2006/relationships/tags" Target="../tags/tag18.xml"/><Relationship Id="rId6" Type="http://schemas.openxmlformats.org/officeDocument/2006/relationships/image" Target="../media/image13.jpeg"/><Relationship Id="rId5" Type="http://schemas.openxmlformats.org/officeDocument/2006/relationships/notesSlide" Target="../notesSlides/notesSlide18.xml"/><Relationship Id="rId4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19.m4a"/><Relationship Id="rId7" Type="http://schemas.openxmlformats.org/officeDocument/2006/relationships/image" Target="../media/image16.png"/><Relationship Id="rId2" Type="http://schemas.microsoft.com/office/2007/relationships/media" Target="../media/media19.m4a"/><Relationship Id="rId1" Type="http://schemas.openxmlformats.org/officeDocument/2006/relationships/tags" Target="../tags/tag19.xml"/><Relationship Id="rId6" Type="http://schemas.openxmlformats.org/officeDocument/2006/relationships/image" Target="../media/image15.jpg"/><Relationship Id="rId5" Type="http://schemas.openxmlformats.org/officeDocument/2006/relationships/notesSlide" Target="../notesSlides/notesSlide19.xml"/><Relationship Id="rId4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2.xml"/><Relationship Id="rId6" Type="http://schemas.openxmlformats.org/officeDocument/2006/relationships/image" Target="../media/image3.pn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media20.m4a"/><Relationship Id="rId2" Type="http://schemas.microsoft.com/office/2007/relationships/media" Target="../media/media20.m4a"/><Relationship Id="rId1" Type="http://schemas.openxmlformats.org/officeDocument/2006/relationships/tags" Target="../tags/tag20.xml"/><Relationship Id="rId6" Type="http://schemas.openxmlformats.org/officeDocument/2006/relationships/image" Target="../media/image3.png"/><Relationship Id="rId5" Type="http://schemas.openxmlformats.org/officeDocument/2006/relationships/notesSlide" Target="../notesSlides/notesSlide20.xml"/><Relationship Id="rId4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../media/media21.m4a"/><Relationship Id="rId7" Type="http://schemas.openxmlformats.org/officeDocument/2006/relationships/image" Target="NULL"/><Relationship Id="rId2" Type="http://schemas.microsoft.com/office/2007/relationships/media" Target="../media/media21.m4a"/><Relationship Id="rId1" Type="http://schemas.openxmlformats.org/officeDocument/2006/relationships/tags" Target="../tags/tag21.xml"/><Relationship Id="rId5" Type="http://schemas.openxmlformats.org/officeDocument/2006/relationships/notesSlide" Target="../notesSlides/notesSlide21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microsoft.com/office/2007/relationships/media" Target="../media/media22.m4a"/><Relationship Id="rId7" Type="http://schemas.openxmlformats.org/officeDocument/2006/relationships/oleObject" Target="../embeddings/oleObject2.bin"/><Relationship Id="rId2" Type="http://schemas.openxmlformats.org/officeDocument/2006/relationships/tags" Target="../tags/tag22.xml"/><Relationship Id="rId1" Type="http://schemas.openxmlformats.org/officeDocument/2006/relationships/vmlDrawing" Target="../drawings/vmlDrawing2.vml"/><Relationship Id="rId6" Type="http://schemas.openxmlformats.org/officeDocument/2006/relationships/notesSlide" Target="../notesSlides/notesSlide22.xml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3.png"/><Relationship Id="rId4" Type="http://schemas.openxmlformats.org/officeDocument/2006/relationships/audio" Target="../media/media22.m4a"/><Relationship Id="rId9" Type="http://schemas.openxmlformats.org/officeDocument/2006/relationships/image" Target="../media/image1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media23.m4a"/><Relationship Id="rId2" Type="http://schemas.microsoft.com/office/2007/relationships/media" Target="../media/media23.m4a"/><Relationship Id="rId1" Type="http://schemas.openxmlformats.org/officeDocument/2006/relationships/tags" Target="../tags/tag23.xml"/><Relationship Id="rId6" Type="http://schemas.openxmlformats.org/officeDocument/2006/relationships/image" Target="../media/image3.png"/><Relationship Id="rId5" Type="http://schemas.openxmlformats.org/officeDocument/2006/relationships/notesSlide" Target="../notesSlides/notesSlide23.xml"/><Relationship Id="rId4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media24.m4a"/><Relationship Id="rId2" Type="http://schemas.microsoft.com/office/2007/relationships/media" Target="../media/media24.m4a"/><Relationship Id="rId1" Type="http://schemas.openxmlformats.org/officeDocument/2006/relationships/tags" Target="../tags/tag24.xml"/><Relationship Id="rId6" Type="http://schemas.openxmlformats.org/officeDocument/2006/relationships/image" Target="../media/image3.png"/><Relationship Id="rId5" Type="http://schemas.openxmlformats.org/officeDocument/2006/relationships/notesSlide" Target="../notesSlides/notesSlide24.xml"/><Relationship Id="rId4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media25.m4a"/><Relationship Id="rId7" Type="http://schemas.openxmlformats.org/officeDocument/2006/relationships/image" Target="../media/image3.png"/><Relationship Id="rId2" Type="http://schemas.microsoft.com/office/2007/relationships/media" Target="../media/media25.m4a"/><Relationship Id="rId1" Type="http://schemas.openxmlformats.org/officeDocument/2006/relationships/tags" Target="../tags/tag25.xml"/><Relationship Id="rId6" Type="http://schemas.openxmlformats.org/officeDocument/2006/relationships/image" Target="../media/image20.jpg"/><Relationship Id="rId5" Type="http://schemas.openxmlformats.org/officeDocument/2006/relationships/notesSlide" Target="../notesSlides/notesSlide25.xml"/><Relationship Id="rId4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media26.m4a"/><Relationship Id="rId2" Type="http://schemas.microsoft.com/office/2007/relationships/media" Target="../media/media26.m4a"/><Relationship Id="rId1" Type="http://schemas.openxmlformats.org/officeDocument/2006/relationships/tags" Target="../tags/tag26.xml"/><Relationship Id="rId6" Type="http://schemas.openxmlformats.org/officeDocument/2006/relationships/image" Target="../media/image3.png"/><Relationship Id="rId5" Type="http://schemas.openxmlformats.org/officeDocument/2006/relationships/notesSlide" Target="../notesSlides/notesSlide26.xml"/><Relationship Id="rId4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media27.m4a"/><Relationship Id="rId2" Type="http://schemas.microsoft.com/office/2007/relationships/media" Target="../media/media27.m4a"/><Relationship Id="rId1" Type="http://schemas.openxmlformats.org/officeDocument/2006/relationships/tags" Target="../tags/tag27.xml"/><Relationship Id="rId6" Type="http://schemas.openxmlformats.org/officeDocument/2006/relationships/image" Target="../media/image3.png"/><Relationship Id="rId5" Type="http://schemas.openxmlformats.org/officeDocument/2006/relationships/notesSlide" Target="../notesSlides/notesSlide27.xml"/><Relationship Id="rId4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audio" Target="../media/media28.m4a"/><Relationship Id="rId7" Type="http://schemas.openxmlformats.org/officeDocument/2006/relationships/image" Target="../media/image3.png"/><Relationship Id="rId2" Type="http://schemas.microsoft.com/office/2007/relationships/media" Target="../media/media28.m4a"/><Relationship Id="rId1" Type="http://schemas.openxmlformats.org/officeDocument/2006/relationships/tags" Target="../tags/tag28.xml"/><Relationship Id="rId6" Type="http://schemas.openxmlformats.org/officeDocument/2006/relationships/image" Target="../media/image21.jpeg"/><Relationship Id="rId5" Type="http://schemas.openxmlformats.org/officeDocument/2006/relationships/notesSlide" Target="../notesSlides/notesSlide28.xml"/><Relationship Id="rId4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audio" Target="../media/media29.m4a"/><Relationship Id="rId2" Type="http://schemas.microsoft.com/office/2007/relationships/media" Target="../media/media29.m4a"/><Relationship Id="rId1" Type="http://schemas.openxmlformats.org/officeDocument/2006/relationships/tags" Target="../tags/tag29.xml"/><Relationship Id="rId6" Type="http://schemas.openxmlformats.org/officeDocument/2006/relationships/image" Target="../media/image3.png"/><Relationship Id="rId5" Type="http://schemas.openxmlformats.org/officeDocument/2006/relationships/notesSlide" Target="../notesSlides/notesSlide29.xml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emf"/><Relationship Id="rId3" Type="http://schemas.microsoft.com/office/2007/relationships/media" Target="../media/media3.m4a"/><Relationship Id="rId7" Type="http://schemas.openxmlformats.org/officeDocument/2006/relationships/oleObject" Target="../embeddings/oleObject1.bin"/><Relationship Id="rId2" Type="http://schemas.openxmlformats.org/officeDocument/2006/relationships/tags" Target="../tags/tag3.xml"/><Relationship Id="rId1" Type="http://schemas.openxmlformats.org/officeDocument/2006/relationships/vmlDrawing" Target="../drawings/vmlDrawing1.vml"/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.m4a"/><Relationship Id="rId9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audio" Target="../media/media30.m4a"/><Relationship Id="rId7" Type="http://schemas.openxmlformats.org/officeDocument/2006/relationships/diagramLayout" Target="../diagrams/layout1.xml"/><Relationship Id="rId2" Type="http://schemas.microsoft.com/office/2007/relationships/media" Target="../media/media30.m4a"/><Relationship Id="rId1" Type="http://schemas.openxmlformats.org/officeDocument/2006/relationships/tags" Target="../tags/tag30.xml"/><Relationship Id="rId6" Type="http://schemas.openxmlformats.org/officeDocument/2006/relationships/diagramData" Target="../diagrams/data1.xml"/><Relationship Id="rId11" Type="http://schemas.openxmlformats.org/officeDocument/2006/relationships/image" Target="../media/image3.png"/><Relationship Id="rId5" Type="http://schemas.openxmlformats.org/officeDocument/2006/relationships/notesSlide" Target="../notesSlides/notesSlide30.xml"/><Relationship Id="rId10" Type="http://schemas.microsoft.com/office/2007/relationships/diagramDrawing" Target="../diagrams/drawing1.xml"/><Relationship Id="rId4" Type="http://schemas.openxmlformats.org/officeDocument/2006/relationships/slideLayout" Target="../slideLayouts/slideLayout2.xml"/><Relationship Id="rId9" Type="http://schemas.openxmlformats.org/officeDocument/2006/relationships/diagramColors" Target="../diagrams/colors1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31.m4a"/><Relationship Id="rId7" Type="http://schemas.openxmlformats.org/officeDocument/2006/relationships/image" Target="../media/image11.jpg"/><Relationship Id="rId2" Type="http://schemas.microsoft.com/office/2007/relationships/media" Target="../media/media31.m4a"/><Relationship Id="rId1" Type="http://schemas.openxmlformats.org/officeDocument/2006/relationships/tags" Target="../tags/tag31.xml"/><Relationship Id="rId6" Type="http://schemas.openxmlformats.org/officeDocument/2006/relationships/image" Target="../media/image22.jpg"/><Relationship Id="rId5" Type="http://schemas.openxmlformats.org/officeDocument/2006/relationships/notesSlide" Target="../notesSlides/notesSlide31.xml"/><Relationship Id="rId4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audio" Target="../media/media32.m4a"/><Relationship Id="rId7" Type="http://schemas.openxmlformats.org/officeDocument/2006/relationships/image" Target="../media/image3.png"/><Relationship Id="rId2" Type="http://schemas.microsoft.com/office/2007/relationships/media" Target="../media/media32.m4a"/><Relationship Id="rId1" Type="http://schemas.openxmlformats.org/officeDocument/2006/relationships/tags" Target="../tags/tag32.xml"/><Relationship Id="rId6" Type="http://schemas.openxmlformats.org/officeDocument/2006/relationships/image" Target="../media/image23.jpeg"/><Relationship Id="rId5" Type="http://schemas.openxmlformats.org/officeDocument/2006/relationships/notesSlide" Target="../notesSlides/notesSlide32.xml"/><Relationship Id="rId4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3.m4a"/><Relationship Id="rId2" Type="http://schemas.microsoft.com/office/2007/relationships/media" Target="../media/media33.m4a"/><Relationship Id="rId1" Type="http://schemas.openxmlformats.org/officeDocument/2006/relationships/tags" Target="../tags/tag33.xml"/><Relationship Id="rId6" Type="http://schemas.openxmlformats.org/officeDocument/2006/relationships/image" Target="../media/image3.png"/><Relationship Id="rId5" Type="http://schemas.openxmlformats.org/officeDocument/2006/relationships/notesSlide" Target="../notesSlides/notesSlide33.xml"/><Relationship Id="rId4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audio" Target="../media/media34.m4a"/><Relationship Id="rId2" Type="http://schemas.microsoft.com/office/2007/relationships/media" Target="../media/media34.m4a"/><Relationship Id="rId1" Type="http://schemas.openxmlformats.org/officeDocument/2006/relationships/tags" Target="../tags/tag34.xml"/><Relationship Id="rId6" Type="http://schemas.openxmlformats.org/officeDocument/2006/relationships/image" Target="../media/image3.png"/><Relationship Id="rId5" Type="http://schemas.openxmlformats.org/officeDocument/2006/relationships/notesSlide" Target="../notesSlides/notesSlide34.xml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7" Type="http://schemas.openxmlformats.org/officeDocument/2006/relationships/image" Target="../media/image3.png"/><Relationship Id="rId2" Type="http://schemas.microsoft.com/office/2007/relationships/media" Target="../media/media4.m4a"/><Relationship Id="rId1" Type="http://schemas.openxmlformats.org/officeDocument/2006/relationships/tags" Target="../tags/tag4.xml"/><Relationship Id="rId6" Type="http://schemas.openxmlformats.org/officeDocument/2006/relationships/image" Target="../media/image5.jp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7" Type="http://schemas.openxmlformats.org/officeDocument/2006/relationships/image" Target="../media/image3.png"/><Relationship Id="rId2" Type="http://schemas.microsoft.com/office/2007/relationships/media" Target="../media/media5.m4a"/><Relationship Id="rId1" Type="http://schemas.openxmlformats.org/officeDocument/2006/relationships/tags" Target="../tags/tag5.xml"/><Relationship Id="rId6" Type="http://schemas.openxmlformats.org/officeDocument/2006/relationships/image" Target="../media/image6.jpg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7" Type="http://schemas.openxmlformats.org/officeDocument/2006/relationships/image" Target="../media/image3.png"/><Relationship Id="rId2" Type="http://schemas.microsoft.com/office/2007/relationships/media" Target="../media/media6.m4a"/><Relationship Id="rId1" Type="http://schemas.openxmlformats.org/officeDocument/2006/relationships/tags" Target="../tags/tag6.xml"/><Relationship Id="rId6" Type="http://schemas.openxmlformats.org/officeDocument/2006/relationships/image" Target="../media/image7.png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7.m4a"/><Relationship Id="rId7" Type="http://schemas.openxmlformats.org/officeDocument/2006/relationships/image" Target="../media/image9.png"/><Relationship Id="rId2" Type="http://schemas.microsoft.com/office/2007/relationships/media" Target="../media/media7.m4a"/><Relationship Id="rId1" Type="http://schemas.openxmlformats.org/officeDocument/2006/relationships/tags" Target="../tags/tag7.xml"/><Relationship Id="rId6" Type="http://schemas.openxmlformats.org/officeDocument/2006/relationships/image" Target="../media/image8.png"/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7" Type="http://schemas.openxmlformats.org/officeDocument/2006/relationships/image" Target="../media/image3.png"/><Relationship Id="rId2" Type="http://schemas.microsoft.com/office/2007/relationships/media" Target="../media/media8.m4a"/><Relationship Id="rId1" Type="http://schemas.openxmlformats.org/officeDocument/2006/relationships/tags" Target="../tags/tag8.xml"/><Relationship Id="rId6" Type="http://schemas.openxmlformats.org/officeDocument/2006/relationships/image" Target="../media/image10.png"/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7" Type="http://schemas.openxmlformats.org/officeDocument/2006/relationships/image" Target="../media/image3.png"/><Relationship Id="rId2" Type="http://schemas.microsoft.com/office/2007/relationships/media" Target="../media/media9.m4a"/><Relationship Id="rId1" Type="http://schemas.openxmlformats.org/officeDocument/2006/relationships/tags" Target="../tags/tag9.xml"/><Relationship Id="rId6" Type="http://schemas.openxmlformats.org/officeDocument/2006/relationships/image" Target="../media/image11.jpg"/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0688F4D-1E7E-554A-B0E4-C00110EFFB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842166"/>
            <a:ext cx="10515600" cy="2852737"/>
          </a:xfrm>
        </p:spPr>
        <p:txBody>
          <a:bodyPr/>
          <a:lstStyle/>
          <a:p>
            <a:pPr algn="ctr"/>
            <a:r>
              <a:rPr lang="en-GB" sz="4000" b="1" dirty="0">
                <a:solidFill>
                  <a:srgbClr val="0070C0"/>
                </a:solidFill>
              </a:rPr>
              <a:t>Course 3</a:t>
            </a:r>
            <a:br>
              <a:rPr lang="en-GB" b="1" dirty="0"/>
            </a:br>
            <a:r>
              <a:rPr lang="en-GB" b="1" dirty="0">
                <a:solidFill>
                  <a:srgbClr val="0070C0"/>
                </a:solidFill>
                <a:latin typeface="+mn-lt"/>
              </a:rPr>
              <a:t>Fundamentals of transport planning and management</a:t>
            </a:r>
            <a:endParaRPr lang="pl-PL" b="1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D6C91F11-7010-1945-A20E-D382A0BE5AB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US" sz="2000" b="1" dirty="0" err="1">
                <a:solidFill>
                  <a:srgbClr val="A2691E"/>
                </a:solidFill>
              </a:rPr>
              <a:t>Dr</a:t>
            </a:r>
            <a:r>
              <a:rPr lang="en-US" sz="2000" b="1" dirty="0">
                <a:solidFill>
                  <a:srgbClr val="A2691E"/>
                </a:solidFill>
              </a:rPr>
              <a:t> Eng. Lech Michalski, prof. GUT</a:t>
            </a: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US" sz="2000" b="1" dirty="0">
                <a:solidFill>
                  <a:srgbClr val="0070C0"/>
                </a:solidFill>
              </a:rPr>
              <a:t>Highway Engineering ant Transport Department </a:t>
            </a: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US" sz="2000" b="1" dirty="0">
                <a:solidFill>
                  <a:srgbClr val="0070C0"/>
                </a:solidFill>
              </a:rPr>
              <a:t>Poland</a:t>
            </a:r>
          </a:p>
          <a:p>
            <a:endParaRPr lang="pl-PL" dirty="0"/>
          </a:p>
        </p:txBody>
      </p:sp>
      <p:pic>
        <p:nvPicPr>
          <p:cNvPr id="4" name="Nowe nagranie">
            <a:hlinkClick r:id="" action="ppaction://media"/>
            <a:extLst>
              <a:ext uri="{FF2B5EF4-FFF2-40B4-BE49-F238E27FC236}">
                <a16:creationId xmlns:a16="http://schemas.microsoft.com/office/drawing/2014/main" id="{CCCAFF28-FC50-3848-BBBA-9388C15E7A2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175" y="1588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04753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561"/>
    </mc:Choice>
    <mc:Fallback xmlns="">
      <p:transition spd="slow" advTm="105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6364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3279" objId="4"/>
        <p14:stopEvt time="10470" objId="4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ytuł 1">
            <a:extLst>
              <a:ext uri="{FF2B5EF4-FFF2-40B4-BE49-F238E27FC236}">
                <a16:creationId xmlns:a16="http://schemas.microsoft.com/office/drawing/2014/main" id="{E224C5A5-5018-B148-B5B7-5DB946C35E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79651" y="1341438"/>
            <a:ext cx="8959849" cy="576262"/>
          </a:xfrm>
        </p:spPr>
        <p:txBody>
          <a:bodyPr/>
          <a:lstStyle/>
          <a:p>
            <a:pPr algn="r"/>
            <a:r>
              <a:rPr kumimoji="0" lang="pl-PL" altLang="pl-PL" dirty="0">
                <a:solidFill>
                  <a:srgbClr val="0070C0"/>
                </a:solidFill>
                <a:cs typeface="Arial" panose="020B0604020202020204" pitchFamily="34" charset="0"/>
              </a:rPr>
              <a:t>Transport </a:t>
            </a:r>
            <a:r>
              <a:rPr kumimoji="0" lang="pl-PL" altLang="pl-PL" dirty="0" err="1">
                <a:solidFill>
                  <a:srgbClr val="0070C0"/>
                </a:solidFill>
                <a:cs typeface="Arial" panose="020B0604020202020204" pitchFamily="34" charset="0"/>
              </a:rPr>
              <a:t>planning</a:t>
            </a:r>
            <a:r>
              <a:rPr kumimoji="0" lang="pl-PL" altLang="pl-PL" dirty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pl-PL" altLang="pl-PL" dirty="0" err="1">
                <a:solidFill>
                  <a:srgbClr val="0070C0"/>
                </a:solidFill>
                <a:cs typeface="Arial" panose="020B0604020202020204" pitchFamily="34" charset="0"/>
              </a:rPr>
              <a:t>p</a:t>
            </a:r>
            <a:r>
              <a:rPr kumimoji="0" lang="pl-PL" altLang="pl-PL" dirty="0" err="1">
                <a:solidFill>
                  <a:srgbClr val="0070C0"/>
                </a:solidFill>
                <a:cs typeface="Arial" panose="020B0604020202020204" pitchFamily="34" charset="0"/>
              </a:rPr>
              <a:t>rocess</a:t>
            </a:r>
            <a:r>
              <a:rPr lang="pl-PL" dirty="0"/>
              <a:t> </a:t>
            </a:r>
            <a:r>
              <a:rPr lang="pl-PL" dirty="0" err="1">
                <a:solidFill>
                  <a:srgbClr val="0070C0"/>
                </a:solidFill>
              </a:rPr>
              <a:t>features</a:t>
            </a:r>
            <a:endParaRPr kumimoji="0" lang="pl-PL" altLang="pl-PL" dirty="0">
              <a:solidFill>
                <a:srgbClr val="0070C0"/>
              </a:solidFill>
              <a:cs typeface="Arial" panose="020B0604020202020204" pitchFamily="34" charset="0"/>
            </a:endParaRPr>
          </a:p>
        </p:txBody>
      </p:sp>
      <p:sp>
        <p:nvSpPr>
          <p:cNvPr id="21506" name="Symbol zastępczy zawartości 2">
            <a:extLst>
              <a:ext uri="{FF2B5EF4-FFF2-40B4-BE49-F238E27FC236}">
                <a16:creationId xmlns:a16="http://schemas.microsoft.com/office/drawing/2014/main" id="{A97CB20A-330E-AD45-B9AF-F3B37C4D34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6463" y="2306639"/>
            <a:ext cx="8229600" cy="3413125"/>
          </a:xfrm>
        </p:spPr>
        <p:txBody>
          <a:bodyPr/>
          <a:lstStyle/>
          <a:p>
            <a:r>
              <a:rPr lang="pl-PL" altLang="pl-PL" dirty="0" err="1">
                <a:cs typeface="Arial" panose="020B0604020202020204" pitchFamily="34" charset="0"/>
              </a:rPr>
              <a:t>i</a:t>
            </a:r>
            <a:r>
              <a:rPr kumimoji="0" lang="pl-PL" altLang="pl-PL" dirty="0" err="1">
                <a:cs typeface="Arial" panose="020B0604020202020204" pitchFamily="34" charset="0"/>
              </a:rPr>
              <a:t>teractive</a:t>
            </a:r>
            <a:r>
              <a:rPr kumimoji="0" lang="pl-PL" altLang="pl-PL" dirty="0">
                <a:cs typeface="Arial" panose="020B0604020202020204" pitchFamily="34" charset="0"/>
              </a:rPr>
              <a:t>,  </a:t>
            </a:r>
            <a:r>
              <a:rPr kumimoji="0" lang="pl-PL" altLang="pl-PL" dirty="0" err="1">
                <a:cs typeface="Arial" panose="020B0604020202020204" pitchFamily="34" charset="0"/>
              </a:rPr>
              <a:t>stepwise</a:t>
            </a:r>
            <a:r>
              <a:rPr kumimoji="0" lang="pl-PL" altLang="pl-PL" dirty="0">
                <a:cs typeface="Arial" panose="020B0604020202020204" pitchFamily="34" charset="0"/>
              </a:rPr>
              <a:t> </a:t>
            </a:r>
            <a:r>
              <a:rPr kumimoji="0" lang="pl-PL" altLang="pl-PL" dirty="0" err="1">
                <a:cs typeface="Arial" panose="020B0604020202020204" pitchFamily="34" charset="0"/>
              </a:rPr>
              <a:t>process</a:t>
            </a:r>
            <a:endParaRPr kumimoji="0" lang="pl-PL" altLang="pl-PL" dirty="0">
              <a:cs typeface="Arial" panose="020B0604020202020204" pitchFamily="34" charset="0"/>
            </a:endParaRPr>
          </a:p>
          <a:p>
            <a:r>
              <a:rPr lang="pl-PL" dirty="0" err="1"/>
              <a:t>requires</a:t>
            </a:r>
            <a:r>
              <a:rPr lang="pl-PL" dirty="0"/>
              <a:t> the </a:t>
            </a:r>
            <a:r>
              <a:rPr lang="pl-PL" dirty="0" err="1"/>
              <a:t>inputs</a:t>
            </a:r>
            <a:r>
              <a:rPr lang="pl-PL" dirty="0"/>
              <a:t> of </a:t>
            </a:r>
            <a:r>
              <a:rPr lang="pl-PL" dirty="0" err="1"/>
              <a:t>many</a:t>
            </a:r>
            <a:r>
              <a:rPr lang="pl-PL" dirty="0"/>
              <a:t> </a:t>
            </a:r>
            <a:r>
              <a:rPr lang="pl-PL" dirty="0" err="1"/>
              <a:t>specialists</a:t>
            </a:r>
            <a:endParaRPr kumimoji="0" lang="pl-PL" altLang="pl-PL" dirty="0">
              <a:cs typeface="Arial" panose="020B0604020202020204" pitchFamily="34" charset="0"/>
            </a:endParaRPr>
          </a:p>
          <a:p>
            <a:r>
              <a:rPr kumimoji="0" lang="pl-PL" altLang="pl-PL" dirty="0" err="1">
                <a:cs typeface="Arial" panose="020B0604020202020204" pitchFamily="34" charset="0"/>
              </a:rPr>
              <a:t>helps</a:t>
            </a:r>
            <a:r>
              <a:rPr kumimoji="0" lang="pl-PL" altLang="pl-PL" dirty="0">
                <a:cs typeface="Arial" panose="020B0604020202020204" pitchFamily="34" charset="0"/>
              </a:rPr>
              <a:t> </a:t>
            </a:r>
            <a:r>
              <a:rPr kumimoji="0" lang="pl-PL" altLang="pl-PL" dirty="0" err="1">
                <a:cs typeface="Arial" panose="020B0604020202020204" pitchFamily="34" charset="0"/>
              </a:rPr>
              <a:t>shape</a:t>
            </a:r>
            <a:r>
              <a:rPr kumimoji="0" lang="pl-PL" altLang="pl-PL" dirty="0">
                <a:cs typeface="Arial" panose="020B0604020202020204" pitchFamily="34" charset="0"/>
              </a:rPr>
              <a:t> a </a:t>
            </a:r>
            <a:r>
              <a:rPr kumimoji="0" lang="pl-PL" altLang="pl-PL" dirty="0" err="1">
                <a:cs typeface="Arial" panose="020B0604020202020204" pitchFamily="34" charset="0"/>
              </a:rPr>
              <a:t>well-balanced</a:t>
            </a:r>
            <a:r>
              <a:rPr kumimoji="0" lang="pl-PL" altLang="pl-PL" dirty="0">
                <a:cs typeface="Arial" panose="020B0604020202020204" pitchFamily="34" charset="0"/>
              </a:rPr>
              <a:t> transport system </a:t>
            </a:r>
            <a:r>
              <a:rPr kumimoji="0" lang="pl-PL" altLang="pl-PL" dirty="0" err="1">
                <a:cs typeface="Arial" panose="020B0604020202020204" pitchFamily="34" charset="0"/>
              </a:rPr>
              <a:t>that</a:t>
            </a:r>
            <a:r>
              <a:rPr kumimoji="0" lang="pl-PL" altLang="pl-PL" dirty="0">
                <a:cs typeface="Arial" panose="020B0604020202020204" pitchFamily="34" charset="0"/>
              </a:rPr>
              <a:t> </a:t>
            </a:r>
            <a:r>
              <a:rPr kumimoji="0" lang="pl-PL" altLang="pl-PL" dirty="0" err="1">
                <a:cs typeface="Arial" panose="020B0604020202020204" pitchFamily="34" charset="0"/>
              </a:rPr>
              <a:t>can</a:t>
            </a:r>
            <a:r>
              <a:rPr kumimoji="0" lang="pl-PL" altLang="pl-PL" dirty="0">
                <a:cs typeface="Arial" panose="020B0604020202020204" pitchFamily="34" charset="0"/>
              </a:rPr>
              <a:t> </a:t>
            </a:r>
            <a:r>
              <a:rPr kumimoji="0" lang="pl-PL" altLang="pl-PL" dirty="0" err="1">
                <a:cs typeface="Arial" panose="020B0604020202020204" pitchFamily="34" charset="0"/>
              </a:rPr>
              <a:t>meet</a:t>
            </a:r>
            <a:r>
              <a:rPr kumimoji="0" lang="pl-PL" altLang="pl-PL" dirty="0">
                <a:cs typeface="Arial" panose="020B0604020202020204" pitchFamily="34" charset="0"/>
              </a:rPr>
              <a:t> </a:t>
            </a:r>
            <a:r>
              <a:rPr kumimoji="0" lang="pl-PL" altLang="pl-PL" dirty="0" err="1">
                <a:cs typeface="Arial" panose="020B0604020202020204" pitchFamily="34" charset="0"/>
              </a:rPr>
              <a:t>future</a:t>
            </a:r>
            <a:r>
              <a:rPr kumimoji="0" lang="pl-PL" altLang="pl-PL" dirty="0">
                <a:cs typeface="Arial" panose="020B0604020202020204" pitchFamily="34" charset="0"/>
              </a:rPr>
              <a:t> </a:t>
            </a:r>
            <a:r>
              <a:rPr kumimoji="0" lang="pl-PL" altLang="pl-PL" dirty="0" err="1">
                <a:cs typeface="Arial" panose="020B0604020202020204" pitchFamily="34" charset="0"/>
              </a:rPr>
              <a:t>demands</a:t>
            </a:r>
            <a:r>
              <a:rPr kumimoji="0" lang="pl-PL" altLang="pl-PL" dirty="0">
                <a:cs typeface="Arial" panose="020B0604020202020204" pitchFamily="34" charset="0"/>
              </a:rPr>
              <a:t> </a:t>
            </a:r>
          </a:p>
          <a:p>
            <a:r>
              <a:rPr kumimoji="0" lang="pl-PL" altLang="pl-PL" dirty="0" err="1">
                <a:cs typeface="Arial" panose="020B0604020202020204" pitchFamily="34" charset="0"/>
              </a:rPr>
              <a:t>helps</a:t>
            </a:r>
            <a:r>
              <a:rPr kumimoji="0" lang="pl-PL" altLang="pl-PL" dirty="0">
                <a:cs typeface="Arial" panose="020B0604020202020204" pitchFamily="34" charset="0"/>
              </a:rPr>
              <a:t> </a:t>
            </a:r>
            <a:r>
              <a:rPr kumimoji="0" lang="pl-PL" altLang="pl-PL" dirty="0" err="1">
                <a:cs typeface="Arial" panose="020B0604020202020204" pitchFamily="34" charset="0"/>
              </a:rPr>
              <a:t>develop</a:t>
            </a:r>
            <a:r>
              <a:rPr kumimoji="0" lang="pl-PL" altLang="pl-PL" dirty="0">
                <a:cs typeface="Arial" panose="020B0604020202020204" pitchFamily="34" charset="0"/>
              </a:rPr>
              <a:t> </a:t>
            </a:r>
            <a:r>
              <a:rPr kumimoji="0" lang="pl-PL" altLang="pl-PL" dirty="0" err="1">
                <a:cs typeface="Arial" panose="020B0604020202020204" pitchFamily="34" charset="0"/>
              </a:rPr>
              <a:t>needed</a:t>
            </a:r>
            <a:r>
              <a:rPr kumimoji="0" lang="pl-PL" altLang="pl-PL" dirty="0">
                <a:cs typeface="Arial" panose="020B0604020202020204" pitchFamily="34" charset="0"/>
              </a:rPr>
              <a:t> </a:t>
            </a:r>
            <a:r>
              <a:rPr kumimoji="0" lang="pl-PL" altLang="pl-PL" dirty="0" err="1">
                <a:cs typeface="Arial" panose="020B0604020202020204" pitchFamily="34" charset="0"/>
              </a:rPr>
              <a:t>projects</a:t>
            </a:r>
            <a:r>
              <a:rPr kumimoji="0" lang="pl-PL" altLang="pl-PL" dirty="0">
                <a:cs typeface="Arial" panose="020B0604020202020204" pitchFamily="34" charset="0"/>
              </a:rPr>
              <a:t> to </a:t>
            </a:r>
            <a:r>
              <a:rPr kumimoji="0" lang="pl-PL" altLang="pl-PL" dirty="0" err="1">
                <a:cs typeface="Arial" panose="020B0604020202020204" pitchFamily="34" charset="0"/>
              </a:rPr>
              <a:t>satisfy</a:t>
            </a:r>
            <a:r>
              <a:rPr kumimoji="0" lang="pl-PL" altLang="pl-PL" dirty="0">
                <a:cs typeface="Arial" panose="020B0604020202020204" pitchFamily="34" charset="0"/>
              </a:rPr>
              <a:t> </a:t>
            </a:r>
            <a:r>
              <a:rPr kumimoji="0" lang="pl-PL" altLang="pl-PL" dirty="0" err="1">
                <a:cs typeface="Arial" panose="020B0604020202020204" pitchFamily="34" charset="0"/>
              </a:rPr>
              <a:t>future</a:t>
            </a:r>
            <a:r>
              <a:rPr kumimoji="0" lang="pl-PL" altLang="pl-PL" dirty="0">
                <a:cs typeface="Arial" panose="020B0604020202020204" pitchFamily="34" charset="0"/>
              </a:rPr>
              <a:t> </a:t>
            </a:r>
            <a:r>
              <a:rPr kumimoji="0" lang="pl-PL" altLang="pl-PL" dirty="0" err="1">
                <a:cs typeface="Arial" panose="020B0604020202020204" pitchFamily="34" charset="0"/>
              </a:rPr>
              <a:t>demands</a:t>
            </a:r>
            <a:endParaRPr kumimoji="0" lang="pl-PL" altLang="pl-PL" dirty="0">
              <a:cs typeface="Arial" panose="020B0604020202020204" pitchFamily="34" charset="0"/>
            </a:endParaRPr>
          </a:p>
          <a:p>
            <a:endParaRPr kumimoji="0" lang="pl-PL" altLang="pl-PL" dirty="0">
              <a:cs typeface="Arial" panose="020B0604020202020204" pitchFamily="34" charset="0"/>
            </a:endParaRPr>
          </a:p>
          <a:p>
            <a:endParaRPr kumimoji="0" lang="pl-PL" altLang="pl-PL" dirty="0">
              <a:cs typeface="Arial" panose="020B0604020202020204" pitchFamily="34" charset="0"/>
            </a:endParaRPr>
          </a:p>
        </p:txBody>
      </p:sp>
      <p:pic>
        <p:nvPicPr>
          <p:cNvPr id="3" name="Nowe nagranie 11">
            <a:hlinkClick r:id="" action="ppaction://media"/>
            <a:extLst>
              <a:ext uri="{FF2B5EF4-FFF2-40B4-BE49-F238E27FC236}">
                <a16:creationId xmlns:a16="http://schemas.microsoft.com/office/drawing/2014/main" id="{D66101C4-E779-EA4E-8909-480C369198C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175" y="1588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80195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356"/>
    </mc:Choice>
    <mc:Fallback xmlns="">
      <p:transition spd="slow" advTm="193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945" objId="3"/>
        <p14:stopEvt time="18084" objId="3"/>
      </p14:showEvt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ytuł 1">
            <a:extLst>
              <a:ext uri="{FF2B5EF4-FFF2-40B4-BE49-F238E27FC236}">
                <a16:creationId xmlns:a16="http://schemas.microsoft.com/office/drawing/2014/main" id="{C12EFC9A-CD4F-D444-A391-199AA40256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501" y="1074738"/>
            <a:ext cx="10972800" cy="576262"/>
          </a:xfrm>
        </p:spPr>
        <p:txBody>
          <a:bodyPr/>
          <a:lstStyle/>
          <a:p>
            <a:pPr algn="r"/>
            <a:r>
              <a:rPr kumimoji="0" lang="pl-PL" altLang="pl-PL" dirty="0" err="1">
                <a:solidFill>
                  <a:srgbClr val="0070C0"/>
                </a:solidFill>
                <a:cs typeface="Arial" panose="020B0604020202020204" pitchFamily="34" charset="0"/>
              </a:rPr>
              <a:t>Steps</a:t>
            </a:r>
            <a:r>
              <a:rPr kumimoji="0" lang="pl-PL" altLang="pl-PL" dirty="0">
                <a:solidFill>
                  <a:srgbClr val="0070C0"/>
                </a:solidFill>
                <a:cs typeface="Arial" panose="020B0604020202020204" pitchFamily="34" charset="0"/>
              </a:rPr>
              <a:t> of </a:t>
            </a:r>
            <a:r>
              <a:rPr kumimoji="0" lang="pl-PL" altLang="pl-PL" dirty="0" err="1">
                <a:solidFill>
                  <a:srgbClr val="0070C0"/>
                </a:solidFill>
                <a:cs typeface="Arial" panose="020B0604020202020204" pitchFamily="34" charset="0"/>
              </a:rPr>
              <a:t>planning</a:t>
            </a:r>
            <a:r>
              <a:rPr kumimoji="0" lang="pl-PL" altLang="pl-PL" dirty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kumimoji="0" lang="pl-PL" altLang="pl-PL" dirty="0" err="1">
                <a:solidFill>
                  <a:srgbClr val="0070C0"/>
                </a:solidFill>
                <a:cs typeface="Arial" panose="020B0604020202020204" pitchFamily="34" charset="0"/>
              </a:rPr>
              <a:t>process</a:t>
            </a:r>
            <a:endParaRPr kumimoji="0" lang="pl-PL" altLang="pl-PL" dirty="0">
              <a:solidFill>
                <a:srgbClr val="0070C0"/>
              </a:solidFill>
              <a:cs typeface="Arial" panose="020B0604020202020204" pitchFamily="34" charset="0"/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DF93C2F1-0350-A74B-8FFD-EA706657E7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62050" y="2038351"/>
            <a:ext cx="8991600" cy="4352925"/>
          </a:xfrm>
        </p:spPr>
        <p:txBody>
          <a:bodyPr>
            <a:normAutofit/>
          </a:bodyPr>
          <a:lstStyle/>
          <a:p>
            <a:pPr>
              <a:buFont typeface="Arial" charset="0"/>
              <a:buChar char="•"/>
              <a:defRPr/>
            </a:pPr>
            <a:r>
              <a:rPr kumimoji="0" lang="pl-PL" b="1" dirty="0" err="1">
                <a:cs typeface="+mn-cs"/>
              </a:rPr>
              <a:t>defining</a:t>
            </a:r>
            <a:r>
              <a:rPr kumimoji="0" lang="pl-PL" dirty="0">
                <a:cs typeface="+mn-cs"/>
              </a:rPr>
              <a:t> </a:t>
            </a:r>
            <a:r>
              <a:rPr kumimoji="0" lang="pl-PL" dirty="0" err="1">
                <a:cs typeface="+mn-cs"/>
              </a:rPr>
              <a:t>goals</a:t>
            </a:r>
            <a:r>
              <a:rPr kumimoji="0" lang="pl-PL" dirty="0">
                <a:cs typeface="+mn-cs"/>
              </a:rPr>
              <a:t> and </a:t>
            </a:r>
            <a:r>
              <a:rPr kumimoji="0" lang="pl-PL" dirty="0" err="1">
                <a:cs typeface="+mn-cs"/>
              </a:rPr>
              <a:t>objectives</a:t>
            </a:r>
            <a:r>
              <a:rPr kumimoji="0" lang="pl-PL" dirty="0">
                <a:cs typeface="+mn-cs"/>
              </a:rPr>
              <a:t> </a:t>
            </a:r>
            <a:r>
              <a:rPr kumimoji="0" lang="pl-PL" dirty="0" err="1">
                <a:cs typeface="+mn-cs"/>
              </a:rPr>
              <a:t>based</a:t>
            </a:r>
            <a:r>
              <a:rPr kumimoji="0" lang="pl-PL" dirty="0">
                <a:cs typeface="+mn-cs"/>
              </a:rPr>
              <a:t> on public </a:t>
            </a:r>
            <a:r>
              <a:rPr kumimoji="0" lang="pl-PL" dirty="0" err="1">
                <a:cs typeface="+mn-cs"/>
              </a:rPr>
              <a:t>opinion</a:t>
            </a:r>
            <a:r>
              <a:rPr kumimoji="0" lang="pl-PL" dirty="0">
                <a:cs typeface="+mn-cs"/>
              </a:rPr>
              <a:t> and a </a:t>
            </a:r>
            <a:r>
              <a:rPr kumimoji="0" lang="pl-PL" dirty="0" err="1">
                <a:cs typeface="+mn-cs"/>
              </a:rPr>
              <a:t>regional</a:t>
            </a:r>
            <a:r>
              <a:rPr kumimoji="0" lang="pl-PL" dirty="0">
                <a:cs typeface="+mn-cs"/>
              </a:rPr>
              <a:t> </a:t>
            </a:r>
            <a:r>
              <a:rPr kumimoji="0" lang="pl-PL" dirty="0" err="1">
                <a:cs typeface="+mn-cs"/>
              </a:rPr>
              <a:t>vision</a:t>
            </a:r>
            <a:r>
              <a:rPr kumimoji="0" lang="pl-PL" dirty="0">
                <a:cs typeface="+mn-cs"/>
              </a:rPr>
              <a:t> for the </a:t>
            </a:r>
            <a:r>
              <a:rPr kumimoji="0" lang="pl-PL" dirty="0" err="1">
                <a:cs typeface="+mn-cs"/>
              </a:rPr>
              <a:t>transporttion</a:t>
            </a:r>
            <a:r>
              <a:rPr kumimoji="0" lang="pl-PL" dirty="0">
                <a:cs typeface="+mn-cs"/>
              </a:rPr>
              <a:t> system</a:t>
            </a:r>
          </a:p>
          <a:p>
            <a:pPr>
              <a:buFont typeface="Arial" charset="0"/>
              <a:buChar char="•"/>
              <a:defRPr/>
            </a:pPr>
            <a:r>
              <a:rPr kumimoji="0" lang="pl-PL" b="1" dirty="0" err="1">
                <a:cs typeface="+mn-cs"/>
              </a:rPr>
              <a:t>inventory</a:t>
            </a:r>
            <a:r>
              <a:rPr kumimoji="0" lang="pl-PL" dirty="0">
                <a:cs typeface="+mn-cs"/>
              </a:rPr>
              <a:t> of </a:t>
            </a:r>
            <a:r>
              <a:rPr kumimoji="0" lang="pl-PL" dirty="0" err="1">
                <a:cs typeface="+mn-cs"/>
              </a:rPr>
              <a:t>existing</a:t>
            </a:r>
            <a:r>
              <a:rPr kumimoji="0" lang="pl-PL" dirty="0">
                <a:cs typeface="+mn-cs"/>
              </a:rPr>
              <a:t> </a:t>
            </a:r>
            <a:r>
              <a:rPr kumimoji="0" lang="pl-PL" dirty="0" err="1">
                <a:cs typeface="+mn-cs"/>
              </a:rPr>
              <a:t>conditions</a:t>
            </a:r>
            <a:r>
              <a:rPr kumimoji="0" lang="pl-PL" dirty="0">
                <a:cs typeface="+mn-cs"/>
              </a:rPr>
              <a:t> </a:t>
            </a:r>
            <a:r>
              <a:rPr kumimoji="0" lang="pl-PL" dirty="0" err="1">
                <a:cs typeface="+mn-cs"/>
              </a:rPr>
              <a:t>such</a:t>
            </a:r>
            <a:r>
              <a:rPr kumimoji="0" lang="pl-PL" dirty="0">
                <a:cs typeface="+mn-cs"/>
              </a:rPr>
              <a:t> as land </a:t>
            </a:r>
            <a:r>
              <a:rPr kumimoji="0" lang="pl-PL" dirty="0" err="1">
                <a:cs typeface="+mn-cs"/>
              </a:rPr>
              <a:t>use</a:t>
            </a:r>
            <a:r>
              <a:rPr kumimoji="0" lang="pl-PL" dirty="0">
                <a:cs typeface="+mn-cs"/>
              </a:rPr>
              <a:t>, transport </a:t>
            </a:r>
            <a:r>
              <a:rPr kumimoji="0" lang="pl-PL" dirty="0" err="1">
                <a:cs typeface="+mn-cs"/>
              </a:rPr>
              <a:t>facilities</a:t>
            </a:r>
            <a:r>
              <a:rPr kumimoji="0" lang="pl-PL" dirty="0">
                <a:cs typeface="+mn-cs"/>
              </a:rPr>
              <a:t> and </a:t>
            </a:r>
            <a:r>
              <a:rPr kumimoji="0" lang="pl-PL" dirty="0" err="1">
                <a:cs typeface="+mn-cs"/>
              </a:rPr>
              <a:t>their</a:t>
            </a:r>
            <a:r>
              <a:rPr kumimoji="0" lang="pl-PL" dirty="0">
                <a:cs typeface="+mn-cs"/>
              </a:rPr>
              <a:t> </a:t>
            </a:r>
            <a:r>
              <a:rPr kumimoji="0" lang="pl-PL" dirty="0" err="1">
                <a:cs typeface="+mn-cs"/>
              </a:rPr>
              <a:t>usage</a:t>
            </a:r>
            <a:r>
              <a:rPr kumimoji="0" lang="pl-PL" dirty="0">
                <a:cs typeface="+mn-cs"/>
              </a:rPr>
              <a:t>, </a:t>
            </a:r>
            <a:r>
              <a:rPr kumimoji="0" lang="pl-PL" dirty="0" err="1">
                <a:cs typeface="+mn-cs"/>
              </a:rPr>
              <a:t>travel</a:t>
            </a:r>
            <a:r>
              <a:rPr kumimoji="0" lang="pl-PL" dirty="0">
                <a:cs typeface="+mn-cs"/>
              </a:rPr>
              <a:t> </a:t>
            </a:r>
            <a:r>
              <a:rPr kumimoji="0" lang="pl-PL" dirty="0" err="1">
                <a:cs typeface="+mn-cs"/>
              </a:rPr>
              <a:t>patterns</a:t>
            </a:r>
            <a:r>
              <a:rPr kumimoji="0" lang="pl-PL" dirty="0">
                <a:cs typeface="+mn-cs"/>
              </a:rPr>
              <a:t> nad </a:t>
            </a:r>
            <a:r>
              <a:rPr kumimoji="0" lang="pl-PL" dirty="0" err="1">
                <a:cs typeface="+mn-cs"/>
              </a:rPr>
              <a:t>resources</a:t>
            </a:r>
            <a:r>
              <a:rPr kumimoji="0" lang="pl-PL" dirty="0">
                <a:cs typeface="+mn-cs"/>
              </a:rPr>
              <a:t>.</a:t>
            </a:r>
          </a:p>
          <a:p>
            <a:pPr>
              <a:buFont typeface="Arial" charset="0"/>
              <a:buChar char="•"/>
              <a:defRPr/>
            </a:pPr>
            <a:r>
              <a:rPr kumimoji="0" lang="pl-PL" b="1" dirty="0" err="1">
                <a:cs typeface="+mn-cs"/>
              </a:rPr>
              <a:t>analysis</a:t>
            </a:r>
            <a:r>
              <a:rPr kumimoji="0" lang="pl-PL" b="1" dirty="0">
                <a:cs typeface="+mn-cs"/>
              </a:rPr>
              <a:t> </a:t>
            </a:r>
            <a:r>
              <a:rPr kumimoji="0" lang="pl-PL" dirty="0" err="1">
                <a:cs typeface="+mn-cs"/>
              </a:rPr>
              <a:t>using</a:t>
            </a:r>
            <a:r>
              <a:rPr kumimoji="0" lang="pl-PL" dirty="0">
                <a:cs typeface="+mn-cs"/>
              </a:rPr>
              <a:t> </a:t>
            </a:r>
            <a:r>
              <a:rPr kumimoji="0" lang="pl-PL" dirty="0" err="1">
                <a:cs typeface="+mn-cs"/>
              </a:rPr>
              <a:t>analytical</a:t>
            </a:r>
            <a:r>
              <a:rPr kumimoji="0" lang="pl-PL" dirty="0">
                <a:cs typeface="+mn-cs"/>
              </a:rPr>
              <a:t> </a:t>
            </a:r>
            <a:r>
              <a:rPr kumimoji="0" lang="pl-PL" dirty="0" err="1">
                <a:cs typeface="+mn-cs"/>
              </a:rPr>
              <a:t>relationship</a:t>
            </a:r>
            <a:r>
              <a:rPr kumimoji="0" lang="pl-PL" dirty="0">
                <a:cs typeface="+mn-cs"/>
              </a:rPr>
              <a:t> </a:t>
            </a:r>
            <a:r>
              <a:rPr kumimoji="0" lang="pl-PL" dirty="0" err="1">
                <a:cs typeface="+mn-cs"/>
              </a:rPr>
              <a:t>or</a:t>
            </a:r>
            <a:r>
              <a:rPr kumimoji="0" lang="pl-PL" dirty="0">
                <a:cs typeface="+mn-cs"/>
              </a:rPr>
              <a:t> </a:t>
            </a:r>
            <a:r>
              <a:rPr kumimoji="0" lang="pl-PL" dirty="0" err="1">
                <a:cs typeface="+mn-cs"/>
              </a:rPr>
              <a:t>tranportation</a:t>
            </a:r>
            <a:r>
              <a:rPr kumimoji="0" lang="pl-PL" dirty="0">
                <a:cs typeface="+mn-cs"/>
              </a:rPr>
              <a:t> </a:t>
            </a:r>
            <a:r>
              <a:rPr kumimoji="0" lang="pl-PL" dirty="0" err="1">
                <a:cs typeface="+mn-cs"/>
              </a:rPr>
              <a:t>models</a:t>
            </a:r>
            <a:r>
              <a:rPr kumimoji="0" lang="pl-PL" dirty="0">
                <a:cs typeface="+mn-cs"/>
              </a:rPr>
              <a:t> to </a:t>
            </a:r>
            <a:r>
              <a:rPr kumimoji="0" lang="pl-PL" dirty="0" err="1">
                <a:cs typeface="+mn-cs"/>
              </a:rPr>
              <a:t>identify</a:t>
            </a:r>
            <a:r>
              <a:rPr kumimoji="0" lang="pl-PL" dirty="0">
                <a:cs typeface="+mn-cs"/>
              </a:rPr>
              <a:t> </a:t>
            </a:r>
            <a:r>
              <a:rPr kumimoji="0" lang="pl-PL" dirty="0" err="1">
                <a:cs typeface="+mn-cs"/>
              </a:rPr>
              <a:t>deficiencies</a:t>
            </a:r>
            <a:r>
              <a:rPr kumimoji="0" lang="pl-PL" dirty="0">
                <a:cs typeface="+mn-cs"/>
              </a:rPr>
              <a:t> and </a:t>
            </a:r>
            <a:r>
              <a:rPr kumimoji="0" lang="pl-PL" dirty="0" err="1">
                <a:cs typeface="+mn-cs"/>
              </a:rPr>
              <a:t>needs</a:t>
            </a:r>
            <a:endParaRPr kumimoji="0" lang="pl-PL" dirty="0">
              <a:cs typeface="+mn-cs"/>
            </a:endParaRPr>
          </a:p>
          <a:p>
            <a:pPr>
              <a:buFont typeface="Arial" charset="0"/>
              <a:buChar char="•"/>
              <a:defRPr/>
            </a:pPr>
            <a:r>
              <a:rPr kumimoji="0" lang="pl-PL" dirty="0" err="1">
                <a:cs typeface="+mn-cs"/>
              </a:rPr>
              <a:t>i</a:t>
            </a:r>
            <a:r>
              <a:rPr kumimoji="0" lang="pl-PL" b="1" dirty="0" err="1">
                <a:cs typeface="+mn-cs"/>
              </a:rPr>
              <a:t>dentification</a:t>
            </a:r>
            <a:r>
              <a:rPr kumimoji="0" lang="pl-PL" dirty="0">
                <a:cs typeface="+mn-cs"/>
              </a:rPr>
              <a:t> of </a:t>
            </a:r>
            <a:r>
              <a:rPr kumimoji="0" lang="pl-PL" dirty="0" err="1">
                <a:cs typeface="+mn-cs"/>
              </a:rPr>
              <a:t>short</a:t>
            </a:r>
            <a:r>
              <a:rPr kumimoji="0" lang="pl-PL" dirty="0">
                <a:cs typeface="+mn-cs"/>
              </a:rPr>
              <a:t> and </a:t>
            </a:r>
            <a:r>
              <a:rPr kumimoji="0" lang="pl-PL" dirty="0" err="1">
                <a:cs typeface="+mn-cs"/>
              </a:rPr>
              <a:t>long</a:t>
            </a:r>
            <a:r>
              <a:rPr kumimoji="0" lang="pl-PL" dirty="0">
                <a:cs typeface="+mn-cs"/>
              </a:rPr>
              <a:t> </a:t>
            </a:r>
            <a:r>
              <a:rPr kumimoji="0" lang="pl-PL" dirty="0" err="1">
                <a:cs typeface="+mn-cs"/>
              </a:rPr>
              <a:t>range</a:t>
            </a:r>
            <a:r>
              <a:rPr kumimoji="0" lang="pl-PL" dirty="0">
                <a:cs typeface="+mn-cs"/>
              </a:rPr>
              <a:t> </a:t>
            </a:r>
            <a:r>
              <a:rPr kumimoji="0" lang="pl-PL" dirty="0" err="1">
                <a:cs typeface="+mn-cs"/>
              </a:rPr>
              <a:t>solution</a:t>
            </a:r>
            <a:r>
              <a:rPr kumimoji="0" lang="pl-PL" dirty="0">
                <a:cs typeface="+mn-cs"/>
              </a:rPr>
              <a:t> </a:t>
            </a:r>
            <a:r>
              <a:rPr kumimoji="0" lang="pl-PL" dirty="0" err="1">
                <a:cs typeface="+mn-cs"/>
              </a:rPr>
              <a:t>strategies</a:t>
            </a:r>
            <a:r>
              <a:rPr kumimoji="0" lang="pl-PL" dirty="0">
                <a:cs typeface="+mn-cs"/>
              </a:rPr>
              <a:t> </a:t>
            </a:r>
            <a:r>
              <a:rPr kumimoji="0" lang="pl-PL" dirty="0" err="1">
                <a:cs typeface="+mn-cs"/>
              </a:rPr>
              <a:t>or</a:t>
            </a:r>
            <a:r>
              <a:rPr kumimoji="0" lang="pl-PL" dirty="0">
                <a:cs typeface="+mn-cs"/>
              </a:rPr>
              <a:t> </a:t>
            </a:r>
            <a:r>
              <a:rPr kumimoji="0" lang="pl-PL" dirty="0" err="1">
                <a:cs typeface="+mn-cs"/>
              </a:rPr>
              <a:t>projects</a:t>
            </a:r>
            <a:endParaRPr kumimoji="0" lang="pl-PL" dirty="0">
              <a:cs typeface="+mn-cs"/>
            </a:endParaRPr>
          </a:p>
          <a:p>
            <a:pPr>
              <a:buFont typeface="Arial" charset="0"/>
              <a:buChar char="•"/>
              <a:defRPr/>
            </a:pPr>
            <a:endParaRPr kumimoji="0" lang="pl-PL" dirty="0">
              <a:cs typeface="+mn-cs"/>
            </a:endParaRPr>
          </a:p>
        </p:txBody>
      </p:sp>
      <p:pic>
        <p:nvPicPr>
          <p:cNvPr id="5" name="Nowe nagranie 12">
            <a:hlinkClick r:id="" action="ppaction://media"/>
            <a:extLst>
              <a:ext uri="{FF2B5EF4-FFF2-40B4-BE49-F238E27FC236}">
                <a16:creationId xmlns:a16="http://schemas.microsoft.com/office/drawing/2014/main" id="{B00A127C-25FD-A34B-B3EB-E321B723FAA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175" y="1588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81480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200"/>
    </mc:Choice>
    <mc:Fallback xmlns="">
      <p:transition spd="slow" advTm="212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65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232" objId="5"/>
        <p14:stopEvt time="19076" objId="5"/>
      </p14:showEvt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5A2B9AE-6DAF-5E4C-9FA4-64351F4DEF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US" altLang="pl-PL" dirty="0">
                <a:solidFill>
                  <a:srgbClr val="0070C0"/>
                </a:solidFill>
              </a:rPr>
              <a:t>From the old to the new logic</a:t>
            </a:r>
            <a:endParaRPr lang="pl-PL" dirty="0">
              <a:solidFill>
                <a:srgbClr val="0070C0"/>
              </a:solidFill>
            </a:endParaRPr>
          </a:p>
        </p:txBody>
      </p:sp>
      <p:pic>
        <p:nvPicPr>
          <p:cNvPr id="7" name="Nowe nagranie 13">
            <a:hlinkClick r:id="" action="ppaction://media"/>
            <a:extLst>
              <a:ext uri="{FF2B5EF4-FFF2-40B4-BE49-F238E27FC236}">
                <a16:creationId xmlns:a16="http://schemas.microsoft.com/office/drawing/2014/main" id="{6DE580C5-DC6C-A442-BF2D-B70B1213EC84}"/>
              </a:ext>
            </a:extLst>
          </p:cNvPr>
          <p:cNvPicPr>
            <a:picLocks noGrp="1" noChangeAspect="1"/>
          </p:cNvPicPr>
          <p:nvPr>
            <p:ph idx="1"/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89600" y="3662363"/>
            <a:ext cx="812800" cy="812800"/>
          </a:xfrm>
        </p:spPr>
      </p:pic>
      <p:graphicFrame>
        <p:nvGraphicFramePr>
          <p:cNvPr id="4" name="Group 63">
            <a:extLst>
              <a:ext uri="{FF2B5EF4-FFF2-40B4-BE49-F238E27FC236}">
                <a16:creationId xmlns:a16="http://schemas.microsoft.com/office/drawing/2014/main" id="{C7BFC77E-4D7F-C74C-94C8-0F25EFC7B13E}"/>
              </a:ext>
            </a:extLst>
          </p:cNvPr>
          <p:cNvGraphicFramePr>
            <a:graphicFrameLocks noGrp="1"/>
          </p:cNvGraphicFramePr>
          <p:nvPr/>
        </p:nvGraphicFramePr>
        <p:xfrm>
          <a:off x="469232" y="1747724"/>
          <a:ext cx="10884567" cy="4429238"/>
        </p:xfrm>
        <a:graphic>
          <a:graphicData uri="http://schemas.openxmlformats.org/drawingml/2006/table">
            <a:tbl>
              <a:tblPr/>
              <a:tblGrid>
                <a:gridCol w="3628189">
                  <a:extLst>
                    <a:ext uri="{9D8B030D-6E8A-4147-A177-3AD203B41FA5}">
                      <a16:colId xmlns:a16="http://schemas.microsoft.com/office/drawing/2014/main" val="1829989545"/>
                    </a:ext>
                  </a:extLst>
                </a:gridCol>
                <a:gridCol w="3628189">
                  <a:extLst>
                    <a:ext uri="{9D8B030D-6E8A-4147-A177-3AD203B41FA5}">
                      <a16:colId xmlns:a16="http://schemas.microsoft.com/office/drawing/2014/main" val="2650704039"/>
                    </a:ext>
                  </a:extLst>
                </a:gridCol>
                <a:gridCol w="3628189">
                  <a:extLst>
                    <a:ext uri="{9D8B030D-6E8A-4147-A177-3AD203B41FA5}">
                      <a16:colId xmlns:a16="http://schemas.microsoft.com/office/drawing/2014/main" val="2206609074"/>
                    </a:ext>
                  </a:extLst>
                </a:gridCol>
              </a:tblGrid>
              <a:tr h="399630">
                <a:tc>
                  <a:txBody>
                    <a:bodyPr/>
                    <a:lstStyle>
                      <a:lvl1pPr>
                        <a:spcBef>
                          <a:spcPct val="5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84188">
                        <a:spcBef>
                          <a:spcPct val="50000"/>
                        </a:spcBef>
                        <a:spcAft>
                          <a:spcPct val="30000"/>
                        </a:spcAft>
                        <a:buClr>
                          <a:srgbClr val="336699"/>
                        </a:buClr>
                        <a:buSzPct val="12000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>
                        <a:spcBef>
                          <a:spcPct val="50000"/>
                        </a:spcBef>
                        <a:spcAft>
                          <a:spcPct val="50000"/>
                        </a:spcAft>
                        <a:buClr>
                          <a:srgbClr val="336699"/>
                        </a:buClr>
                        <a:buSzPct val="12000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562100">
                        <a:spcBef>
                          <a:spcPct val="20000"/>
                        </a:spcBef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1981200">
                        <a:spcBef>
                          <a:spcPct val="20000"/>
                        </a:spcBef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438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895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352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100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pl-PL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Old Logic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folHlink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5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84188">
                        <a:spcBef>
                          <a:spcPct val="50000"/>
                        </a:spcBef>
                        <a:spcAft>
                          <a:spcPct val="30000"/>
                        </a:spcAft>
                        <a:buClr>
                          <a:srgbClr val="336699"/>
                        </a:buClr>
                        <a:buSzPct val="12000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>
                        <a:spcBef>
                          <a:spcPct val="50000"/>
                        </a:spcBef>
                        <a:spcAft>
                          <a:spcPct val="50000"/>
                        </a:spcAft>
                        <a:buClr>
                          <a:srgbClr val="336699"/>
                        </a:buClr>
                        <a:buSzPct val="12000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562100">
                        <a:spcBef>
                          <a:spcPct val="20000"/>
                        </a:spcBef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1981200">
                        <a:spcBef>
                          <a:spcPct val="20000"/>
                        </a:spcBef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438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895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352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100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pl-PL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Feature</a:t>
                      </a:r>
                    </a:p>
                  </a:txBody>
                  <a:tcPr horzOverflow="overflow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folHlink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5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84188">
                        <a:spcBef>
                          <a:spcPct val="50000"/>
                        </a:spcBef>
                        <a:spcAft>
                          <a:spcPct val="30000"/>
                        </a:spcAft>
                        <a:buClr>
                          <a:srgbClr val="336699"/>
                        </a:buClr>
                        <a:buSzPct val="12000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>
                        <a:spcBef>
                          <a:spcPct val="50000"/>
                        </a:spcBef>
                        <a:spcAft>
                          <a:spcPct val="50000"/>
                        </a:spcAft>
                        <a:buClr>
                          <a:srgbClr val="336699"/>
                        </a:buClr>
                        <a:buSzPct val="12000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562100">
                        <a:spcBef>
                          <a:spcPct val="20000"/>
                        </a:spcBef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1981200">
                        <a:spcBef>
                          <a:spcPct val="20000"/>
                        </a:spcBef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438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895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352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100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pl-PL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New Logic</a:t>
                      </a:r>
                    </a:p>
                  </a:txBody>
                  <a:tcPr horzOverflow="overflow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folHlink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84810596"/>
                  </a:ext>
                </a:extLst>
              </a:tr>
              <a:tr h="366328">
                <a:tc>
                  <a:txBody>
                    <a:bodyPr/>
                    <a:lstStyle>
                      <a:lvl1pPr>
                        <a:spcBef>
                          <a:spcPct val="5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84188">
                        <a:spcBef>
                          <a:spcPct val="50000"/>
                        </a:spcBef>
                        <a:spcAft>
                          <a:spcPct val="30000"/>
                        </a:spcAft>
                        <a:buClr>
                          <a:srgbClr val="336699"/>
                        </a:buClr>
                        <a:buSzPct val="12000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>
                        <a:spcBef>
                          <a:spcPct val="50000"/>
                        </a:spcBef>
                        <a:spcAft>
                          <a:spcPct val="50000"/>
                        </a:spcAft>
                        <a:buClr>
                          <a:srgbClr val="336699"/>
                        </a:buClr>
                        <a:buSzPct val="12000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562100">
                        <a:spcBef>
                          <a:spcPct val="20000"/>
                        </a:spcBef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1981200">
                        <a:spcBef>
                          <a:spcPct val="20000"/>
                        </a:spcBef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438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895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352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100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pl-PL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expand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5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84188">
                        <a:spcBef>
                          <a:spcPct val="50000"/>
                        </a:spcBef>
                        <a:spcAft>
                          <a:spcPct val="30000"/>
                        </a:spcAft>
                        <a:buClr>
                          <a:srgbClr val="336699"/>
                        </a:buClr>
                        <a:buSzPct val="12000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>
                        <a:spcBef>
                          <a:spcPct val="50000"/>
                        </a:spcBef>
                        <a:spcAft>
                          <a:spcPct val="50000"/>
                        </a:spcAft>
                        <a:buClr>
                          <a:srgbClr val="336699"/>
                        </a:buClr>
                        <a:buSzPct val="12000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562100">
                        <a:spcBef>
                          <a:spcPct val="20000"/>
                        </a:spcBef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1981200">
                        <a:spcBef>
                          <a:spcPct val="20000"/>
                        </a:spcBef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438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895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352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100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pl-PL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networks</a:t>
                      </a:r>
                      <a:endParaRPr kumimoji="0" lang="de-DE" altLang="pl-PL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5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84188">
                        <a:spcBef>
                          <a:spcPct val="50000"/>
                        </a:spcBef>
                        <a:spcAft>
                          <a:spcPct val="30000"/>
                        </a:spcAft>
                        <a:buClr>
                          <a:srgbClr val="336699"/>
                        </a:buClr>
                        <a:buSzPct val="12000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>
                        <a:spcBef>
                          <a:spcPct val="50000"/>
                        </a:spcBef>
                        <a:spcAft>
                          <a:spcPct val="50000"/>
                        </a:spcAft>
                        <a:buClr>
                          <a:srgbClr val="336699"/>
                        </a:buClr>
                        <a:buSzPct val="12000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562100">
                        <a:spcBef>
                          <a:spcPct val="20000"/>
                        </a:spcBef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1981200">
                        <a:spcBef>
                          <a:spcPct val="20000"/>
                        </a:spcBef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438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895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352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100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pl-PL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Manage and integrate</a:t>
                      </a:r>
                    </a:p>
                  </a:txBody>
                  <a:tcPr horzOverflow="overflow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72369921"/>
                  </a:ext>
                </a:extLst>
              </a:tr>
              <a:tr h="366328">
                <a:tc>
                  <a:txBody>
                    <a:bodyPr/>
                    <a:lstStyle>
                      <a:lvl1pPr>
                        <a:spcBef>
                          <a:spcPct val="5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84188">
                        <a:spcBef>
                          <a:spcPct val="50000"/>
                        </a:spcBef>
                        <a:spcAft>
                          <a:spcPct val="30000"/>
                        </a:spcAft>
                        <a:buClr>
                          <a:srgbClr val="336699"/>
                        </a:buClr>
                        <a:buSzPct val="12000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>
                        <a:spcBef>
                          <a:spcPct val="50000"/>
                        </a:spcBef>
                        <a:spcAft>
                          <a:spcPct val="50000"/>
                        </a:spcAft>
                        <a:buClr>
                          <a:srgbClr val="336699"/>
                        </a:buClr>
                        <a:buSzPct val="12000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562100">
                        <a:spcBef>
                          <a:spcPct val="20000"/>
                        </a:spcBef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1981200">
                        <a:spcBef>
                          <a:spcPct val="20000"/>
                        </a:spcBef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438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895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352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100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pl-PL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Predict and provide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5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84188">
                        <a:spcBef>
                          <a:spcPct val="50000"/>
                        </a:spcBef>
                        <a:spcAft>
                          <a:spcPct val="30000"/>
                        </a:spcAft>
                        <a:buClr>
                          <a:srgbClr val="336699"/>
                        </a:buClr>
                        <a:buSzPct val="12000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>
                        <a:spcBef>
                          <a:spcPct val="50000"/>
                        </a:spcBef>
                        <a:spcAft>
                          <a:spcPct val="50000"/>
                        </a:spcAft>
                        <a:buClr>
                          <a:srgbClr val="336699"/>
                        </a:buClr>
                        <a:buSzPct val="12000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562100">
                        <a:spcBef>
                          <a:spcPct val="20000"/>
                        </a:spcBef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1981200">
                        <a:spcBef>
                          <a:spcPct val="20000"/>
                        </a:spcBef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438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895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352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100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pl-PL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forecasts</a:t>
                      </a:r>
                      <a:endParaRPr kumimoji="0" lang="de-DE" altLang="pl-PL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5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84188">
                        <a:spcBef>
                          <a:spcPct val="50000"/>
                        </a:spcBef>
                        <a:spcAft>
                          <a:spcPct val="30000"/>
                        </a:spcAft>
                        <a:buClr>
                          <a:srgbClr val="336699"/>
                        </a:buClr>
                        <a:buSzPct val="12000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>
                        <a:spcBef>
                          <a:spcPct val="50000"/>
                        </a:spcBef>
                        <a:spcAft>
                          <a:spcPct val="50000"/>
                        </a:spcAft>
                        <a:buClr>
                          <a:srgbClr val="336699"/>
                        </a:buClr>
                        <a:buSzPct val="12000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562100">
                        <a:spcBef>
                          <a:spcPct val="20000"/>
                        </a:spcBef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1981200">
                        <a:spcBef>
                          <a:spcPct val="20000"/>
                        </a:spcBef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438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895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352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100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pl-PL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Predict and manage</a:t>
                      </a:r>
                    </a:p>
                  </a:txBody>
                  <a:tcPr horzOverflow="overflow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10066621"/>
                  </a:ext>
                </a:extLst>
              </a:tr>
              <a:tr h="366328">
                <a:tc>
                  <a:txBody>
                    <a:bodyPr/>
                    <a:lstStyle>
                      <a:lvl1pPr>
                        <a:spcBef>
                          <a:spcPct val="5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84188">
                        <a:spcBef>
                          <a:spcPct val="50000"/>
                        </a:spcBef>
                        <a:spcAft>
                          <a:spcPct val="30000"/>
                        </a:spcAft>
                        <a:buClr>
                          <a:srgbClr val="336699"/>
                        </a:buClr>
                        <a:buSzPct val="12000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>
                        <a:spcBef>
                          <a:spcPct val="50000"/>
                        </a:spcBef>
                        <a:spcAft>
                          <a:spcPct val="50000"/>
                        </a:spcAft>
                        <a:buClr>
                          <a:srgbClr val="336699"/>
                        </a:buClr>
                        <a:buSzPct val="12000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562100">
                        <a:spcBef>
                          <a:spcPct val="20000"/>
                        </a:spcBef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1981200">
                        <a:spcBef>
                          <a:spcPct val="20000"/>
                        </a:spcBef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438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895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352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100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pl-PL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Hard – supply oriented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5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84188">
                        <a:spcBef>
                          <a:spcPct val="50000"/>
                        </a:spcBef>
                        <a:spcAft>
                          <a:spcPct val="30000"/>
                        </a:spcAft>
                        <a:buClr>
                          <a:srgbClr val="336699"/>
                        </a:buClr>
                        <a:buSzPct val="12000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>
                        <a:spcBef>
                          <a:spcPct val="50000"/>
                        </a:spcBef>
                        <a:spcAft>
                          <a:spcPct val="50000"/>
                        </a:spcAft>
                        <a:buClr>
                          <a:srgbClr val="336699"/>
                        </a:buClr>
                        <a:buSzPct val="12000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562100">
                        <a:spcBef>
                          <a:spcPct val="20000"/>
                        </a:spcBef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1981200">
                        <a:spcBef>
                          <a:spcPct val="20000"/>
                        </a:spcBef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438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895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352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100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pl-PL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technology</a:t>
                      </a:r>
                      <a:endParaRPr kumimoji="0" lang="de-DE" altLang="pl-PL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5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84188">
                        <a:spcBef>
                          <a:spcPct val="50000"/>
                        </a:spcBef>
                        <a:spcAft>
                          <a:spcPct val="30000"/>
                        </a:spcAft>
                        <a:buClr>
                          <a:srgbClr val="336699"/>
                        </a:buClr>
                        <a:buSzPct val="12000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>
                        <a:spcBef>
                          <a:spcPct val="50000"/>
                        </a:spcBef>
                        <a:spcAft>
                          <a:spcPct val="50000"/>
                        </a:spcAft>
                        <a:buClr>
                          <a:srgbClr val="336699"/>
                        </a:buClr>
                        <a:buSzPct val="12000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562100">
                        <a:spcBef>
                          <a:spcPct val="20000"/>
                        </a:spcBef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1981200">
                        <a:spcBef>
                          <a:spcPct val="20000"/>
                        </a:spcBef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438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895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352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100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pl-PL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Soft – </a:t>
                      </a:r>
                      <a:r>
                        <a:rPr kumimoji="0" lang="de-DE" altLang="pl-PL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demand</a:t>
                      </a:r>
                      <a:r>
                        <a:rPr kumimoji="0" lang="de-DE" altLang="pl-PL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de-DE" altLang="pl-PL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oriented</a:t>
                      </a:r>
                      <a:endParaRPr kumimoji="0" lang="de-DE" altLang="pl-PL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1641656"/>
                  </a:ext>
                </a:extLst>
              </a:tr>
              <a:tr h="366328">
                <a:tc>
                  <a:txBody>
                    <a:bodyPr/>
                    <a:lstStyle>
                      <a:lvl1pPr>
                        <a:spcBef>
                          <a:spcPct val="5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84188">
                        <a:spcBef>
                          <a:spcPct val="50000"/>
                        </a:spcBef>
                        <a:spcAft>
                          <a:spcPct val="30000"/>
                        </a:spcAft>
                        <a:buClr>
                          <a:srgbClr val="336699"/>
                        </a:buClr>
                        <a:buSzPct val="12000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>
                        <a:spcBef>
                          <a:spcPct val="50000"/>
                        </a:spcBef>
                        <a:spcAft>
                          <a:spcPct val="50000"/>
                        </a:spcAft>
                        <a:buClr>
                          <a:srgbClr val="336699"/>
                        </a:buClr>
                        <a:buSzPct val="12000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562100">
                        <a:spcBef>
                          <a:spcPct val="20000"/>
                        </a:spcBef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1981200">
                        <a:spcBef>
                          <a:spcPct val="20000"/>
                        </a:spcBef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438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895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352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100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pl-PL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Engineers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5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84188">
                        <a:spcBef>
                          <a:spcPct val="50000"/>
                        </a:spcBef>
                        <a:spcAft>
                          <a:spcPct val="30000"/>
                        </a:spcAft>
                        <a:buClr>
                          <a:srgbClr val="336699"/>
                        </a:buClr>
                        <a:buSzPct val="12000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>
                        <a:spcBef>
                          <a:spcPct val="50000"/>
                        </a:spcBef>
                        <a:spcAft>
                          <a:spcPct val="50000"/>
                        </a:spcAft>
                        <a:buClr>
                          <a:srgbClr val="336699"/>
                        </a:buClr>
                        <a:buSzPct val="12000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562100">
                        <a:spcBef>
                          <a:spcPct val="20000"/>
                        </a:spcBef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1981200">
                        <a:spcBef>
                          <a:spcPct val="20000"/>
                        </a:spcBef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438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895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352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100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pl-PL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Professional </a:t>
                      </a:r>
                      <a:r>
                        <a:rPr kumimoji="0" lang="de-DE" altLang="pl-PL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culture</a:t>
                      </a:r>
                      <a:endParaRPr kumimoji="0" lang="de-DE" altLang="pl-PL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5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84188">
                        <a:spcBef>
                          <a:spcPct val="50000"/>
                        </a:spcBef>
                        <a:spcAft>
                          <a:spcPct val="30000"/>
                        </a:spcAft>
                        <a:buClr>
                          <a:srgbClr val="336699"/>
                        </a:buClr>
                        <a:buSzPct val="12000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>
                        <a:spcBef>
                          <a:spcPct val="50000"/>
                        </a:spcBef>
                        <a:spcAft>
                          <a:spcPct val="50000"/>
                        </a:spcAft>
                        <a:buClr>
                          <a:srgbClr val="336699"/>
                        </a:buClr>
                        <a:buSzPct val="12000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562100">
                        <a:spcBef>
                          <a:spcPct val="20000"/>
                        </a:spcBef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1981200">
                        <a:spcBef>
                          <a:spcPct val="20000"/>
                        </a:spcBef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438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895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352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100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pl-PL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Managers open</a:t>
                      </a:r>
                    </a:p>
                  </a:txBody>
                  <a:tcPr horzOverflow="overflow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6876983"/>
                  </a:ext>
                </a:extLst>
              </a:tr>
              <a:tr h="366328">
                <a:tc>
                  <a:txBody>
                    <a:bodyPr/>
                    <a:lstStyle>
                      <a:lvl1pPr>
                        <a:spcBef>
                          <a:spcPct val="5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84188">
                        <a:spcBef>
                          <a:spcPct val="50000"/>
                        </a:spcBef>
                        <a:spcAft>
                          <a:spcPct val="30000"/>
                        </a:spcAft>
                        <a:buClr>
                          <a:srgbClr val="336699"/>
                        </a:buClr>
                        <a:buSzPct val="12000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>
                        <a:spcBef>
                          <a:spcPct val="50000"/>
                        </a:spcBef>
                        <a:spcAft>
                          <a:spcPct val="50000"/>
                        </a:spcAft>
                        <a:buClr>
                          <a:srgbClr val="336699"/>
                        </a:buClr>
                        <a:buSzPct val="12000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562100">
                        <a:spcBef>
                          <a:spcPct val="20000"/>
                        </a:spcBef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1981200">
                        <a:spcBef>
                          <a:spcPct val="20000"/>
                        </a:spcBef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438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895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352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100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pl-PL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Hermetic and sectoral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5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84188">
                        <a:spcBef>
                          <a:spcPct val="50000"/>
                        </a:spcBef>
                        <a:spcAft>
                          <a:spcPct val="30000"/>
                        </a:spcAft>
                        <a:buClr>
                          <a:srgbClr val="336699"/>
                        </a:buClr>
                        <a:buSzPct val="12000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>
                        <a:spcBef>
                          <a:spcPct val="50000"/>
                        </a:spcBef>
                        <a:spcAft>
                          <a:spcPct val="50000"/>
                        </a:spcAft>
                        <a:buClr>
                          <a:srgbClr val="336699"/>
                        </a:buClr>
                        <a:buSzPct val="12000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562100">
                        <a:spcBef>
                          <a:spcPct val="20000"/>
                        </a:spcBef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1981200">
                        <a:spcBef>
                          <a:spcPct val="20000"/>
                        </a:spcBef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438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895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352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100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pl-PL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Policy</a:t>
                      </a:r>
                      <a:r>
                        <a:rPr kumimoji="0" lang="de-DE" altLang="pl-PL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de-DE" altLang="pl-PL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making</a:t>
                      </a:r>
                      <a:endParaRPr kumimoji="0" lang="de-DE" altLang="pl-PL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5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84188">
                        <a:spcBef>
                          <a:spcPct val="50000"/>
                        </a:spcBef>
                        <a:spcAft>
                          <a:spcPct val="30000"/>
                        </a:spcAft>
                        <a:buClr>
                          <a:srgbClr val="336699"/>
                        </a:buClr>
                        <a:buSzPct val="12000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>
                        <a:spcBef>
                          <a:spcPct val="50000"/>
                        </a:spcBef>
                        <a:spcAft>
                          <a:spcPct val="50000"/>
                        </a:spcAft>
                        <a:buClr>
                          <a:srgbClr val="336699"/>
                        </a:buClr>
                        <a:buSzPct val="12000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562100">
                        <a:spcBef>
                          <a:spcPct val="20000"/>
                        </a:spcBef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1981200">
                        <a:spcBef>
                          <a:spcPct val="20000"/>
                        </a:spcBef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438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895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352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100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pl-PL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Discourse and Integration</a:t>
                      </a:r>
                    </a:p>
                  </a:txBody>
                  <a:tcPr horzOverflow="overflow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09480910"/>
                  </a:ext>
                </a:extLst>
              </a:tr>
              <a:tr h="366328">
                <a:tc>
                  <a:txBody>
                    <a:bodyPr/>
                    <a:lstStyle>
                      <a:lvl1pPr>
                        <a:spcBef>
                          <a:spcPct val="5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84188">
                        <a:spcBef>
                          <a:spcPct val="50000"/>
                        </a:spcBef>
                        <a:spcAft>
                          <a:spcPct val="30000"/>
                        </a:spcAft>
                        <a:buClr>
                          <a:srgbClr val="336699"/>
                        </a:buClr>
                        <a:buSzPct val="12000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>
                        <a:spcBef>
                          <a:spcPct val="50000"/>
                        </a:spcBef>
                        <a:spcAft>
                          <a:spcPct val="50000"/>
                        </a:spcAft>
                        <a:buClr>
                          <a:srgbClr val="336699"/>
                        </a:buClr>
                        <a:buSzPct val="12000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562100">
                        <a:spcBef>
                          <a:spcPct val="20000"/>
                        </a:spcBef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1981200">
                        <a:spcBef>
                          <a:spcPct val="20000"/>
                        </a:spcBef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438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895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352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100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pl-PL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Reduce travel time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5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84188">
                        <a:spcBef>
                          <a:spcPct val="50000"/>
                        </a:spcBef>
                        <a:spcAft>
                          <a:spcPct val="30000"/>
                        </a:spcAft>
                        <a:buClr>
                          <a:srgbClr val="336699"/>
                        </a:buClr>
                        <a:buSzPct val="12000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>
                        <a:spcBef>
                          <a:spcPct val="50000"/>
                        </a:spcBef>
                        <a:spcAft>
                          <a:spcPct val="50000"/>
                        </a:spcAft>
                        <a:buClr>
                          <a:srgbClr val="336699"/>
                        </a:buClr>
                        <a:buSzPct val="12000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562100">
                        <a:spcBef>
                          <a:spcPct val="20000"/>
                        </a:spcBef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1981200">
                        <a:spcBef>
                          <a:spcPct val="20000"/>
                        </a:spcBef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438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895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352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100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pl-PL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time</a:t>
                      </a:r>
                    </a:p>
                  </a:txBody>
                  <a:tcPr horzOverflow="overflow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5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84188">
                        <a:spcBef>
                          <a:spcPct val="50000"/>
                        </a:spcBef>
                        <a:spcAft>
                          <a:spcPct val="30000"/>
                        </a:spcAft>
                        <a:buClr>
                          <a:srgbClr val="336699"/>
                        </a:buClr>
                        <a:buSzPct val="12000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>
                        <a:spcBef>
                          <a:spcPct val="50000"/>
                        </a:spcBef>
                        <a:spcAft>
                          <a:spcPct val="50000"/>
                        </a:spcAft>
                        <a:buClr>
                          <a:srgbClr val="336699"/>
                        </a:buClr>
                        <a:buSzPct val="12000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562100">
                        <a:spcBef>
                          <a:spcPct val="20000"/>
                        </a:spcBef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1981200">
                        <a:spcBef>
                          <a:spcPct val="20000"/>
                        </a:spcBef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438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895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352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100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pl-PL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Niche</a:t>
                      </a:r>
                      <a:r>
                        <a:rPr kumimoji="0" lang="de-DE" altLang="pl-PL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, </a:t>
                      </a:r>
                      <a:r>
                        <a:rPr kumimoji="0" lang="de-DE" altLang="pl-PL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certainty</a:t>
                      </a:r>
                      <a:endParaRPr kumimoji="0" lang="de-DE" altLang="pl-PL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37802096"/>
                  </a:ext>
                </a:extLst>
              </a:tr>
              <a:tr h="366328">
                <a:tc>
                  <a:txBody>
                    <a:bodyPr/>
                    <a:lstStyle>
                      <a:lvl1pPr>
                        <a:spcBef>
                          <a:spcPct val="5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84188">
                        <a:spcBef>
                          <a:spcPct val="50000"/>
                        </a:spcBef>
                        <a:spcAft>
                          <a:spcPct val="30000"/>
                        </a:spcAft>
                        <a:buClr>
                          <a:srgbClr val="336699"/>
                        </a:buClr>
                        <a:buSzPct val="12000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>
                        <a:spcBef>
                          <a:spcPct val="50000"/>
                        </a:spcBef>
                        <a:spcAft>
                          <a:spcPct val="50000"/>
                        </a:spcAft>
                        <a:buClr>
                          <a:srgbClr val="336699"/>
                        </a:buClr>
                        <a:buSzPct val="12000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562100">
                        <a:spcBef>
                          <a:spcPct val="20000"/>
                        </a:spcBef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1981200">
                        <a:spcBef>
                          <a:spcPct val="20000"/>
                        </a:spcBef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438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895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352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100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pl-PL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Homogenous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5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84188">
                        <a:spcBef>
                          <a:spcPct val="50000"/>
                        </a:spcBef>
                        <a:spcAft>
                          <a:spcPct val="30000"/>
                        </a:spcAft>
                        <a:buClr>
                          <a:srgbClr val="336699"/>
                        </a:buClr>
                        <a:buSzPct val="12000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>
                        <a:spcBef>
                          <a:spcPct val="50000"/>
                        </a:spcBef>
                        <a:spcAft>
                          <a:spcPct val="50000"/>
                        </a:spcAft>
                        <a:buClr>
                          <a:srgbClr val="336699"/>
                        </a:buClr>
                        <a:buSzPct val="12000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562100">
                        <a:spcBef>
                          <a:spcPct val="20000"/>
                        </a:spcBef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1981200">
                        <a:spcBef>
                          <a:spcPct val="20000"/>
                        </a:spcBef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438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895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352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100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pl-PL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space</a:t>
                      </a:r>
                      <a:endParaRPr kumimoji="0" lang="de-DE" altLang="pl-PL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5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84188">
                        <a:spcBef>
                          <a:spcPct val="50000"/>
                        </a:spcBef>
                        <a:spcAft>
                          <a:spcPct val="30000"/>
                        </a:spcAft>
                        <a:buClr>
                          <a:srgbClr val="336699"/>
                        </a:buClr>
                        <a:buSzPct val="12000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>
                        <a:spcBef>
                          <a:spcPct val="50000"/>
                        </a:spcBef>
                        <a:spcAft>
                          <a:spcPct val="50000"/>
                        </a:spcAft>
                        <a:buClr>
                          <a:srgbClr val="336699"/>
                        </a:buClr>
                        <a:buSzPct val="12000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562100">
                        <a:spcBef>
                          <a:spcPct val="20000"/>
                        </a:spcBef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1981200">
                        <a:spcBef>
                          <a:spcPct val="20000"/>
                        </a:spcBef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438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895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352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100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pl-PL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Customised</a:t>
                      </a:r>
                      <a:endParaRPr kumimoji="0" lang="de-DE" altLang="pl-PL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0125803"/>
                  </a:ext>
                </a:extLst>
              </a:tr>
              <a:tr h="366328">
                <a:tc>
                  <a:txBody>
                    <a:bodyPr/>
                    <a:lstStyle>
                      <a:lvl1pPr>
                        <a:spcBef>
                          <a:spcPct val="5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84188">
                        <a:spcBef>
                          <a:spcPct val="50000"/>
                        </a:spcBef>
                        <a:spcAft>
                          <a:spcPct val="30000"/>
                        </a:spcAft>
                        <a:buClr>
                          <a:srgbClr val="336699"/>
                        </a:buClr>
                        <a:buSzPct val="12000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>
                        <a:spcBef>
                          <a:spcPct val="50000"/>
                        </a:spcBef>
                        <a:spcAft>
                          <a:spcPct val="50000"/>
                        </a:spcAft>
                        <a:buClr>
                          <a:srgbClr val="336699"/>
                        </a:buClr>
                        <a:buSzPct val="12000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562100">
                        <a:spcBef>
                          <a:spcPct val="20000"/>
                        </a:spcBef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1981200">
                        <a:spcBef>
                          <a:spcPct val="20000"/>
                        </a:spcBef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438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895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352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100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pl-PL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Site specific externality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5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84188">
                        <a:spcBef>
                          <a:spcPct val="50000"/>
                        </a:spcBef>
                        <a:spcAft>
                          <a:spcPct val="30000"/>
                        </a:spcAft>
                        <a:buClr>
                          <a:srgbClr val="336699"/>
                        </a:buClr>
                        <a:buSzPct val="12000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>
                        <a:spcBef>
                          <a:spcPct val="50000"/>
                        </a:spcBef>
                        <a:spcAft>
                          <a:spcPct val="50000"/>
                        </a:spcAft>
                        <a:buClr>
                          <a:srgbClr val="336699"/>
                        </a:buClr>
                        <a:buSzPct val="12000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562100">
                        <a:spcBef>
                          <a:spcPct val="20000"/>
                        </a:spcBef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1981200">
                        <a:spcBef>
                          <a:spcPct val="20000"/>
                        </a:spcBef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438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895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352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100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pl-PL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enviroment</a:t>
                      </a:r>
                      <a:endParaRPr kumimoji="0" lang="de-DE" altLang="pl-PL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5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84188">
                        <a:spcBef>
                          <a:spcPct val="50000"/>
                        </a:spcBef>
                        <a:spcAft>
                          <a:spcPct val="30000"/>
                        </a:spcAft>
                        <a:buClr>
                          <a:srgbClr val="336699"/>
                        </a:buClr>
                        <a:buSzPct val="12000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>
                        <a:spcBef>
                          <a:spcPct val="50000"/>
                        </a:spcBef>
                        <a:spcAft>
                          <a:spcPct val="50000"/>
                        </a:spcAft>
                        <a:buClr>
                          <a:srgbClr val="336699"/>
                        </a:buClr>
                        <a:buSzPct val="12000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562100">
                        <a:spcBef>
                          <a:spcPct val="20000"/>
                        </a:spcBef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1981200">
                        <a:spcBef>
                          <a:spcPct val="20000"/>
                        </a:spcBef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438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895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352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100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pl-PL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Global emissions</a:t>
                      </a:r>
                    </a:p>
                  </a:txBody>
                  <a:tcPr horzOverflow="overflow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55211025"/>
                  </a:ext>
                </a:extLst>
              </a:tr>
              <a:tr h="366328">
                <a:tc>
                  <a:txBody>
                    <a:bodyPr/>
                    <a:lstStyle>
                      <a:lvl1pPr>
                        <a:spcBef>
                          <a:spcPct val="5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84188">
                        <a:spcBef>
                          <a:spcPct val="50000"/>
                        </a:spcBef>
                        <a:spcAft>
                          <a:spcPct val="30000"/>
                        </a:spcAft>
                        <a:buClr>
                          <a:srgbClr val="336699"/>
                        </a:buClr>
                        <a:buSzPct val="12000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>
                        <a:spcBef>
                          <a:spcPct val="50000"/>
                        </a:spcBef>
                        <a:spcAft>
                          <a:spcPct val="50000"/>
                        </a:spcAft>
                        <a:buClr>
                          <a:srgbClr val="336699"/>
                        </a:buClr>
                        <a:buSzPct val="12000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562100">
                        <a:spcBef>
                          <a:spcPct val="20000"/>
                        </a:spcBef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1981200">
                        <a:spcBef>
                          <a:spcPct val="20000"/>
                        </a:spcBef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438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895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352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100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pl-PL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Dis-engaged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5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84188">
                        <a:spcBef>
                          <a:spcPct val="50000"/>
                        </a:spcBef>
                        <a:spcAft>
                          <a:spcPct val="30000"/>
                        </a:spcAft>
                        <a:buClr>
                          <a:srgbClr val="336699"/>
                        </a:buClr>
                        <a:buSzPct val="12000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>
                        <a:spcBef>
                          <a:spcPct val="50000"/>
                        </a:spcBef>
                        <a:spcAft>
                          <a:spcPct val="50000"/>
                        </a:spcAft>
                        <a:buClr>
                          <a:srgbClr val="336699"/>
                        </a:buClr>
                        <a:buSzPct val="12000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562100">
                        <a:spcBef>
                          <a:spcPct val="20000"/>
                        </a:spcBef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1981200">
                        <a:spcBef>
                          <a:spcPct val="20000"/>
                        </a:spcBef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438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895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352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100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pl-PL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users</a:t>
                      </a:r>
                      <a:endParaRPr kumimoji="0" lang="de-DE" altLang="pl-PL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5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84188">
                        <a:spcBef>
                          <a:spcPct val="50000"/>
                        </a:spcBef>
                        <a:spcAft>
                          <a:spcPct val="30000"/>
                        </a:spcAft>
                        <a:buClr>
                          <a:srgbClr val="336699"/>
                        </a:buClr>
                        <a:buSzPct val="12000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>
                        <a:spcBef>
                          <a:spcPct val="50000"/>
                        </a:spcBef>
                        <a:spcAft>
                          <a:spcPct val="50000"/>
                        </a:spcAft>
                        <a:buClr>
                          <a:srgbClr val="336699"/>
                        </a:buClr>
                        <a:buSzPct val="12000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562100">
                        <a:spcBef>
                          <a:spcPct val="20000"/>
                        </a:spcBef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1981200">
                        <a:spcBef>
                          <a:spcPct val="20000"/>
                        </a:spcBef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438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895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352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100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pl-PL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Re-engaged</a:t>
                      </a:r>
                    </a:p>
                  </a:txBody>
                  <a:tcPr horzOverflow="overflow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83703707"/>
                  </a:ext>
                </a:extLst>
              </a:tr>
              <a:tr h="366328">
                <a:tc>
                  <a:txBody>
                    <a:bodyPr/>
                    <a:lstStyle>
                      <a:lvl1pPr>
                        <a:spcBef>
                          <a:spcPct val="5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84188">
                        <a:spcBef>
                          <a:spcPct val="50000"/>
                        </a:spcBef>
                        <a:spcAft>
                          <a:spcPct val="30000"/>
                        </a:spcAft>
                        <a:buClr>
                          <a:srgbClr val="336699"/>
                        </a:buClr>
                        <a:buSzPct val="12000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>
                        <a:spcBef>
                          <a:spcPct val="50000"/>
                        </a:spcBef>
                        <a:spcAft>
                          <a:spcPct val="50000"/>
                        </a:spcAft>
                        <a:buClr>
                          <a:srgbClr val="336699"/>
                        </a:buClr>
                        <a:buSzPct val="12000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562100">
                        <a:spcBef>
                          <a:spcPct val="20000"/>
                        </a:spcBef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1981200">
                        <a:spcBef>
                          <a:spcPct val="20000"/>
                        </a:spcBef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438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895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352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100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pl-PL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Macro</a:t>
                      </a:r>
                      <a:r>
                        <a:rPr kumimoji="0" lang="de-DE" altLang="pl-PL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de-DE" altLang="pl-PL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extrapolation</a:t>
                      </a:r>
                      <a:endParaRPr kumimoji="0" lang="de-DE" altLang="pl-PL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5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84188">
                        <a:spcBef>
                          <a:spcPct val="50000"/>
                        </a:spcBef>
                        <a:spcAft>
                          <a:spcPct val="30000"/>
                        </a:spcAft>
                        <a:buClr>
                          <a:srgbClr val="336699"/>
                        </a:buClr>
                        <a:buSzPct val="12000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>
                        <a:spcBef>
                          <a:spcPct val="50000"/>
                        </a:spcBef>
                        <a:spcAft>
                          <a:spcPct val="50000"/>
                        </a:spcAft>
                        <a:buClr>
                          <a:srgbClr val="336699"/>
                        </a:buClr>
                        <a:buSzPct val="12000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562100">
                        <a:spcBef>
                          <a:spcPct val="20000"/>
                        </a:spcBef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1981200">
                        <a:spcBef>
                          <a:spcPct val="20000"/>
                        </a:spcBef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438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895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352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100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pl-PL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modelling</a:t>
                      </a:r>
                      <a:endParaRPr kumimoji="0" lang="de-DE" altLang="pl-PL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5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84188">
                        <a:spcBef>
                          <a:spcPct val="50000"/>
                        </a:spcBef>
                        <a:spcAft>
                          <a:spcPct val="30000"/>
                        </a:spcAft>
                        <a:buClr>
                          <a:srgbClr val="336699"/>
                        </a:buClr>
                        <a:buSzPct val="12000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>
                        <a:spcBef>
                          <a:spcPct val="50000"/>
                        </a:spcBef>
                        <a:spcAft>
                          <a:spcPct val="50000"/>
                        </a:spcAft>
                        <a:buClr>
                          <a:srgbClr val="336699"/>
                        </a:buClr>
                        <a:buSzPct val="12000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562100">
                        <a:spcBef>
                          <a:spcPct val="20000"/>
                        </a:spcBef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1981200">
                        <a:spcBef>
                          <a:spcPct val="20000"/>
                        </a:spcBef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438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895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352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100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pl-PL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Micro level responsive</a:t>
                      </a:r>
                    </a:p>
                  </a:txBody>
                  <a:tcPr horzOverflow="overflow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37822358"/>
                  </a:ext>
                </a:extLst>
              </a:tr>
              <a:tr h="366328">
                <a:tc>
                  <a:txBody>
                    <a:bodyPr/>
                    <a:lstStyle>
                      <a:lvl1pPr>
                        <a:spcBef>
                          <a:spcPct val="5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84188">
                        <a:spcBef>
                          <a:spcPct val="50000"/>
                        </a:spcBef>
                        <a:spcAft>
                          <a:spcPct val="30000"/>
                        </a:spcAft>
                        <a:buClr>
                          <a:srgbClr val="336699"/>
                        </a:buClr>
                        <a:buSzPct val="12000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>
                        <a:spcBef>
                          <a:spcPct val="50000"/>
                        </a:spcBef>
                        <a:spcAft>
                          <a:spcPct val="50000"/>
                        </a:spcAft>
                        <a:buClr>
                          <a:srgbClr val="336699"/>
                        </a:buClr>
                        <a:buSzPct val="12000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562100">
                        <a:spcBef>
                          <a:spcPct val="20000"/>
                        </a:spcBef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1981200">
                        <a:spcBef>
                          <a:spcPct val="20000"/>
                        </a:spcBef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438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895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352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100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pl-PL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Standardised</a:t>
                      </a:r>
                      <a:r>
                        <a:rPr kumimoji="0" lang="de-DE" altLang="pl-PL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, </a:t>
                      </a:r>
                      <a:r>
                        <a:rPr kumimoji="0" lang="de-DE" altLang="pl-PL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static</a:t>
                      </a:r>
                      <a:endParaRPr kumimoji="0" lang="de-DE" altLang="pl-PL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5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84188">
                        <a:spcBef>
                          <a:spcPct val="50000"/>
                        </a:spcBef>
                        <a:spcAft>
                          <a:spcPct val="30000"/>
                        </a:spcAft>
                        <a:buClr>
                          <a:srgbClr val="336699"/>
                        </a:buClr>
                        <a:buSzPct val="12000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>
                        <a:spcBef>
                          <a:spcPct val="50000"/>
                        </a:spcBef>
                        <a:spcAft>
                          <a:spcPct val="50000"/>
                        </a:spcAft>
                        <a:buClr>
                          <a:srgbClr val="336699"/>
                        </a:buClr>
                        <a:buSzPct val="12000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562100">
                        <a:spcBef>
                          <a:spcPct val="20000"/>
                        </a:spcBef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1981200">
                        <a:spcBef>
                          <a:spcPct val="20000"/>
                        </a:spcBef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438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895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352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100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pl-PL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Knowledge </a:t>
                      </a:r>
                      <a:r>
                        <a:rPr kumimoji="0" lang="de-DE" altLang="pl-PL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and</a:t>
                      </a:r>
                      <a:r>
                        <a:rPr kumimoji="0" lang="de-DE" altLang="pl-PL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de-DE" altLang="pl-PL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information</a:t>
                      </a:r>
                      <a:endParaRPr kumimoji="0" lang="de-DE" altLang="pl-PL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5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84188">
                        <a:spcBef>
                          <a:spcPct val="50000"/>
                        </a:spcBef>
                        <a:spcAft>
                          <a:spcPct val="30000"/>
                        </a:spcAft>
                        <a:buClr>
                          <a:srgbClr val="336699"/>
                        </a:buClr>
                        <a:buSzPct val="12000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>
                        <a:spcBef>
                          <a:spcPct val="50000"/>
                        </a:spcBef>
                        <a:spcAft>
                          <a:spcPct val="50000"/>
                        </a:spcAft>
                        <a:buClr>
                          <a:srgbClr val="336699"/>
                        </a:buClr>
                        <a:buSzPct val="12000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562100">
                        <a:spcBef>
                          <a:spcPct val="20000"/>
                        </a:spcBef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1981200">
                        <a:spcBef>
                          <a:spcPct val="20000"/>
                        </a:spcBef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438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895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352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100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pl-PL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Tailored</a:t>
                      </a:r>
                      <a:r>
                        <a:rPr kumimoji="0" lang="de-DE" altLang="pl-PL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de-DE" altLang="pl-PL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dynamic</a:t>
                      </a:r>
                      <a:endParaRPr kumimoji="0" lang="de-DE" altLang="pl-PL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0503259"/>
                  </a:ext>
                </a:extLst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4194779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861"/>
    </mc:Choice>
    <mc:Fallback xmlns="">
      <p:transition spd="slow" advTm="418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69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090" objId="7"/>
        <p14:stopEvt time="41861" objId="7"/>
      </p14:showEvt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>
            <a:extLst>
              <a:ext uri="{FF2B5EF4-FFF2-40B4-BE49-F238E27FC236}">
                <a16:creationId xmlns:a16="http://schemas.microsoft.com/office/drawing/2014/main" id="{49DEB532-4CBA-034E-8AA5-EB173DBB42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547688" indent="-547688"/>
            <a:r>
              <a:rPr lang="en-GB" b="1" dirty="0">
                <a:solidFill>
                  <a:srgbClr val="0070C0"/>
                </a:solidFill>
              </a:rPr>
              <a:t>3. Transport policy and multi-modal transport studies</a:t>
            </a:r>
            <a:br>
              <a:rPr lang="pl-PL" dirty="0"/>
            </a:br>
            <a:endParaRPr lang="pl-PL" dirty="0"/>
          </a:p>
        </p:txBody>
      </p:sp>
      <p:sp>
        <p:nvSpPr>
          <p:cNvPr id="5" name="Symbol zastępczy zawartości 4">
            <a:extLst>
              <a:ext uri="{FF2B5EF4-FFF2-40B4-BE49-F238E27FC236}">
                <a16:creationId xmlns:a16="http://schemas.microsoft.com/office/drawing/2014/main" id="{6C6F77CE-42BD-394D-B655-1B7A69AAAE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90331"/>
            <a:ext cx="10515600" cy="4215815"/>
          </a:xfrm>
        </p:spPr>
        <p:txBody>
          <a:bodyPr/>
          <a:lstStyle/>
          <a:p>
            <a:pPr lvl="1"/>
            <a:r>
              <a:rPr lang="en-GB" dirty="0"/>
              <a:t>Transport policy </a:t>
            </a:r>
          </a:p>
          <a:p>
            <a:pPr lvl="1"/>
            <a:r>
              <a:rPr lang="en-GB" dirty="0"/>
              <a:t>Transport strategies (top-down approach)</a:t>
            </a:r>
            <a:endParaRPr lang="pl-PL" sz="2000" dirty="0"/>
          </a:p>
          <a:p>
            <a:pPr lvl="1"/>
            <a:r>
              <a:rPr lang="en-GB" dirty="0"/>
              <a:t>Transport plans (bottom-up approach)</a:t>
            </a:r>
          </a:p>
          <a:p>
            <a:pPr lvl="1"/>
            <a:r>
              <a:rPr lang="en-GB" dirty="0"/>
              <a:t>Governance in transportation</a:t>
            </a:r>
            <a:endParaRPr lang="pl-PL" dirty="0"/>
          </a:p>
          <a:p>
            <a:endParaRPr lang="pl-PL" dirty="0"/>
          </a:p>
        </p:txBody>
      </p:sp>
      <p:pic>
        <p:nvPicPr>
          <p:cNvPr id="3" name="Obraz 2" descr="Obraz zawierający tekst, mapa&#10;&#10;&#10;&#10;Opis wygenerowany automatycznie">
            <a:extLst>
              <a:ext uri="{FF2B5EF4-FFF2-40B4-BE49-F238E27FC236}">
                <a16:creationId xmlns:a16="http://schemas.microsoft.com/office/drawing/2014/main" id="{B4322B29-6D8C-F349-8B58-DA75F6BA728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8135" y="2769033"/>
            <a:ext cx="4712812" cy="3737113"/>
          </a:xfrm>
          <a:prstGeom prst="rect">
            <a:avLst/>
          </a:prstGeom>
        </p:spPr>
      </p:pic>
      <p:pic>
        <p:nvPicPr>
          <p:cNvPr id="6" name="Nowe nagranie 14">
            <a:hlinkClick r:id="" action="ppaction://media"/>
            <a:extLst>
              <a:ext uri="{FF2B5EF4-FFF2-40B4-BE49-F238E27FC236}">
                <a16:creationId xmlns:a16="http://schemas.microsoft.com/office/drawing/2014/main" id="{04EDF9C1-7569-8F49-BCC7-9D603C7C2C9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175" y="1588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78288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801"/>
    </mc:Choice>
    <mc:Fallback xmlns="">
      <p:transition spd="slow" advTm="198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14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479" objId="6"/>
        <p14:stopEvt time="18815" objId="6"/>
      </p14:showEvt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DCAC54B-FCA4-C64F-B62E-4D1124E0FC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>
                <a:solidFill>
                  <a:srgbClr val="0070C0"/>
                </a:solidFill>
              </a:rPr>
              <a:t>Transport policy </a:t>
            </a:r>
            <a:r>
              <a:rPr lang="pl-PL" dirty="0" err="1">
                <a:solidFill>
                  <a:srgbClr val="0070C0"/>
                </a:solidFill>
              </a:rPr>
              <a:t>formulation</a:t>
            </a:r>
            <a:r>
              <a:rPr lang="pl-PL" dirty="0">
                <a:solidFill>
                  <a:srgbClr val="0070C0"/>
                </a:solidFill>
              </a:rPr>
              <a:t> and </a:t>
            </a:r>
            <a:r>
              <a:rPr lang="pl-PL" dirty="0" err="1">
                <a:solidFill>
                  <a:srgbClr val="0070C0"/>
                </a:solidFill>
              </a:rPr>
              <a:t>implementation</a:t>
            </a:r>
            <a:endParaRPr lang="pl-PL" dirty="0">
              <a:solidFill>
                <a:srgbClr val="0070C0"/>
              </a:solidFill>
            </a:endParaRPr>
          </a:p>
        </p:txBody>
      </p:sp>
      <p:grpSp>
        <p:nvGrpSpPr>
          <p:cNvPr id="4" name="Grupa 3">
            <a:extLst>
              <a:ext uri="{FF2B5EF4-FFF2-40B4-BE49-F238E27FC236}">
                <a16:creationId xmlns:a16="http://schemas.microsoft.com/office/drawing/2014/main" id="{6AF8C557-695B-954A-8BBC-E843F713121D}"/>
              </a:ext>
            </a:extLst>
          </p:cNvPr>
          <p:cNvGrpSpPr/>
          <p:nvPr/>
        </p:nvGrpSpPr>
        <p:grpSpPr>
          <a:xfrm>
            <a:off x="2554224" y="1781757"/>
            <a:ext cx="7543800" cy="4779963"/>
            <a:chOff x="762000" y="1447800"/>
            <a:chExt cx="7543800" cy="4779963"/>
          </a:xfrm>
        </p:grpSpPr>
        <p:sp>
          <p:nvSpPr>
            <p:cNvPr id="5" name="Text Box 7">
              <a:extLst>
                <a:ext uri="{FF2B5EF4-FFF2-40B4-BE49-F238E27FC236}">
                  <a16:creationId xmlns:a16="http://schemas.microsoft.com/office/drawing/2014/main" id="{B0982F72-99B6-B543-96CC-51F7EF67E31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30613" y="1447800"/>
              <a:ext cx="1912937" cy="423863"/>
            </a:xfrm>
            <a:prstGeom prst="rect">
              <a:avLst/>
            </a:prstGeom>
            <a:solidFill>
              <a:srgbClr val="3366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tIns="90000" bIns="90000"/>
            <a:lstStyle/>
            <a:p>
              <a:pPr algn="ctr">
                <a:spcBef>
                  <a:spcPts val="200"/>
                </a:spcBef>
                <a:spcAft>
                  <a:spcPts val="200"/>
                </a:spcAft>
              </a:pPr>
              <a:r>
                <a:rPr lang="en-GB" altLang="pl-PL" sz="1400" b="1">
                  <a:solidFill>
                    <a:schemeClr val="bg1"/>
                  </a:solidFill>
                </a:rPr>
                <a:t>Transport Planning</a:t>
              </a:r>
            </a:p>
          </p:txBody>
        </p:sp>
        <p:sp>
          <p:nvSpPr>
            <p:cNvPr id="6" name="Text Box 11">
              <a:extLst>
                <a:ext uri="{FF2B5EF4-FFF2-40B4-BE49-F238E27FC236}">
                  <a16:creationId xmlns:a16="http://schemas.microsoft.com/office/drawing/2014/main" id="{58D041D9-4906-944F-8121-1591193AE4C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16138" y="4984750"/>
              <a:ext cx="1255712" cy="565150"/>
            </a:xfrm>
            <a:prstGeom prst="rect">
              <a:avLst/>
            </a:prstGeom>
            <a:solidFill>
              <a:srgbClr val="3366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tIns="90000" bIns="90000"/>
            <a:lstStyle/>
            <a:p>
              <a:pPr algn="ctr">
                <a:spcBef>
                  <a:spcPts val="200"/>
                </a:spcBef>
                <a:spcAft>
                  <a:spcPts val="200"/>
                </a:spcAft>
              </a:pPr>
              <a:r>
                <a:rPr lang="en-GB" altLang="pl-PL" sz="1300" b="1">
                  <a:solidFill>
                    <a:schemeClr val="bg1"/>
                  </a:solidFill>
                </a:rPr>
                <a:t>Participation</a:t>
              </a:r>
              <a:br>
                <a:rPr lang="en-GB" altLang="pl-PL" sz="1300" b="1">
                  <a:solidFill>
                    <a:schemeClr val="bg1"/>
                  </a:solidFill>
                </a:rPr>
              </a:br>
              <a:r>
                <a:rPr lang="en-GB" altLang="pl-PL" sz="1300" b="1" noProof="1">
                  <a:solidFill>
                    <a:schemeClr val="bg1"/>
                  </a:solidFill>
                </a:rPr>
                <a:t>process</a:t>
              </a:r>
            </a:p>
          </p:txBody>
        </p:sp>
        <p:grpSp>
          <p:nvGrpSpPr>
            <p:cNvPr id="7" name="Group 42">
              <a:extLst>
                <a:ext uri="{FF2B5EF4-FFF2-40B4-BE49-F238E27FC236}">
                  <a16:creationId xmlns:a16="http://schemas.microsoft.com/office/drawing/2014/main" id="{BBC2D13C-94CC-5B49-BCB3-F0EF61783FB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93813" y="4759325"/>
              <a:ext cx="1558925" cy="1468438"/>
              <a:chOff x="815" y="2998"/>
              <a:chExt cx="982" cy="925"/>
            </a:xfrm>
          </p:grpSpPr>
          <p:sp>
            <p:nvSpPr>
              <p:cNvPr id="41" name="Line 6">
                <a:extLst>
                  <a:ext uri="{FF2B5EF4-FFF2-40B4-BE49-F238E27FC236}">
                    <a16:creationId xmlns:a16="http://schemas.microsoft.com/office/drawing/2014/main" id="{70EE2337-23A5-EB48-9584-03DC6A4F518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86" y="2998"/>
                <a:ext cx="0" cy="641"/>
              </a:xfrm>
              <a:prstGeom prst="line">
                <a:avLst/>
              </a:prstGeom>
              <a:noFill/>
              <a:ln w="9525">
                <a:solidFill>
                  <a:srgbClr val="33669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42" name="Text Box 15">
                <a:extLst>
                  <a:ext uri="{FF2B5EF4-FFF2-40B4-BE49-F238E27FC236}">
                    <a16:creationId xmlns:a16="http://schemas.microsoft.com/office/drawing/2014/main" id="{969791C4-A80A-3540-9309-2F2481002BF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15" y="3567"/>
                <a:ext cx="982" cy="356"/>
              </a:xfrm>
              <a:prstGeom prst="rect">
                <a:avLst/>
              </a:prstGeom>
              <a:solidFill>
                <a:srgbClr val="33669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tIns="90000" bIns="90000"/>
              <a:lstStyle/>
              <a:p>
                <a:pPr algn="ctr">
                  <a:spcBef>
                    <a:spcPts val="200"/>
                  </a:spcBef>
                  <a:spcAft>
                    <a:spcPts val="200"/>
                  </a:spcAft>
                </a:pPr>
                <a:r>
                  <a:rPr lang="pl-PL" altLang="pl-PL" sz="1300" b="1" noProof="1">
                    <a:solidFill>
                      <a:schemeClr val="bg1"/>
                    </a:solidFill>
                  </a:rPr>
                  <a:t>Project management</a:t>
                </a:r>
              </a:p>
            </p:txBody>
          </p:sp>
        </p:grpSp>
        <p:grpSp>
          <p:nvGrpSpPr>
            <p:cNvPr id="8" name="Group 41">
              <a:extLst>
                <a:ext uri="{FF2B5EF4-FFF2-40B4-BE49-F238E27FC236}">
                  <a16:creationId xmlns:a16="http://schemas.microsoft.com/office/drawing/2014/main" id="{F4AA8BDA-63C3-EF45-9E3B-4EF3730AC83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62000" y="4759325"/>
              <a:ext cx="1184275" cy="790575"/>
              <a:chOff x="480" y="2998"/>
              <a:chExt cx="746" cy="498"/>
            </a:xfrm>
          </p:grpSpPr>
          <p:sp>
            <p:nvSpPr>
              <p:cNvPr id="39" name="Text Box 10">
                <a:extLst>
                  <a:ext uri="{FF2B5EF4-FFF2-40B4-BE49-F238E27FC236}">
                    <a16:creationId xmlns:a16="http://schemas.microsoft.com/office/drawing/2014/main" id="{C532F00F-DEC9-0846-AB36-4272438559A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80" y="3140"/>
                <a:ext cx="746" cy="356"/>
              </a:xfrm>
              <a:prstGeom prst="rect">
                <a:avLst/>
              </a:prstGeom>
              <a:solidFill>
                <a:srgbClr val="33669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tIns="90000" bIns="90000"/>
              <a:lstStyle/>
              <a:p>
                <a:pPr algn="ctr">
                  <a:spcBef>
                    <a:spcPts val="200"/>
                  </a:spcBef>
                  <a:spcAft>
                    <a:spcPts val="200"/>
                  </a:spcAft>
                </a:pPr>
                <a:r>
                  <a:rPr lang="en-GB" altLang="pl-PL" sz="1300" b="1">
                    <a:solidFill>
                      <a:schemeClr val="bg1"/>
                    </a:solidFill>
                  </a:rPr>
                  <a:t>Scenario</a:t>
                </a:r>
                <a:br>
                  <a:rPr lang="en-GB" altLang="pl-PL" sz="1300" b="1">
                    <a:solidFill>
                      <a:schemeClr val="bg1"/>
                    </a:solidFill>
                  </a:rPr>
                </a:br>
                <a:r>
                  <a:rPr lang="en-GB" altLang="pl-PL" sz="1300" b="1">
                    <a:solidFill>
                      <a:schemeClr val="bg1"/>
                    </a:solidFill>
                  </a:rPr>
                  <a:t>technique</a:t>
                </a:r>
                <a:endParaRPr lang="en-GB" altLang="pl-PL" sz="1300" b="1" noProof="1">
                  <a:solidFill>
                    <a:schemeClr val="bg1"/>
                  </a:solidFill>
                </a:endParaRPr>
              </a:p>
            </p:txBody>
          </p:sp>
          <p:sp>
            <p:nvSpPr>
              <p:cNvPr id="40" name="Line 16">
                <a:extLst>
                  <a:ext uri="{FF2B5EF4-FFF2-40B4-BE49-F238E27FC236}">
                    <a16:creationId xmlns:a16="http://schemas.microsoft.com/office/drawing/2014/main" id="{3EFB32A9-2E2A-AA47-B99D-17BB0E30598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40" y="2998"/>
                <a:ext cx="0" cy="142"/>
              </a:xfrm>
              <a:prstGeom prst="line">
                <a:avLst/>
              </a:prstGeom>
              <a:noFill/>
              <a:ln w="9525">
                <a:solidFill>
                  <a:srgbClr val="336699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pl-PL"/>
              </a:p>
            </p:txBody>
          </p:sp>
        </p:grpSp>
        <p:grpSp>
          <p:nvGrpSpPr>
            <p:cNvPr id="9" name="Group 43">
              <a:extLst>
                <a:ext uri="{FF2B5EF4-FFF2-40B4-BE49-F238E27FC236}">
                  <a16:creationId xmlns:a16="http://schemas.microsoft.com/office/drawing/2014/main" id="{E2886161-E2C1-314C-A9EB-FAEEC7D9E40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571875" y="4872038"/>
              <a:ext cx="1252538" cy="622300"/>
              <a:chOff x="2250" y="3069"/>
              <a:chExt cx="789" cy="392"/>
            </a:xfrm>
          </p:grpSpPr>
          <p:sp>
            <p:nvSpPr>
              <p:cNvPr id="37" name="Text Box 12">
                <a:extLst>
                  <a:ext uri="{FF2B5EF4-FFF2-40B4-BE49-F238E27FC236}">
                    <a16:creationId xmlns:a16="http://schemas.microsoft.com/office/drawing/2014/main" id="{B1A3C42E-C892-1C4E-AB8C-73DD9CC4AED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250" y="3140"/>
                <a:ext cx="789" cy="321"/>
              </a:xfrm>
              <a:prstGeom prst="rect">
                <a:avLst/>
              </a:prstGeom>
              <a:solidFill>
                <a:srgbClr val="33669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tIns="90000" bIns="90000"/>
              <a:lstStyle/>
              <a:p>
                <a:pPr algn="ctr">
                  <a:spcBef>
                    <a:spcPts val="200"/>
                  </a:spcBef>
                  <a:spcAft>
                    <a:spcPts val="200"/>
                  </a:spcAft>
                </a:pPr>
                <a:r>
                  <a:rPr lang="en-GB" altLang="pl-PL" sz="1300" b="1">
                    <a:solidFill>
                      <a:schemeClr val="bg1"/>
                    </a:solidFill>
                  </a:rPr>
                  <a:t>Awareness</a:t>
                </a:r>
                <a:br>
                  <a:rPr lang="en-GB" altLang="pl-PL" sz="1300" b="1">
                    <a:solidFill>
                      <a:schemeClr val="bg1"/>
                    </a:solidFill>
                  </a:rPr>
                </a:br>
                <a:r>
                  <a:rPr lang="en-GB" altLang="pl-PL" sz="1300" b="1" noProof="1">
                    <a:solidFill>
                      <a:schemeClr val="bg1"/>
                    </a:solidFill>
                  </a:rPr>
                  <a:t>raising</a:t>
                </a:r>
              </a:p>
            </p:txBody>
          </p:sp>
          <p:sp>
            <p:nvSpPr>
              <p:cNvPr id="38" name="Line 18">
                <a:extLst>
                  <a:ext uri="{FF2B5EF4-FFF2-40B4-BE49-F238E27FC236}">
                    <a16:creationId xmlns:a16="http://schemas.microsoft.com/office/drawing/2014/main" id="{2536C9E2-6A38-EA49-AFD7-2E12FFFE365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382" y="3069"/>
                <a:ext cx="0" cy="71"/>
              </a:xfrm>
              <a:prstGeom prst="line">
                <a:avLst/>
              </a:prstGeom>
              <a:noFill/>
              <a:ln w="9525">
                <a:solidFill>
                  <a:srgbClr val="336699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pl-PL"/>
              </a:p>
            </p:txBody>
          </p:sp>
        </p:grpSp>
        <p:grpSp>
          <p:nvGrpSpPr>
            <p:cNvPr id="10" name="Group 45">
              <a:extLst>
                <a:ext uri="{FF2B5EF4-FFF2-40B4-BE49-F238E27FC236}">
                  <a16:creationId xmlns:a16="http://schemas.microsoft.com/office/drawing/2014/main" id="{A648E6D9-A92A-9140-9802-B1AD5A63908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970463" y="4759325"/>
              <a:ext cx="1270000" cy="790575"/>
              <a:chOff x="3131" y="2998"/>
              <a:chExt cx="800" cy="498"/>
            </a:xfrm>
          </p:grpSpPr>
          <p:sp>
            <p:nvSpPr>
              <p:cNvPr id="35" name="Text Box 14">
                <a:extLst>
                  <a:ext uri="{FF2B5EF4-FFF2-40B4-BE49-F238E27FC236}">
                    <a16:creationId xmlns:a16="http://schemas.microsoft.com/office/drawing/2014/main" id="{E95BB869-FDCD-3647-A3F2-02826219447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131" y="3140"/>
                <a:ext cx="800" cy="356"/>
              </a:xfrm>
              <a:prstGeom prst="rect">
                <a:avLst/>
              </a:prstGeom>
              <a:solidFill>
                <a:srgbClr val="33669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tIns="90000" bIns="90000"/>
              <a:lstStyle/>
              <a:p>
                <a:pPr algn="ctr">
                  <a:spcBef>
                    <a:spcPts val="200"/>
                  </a:spcBef>
                  <a:spcAft>
                    <a:spcPts val="200"/>
                  </a:spcAft>
                </a:pPr>
                <a:r>
                  <a:rPr lang="en-GB" altLang="pl-PL" sz="1300" b="1">
                    <a:solidFill>
                      <a:schemeClr val="bg1"/>
                    </a:solidFill>
                  </a:rPr>
                  <a:t>Participation</a:t>
                </a:r>
                <a:r>
                  <a:rPr lang="en-GB" altLang="pl-PL" sz="1300" b="1" noProof="1">
                    <a:solidFill>
                      <a:schemeClr val="bg1"/>
                    </a:solidFill>
                  </a:rPr>
                  <a:t> process</a:t>
                </a:r>
              </a:p>
            </p:txBody>
          </p:sp>
          <p:sp>
            <p:nvSpPr>
              <p:cNvPr id="36" name="Line 21">
                <a:extLst>
                  <a:ext uri="{FF2B5EF4-FFF2-40B4-BE49-F238E27FC236}">
                    <a16:creationId xmlns:a16="http://schemas.microsoft.com/office/drawing/2014/main" id="{D1BAEA83-D70D-A94E-88A8-DC426B0B05B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601" y="2998"/>
                <a:ext cx="0" cy="142"/>
              </a:xfrm>
              <a:prstGeom prst="line">
                <a:avLst/>
              </a:prstGeom>
              <a:noFill/>
              <a:ln w="9525">
                <a:solidFill>
                  <a:srgbClr val="336699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pl-PL"/>
              </a:p>
            </p:txBody>
          </p:sp>
        </p:grpSp>
        <p:grpSp>
          <p:nvGrpSpPr>
            <p:cNvPr id="11" name="Group 48">
              <a:extLst>
                <a:ext uri="{FF2B5EF4-FFF2-40B4-BE49-F238E27FC236}">
                  <a16:creationId xmlns:a16="http://schemas.microsoft.com/office/drawing/2014/main" id="{D0736534-CF8E-AC4F-A5AB-C2C4BB29A58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850063" y="4759325"/>
              <a:ext cx="1455737" cy="790575"/>
              <a:chOff x="4315" y="2998"/>
              <a:chExt cx="917" cy="498"/>
            </a:xfrm>
          </p:grpSpPr>
          <p:sp>
            <p:nvSpPr>
              <p:cNvPr id="33" name="Text Box 13">
                <a:extLst>
                  <a:ext uri="{FF2B5EF4-FFF2-40B4-BE49-F238E27FC236}">
                    <a16:creationId xmlns:a16="http://schemas.microsoft.com/office/drawing/2014/main" id="{B8FA43D6-DD97-D34E-8B03-6C153759936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315" y="3140"/>
                <a:ext cx="917" cy="356"/>
              </a:xfrm>
              <a:prstGeom prst="rect">
                <a:avLst/>
              </a:prstGeom>
              <a:solidFill>
                <a:srgbClr val="33669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tIns="90000" bIns="90000"/>
              <a:lstStyle/>
              <a:p>
                <a:pPr algn="ctr">
                  <a:spcBef>
                    <a:spcPts val="200"/>
                  </a:spcBef>
                  <a:spcAft>
                    <a:spcPts val="200"/>
                  </a:spcAft>
                </a:pPr>
                <a:r>
                  <a:rPr lang="en-GB" altLang="pl-PL" sz="1300" b="1">
                    <a:solidFill>
                      <a:schemeClr val="bg1"/>
                    </a:solidFill>
                  </a:rPr>
                  <a:t>Awareness</a:t>
                </a:r>
                <a:br>
                  <a:rPr lang="en-GB" altLang="pl-PL" sz="1300" b="1">
                    <a:solidFill>
                      <a:schemeClr val="bg1"/>
                    </a:solidFill>
                  </a:rPr>
                </a:br>
                <a:r>
                  <a:rPr lang="en-GB" altLang="pl-PL" sz="1300" b="1" noProof="1">
                    <a:solidFill>
                      <a:schemeClr val="bg1"/>
                    </a:solidFill>
                  </a:rPr>
                  <a:t>raising</a:t>
                </a:r>
              </a:p>
            </p:txBody>
          </p:sp>
          <p:sp>
            <p:nvSpPr>
              <p:cNvPr id="34" name="Line 22">
                <a:extLst>
                  <a:ext uri="{FF2B5EF4-FFF2-40B4-BE49-F238E27FC236}">
                    <a16:creationId xmlns:a16="http://schemas.microsoft.com/office/drawing/2014/main" id="{AD791901-7CAC-7547-9DEF-7390DE58C6E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534" y="2998"/>
                <a:ext cx="0" cy="142"/>
              </a:xfrm>
              <a:prstGeom prst="line">
                <a:avLst/>
              </a:prstGeom>
              <a:noFill/>
              <a:ln w="9525">
                <a:solidFill>
                  <a:srgbClr val="336699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pl-PL"/>
              </a:p>
            </p:txBody>
          </p:sp>
        </p:grpSp>
        <p:grpSp>
          <p:nvGrpSpPr>
            <p:cNvPr id="12" name="Group 46">
              <a:extLst>
                <a:ext uri="{FF2B5EF4-FFF2-40B4-BE49-F238E27FC236}">
                  <a16:creationId xmlns:a16="http://schemas.microsoft.com/office/drawing/2014/main" id="{47806BEE-C286-7946-8591-ED13C8CB4FC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970463" y="4759325"/>
              <a:ext cx="1619250" cy="1468438"/>
              <a:chOff x="3131" y="2998"/>
              <a:chExt cx="1020" cy="925"/>
            </a:xfrm>
          </p:grpSpPr>
          <p:sp>
            <p:nvSpPr>
              <p:cNvPr id="31" name="Text Box 19">
                <a:extLst>
                  <a:ext uri="{FF2B5EF4-FFF2-40B4-BE49-F238E27FC236}">
                    <a16:creationId xmlns:a16="http://schemas.microsoft.com/office/drawing/2014/main" id="{91D8F820-97F5-864A-A2AE-A5A38C68220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131" y="3567"/>
                <a:ext cx="1020" cy="356"/>
              </a:xfrm>
              <a:prstGeom prst="rect">
                <a:avLst/>
              </a:prstGeom>
              <a:solidFill>
                <a:srgbClr val="33669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tIns="90000" bIns="90000"/>
              <a:lstStyle/>
              <a:p>
                <a:pPr algn="ctr">
                  <a:spcBef>
                    <a:spcPts val="200"/>
                  </a:spcBef>
                  <a:spcAft>
                    <a:spcPts val="200"/>
                  </a:spcAft>
                </a:pPr>
                <a:r>
                  <a:rPr lang="en-GB" altLang="pl-PL" sz="1300" b="1">
                    <a:solidFill>
                      <a:schemeClr val="bg1"/>
                    </a:solidFill>
                  </a:rPr>
                  <a:t>Project management</a:t>
                </a:r>
                <a:endParaRPr lang="en-GB" altLang="pl-PL" sz="1300" b="1" noProof="1">
                  <a:solidFill>
                    <a:schemeClr val="bg1"/>
                  </a:solidFill>
                </a:endParaRPr>
              </a:p>
            </p:txBody>
          </p:sp>
          <p:sp>
            <p:nvSpPr>
              <p:cNvPr id="32" name="Line 23">
                <a:extLst>
                  <a:ext uri="{FF2B5EF4-FFF2-40B4-BE49-F238E27FC236}">
                    <a16:creationId xmlns:a16="http://schemas.microsoft.com/office/drawing/2014/main" id="{5F4BEA39-89FB-8643-92D1-0F0F6E779E6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041" y="2998"/>
                <a:ext cx="0" cy="569"/>
              </a:xfrm>
              <a:prstGeom prst="line">
                <a:avLst/>
              </a:prstGeom>
              <a:noFill/>
              <a:ln w="9525">
                <a:solidFill>
                  <a:srgbClr val="336699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pl-PL"/>
              </a:p>
            </p:txBody>
          </p:sp>
        </p:grpSp>
        <p:grpSp>
          <p:nvGrpSpPr>
            <p:cNvPr id="13" name="Group 47">
              <a:extLst>
                <a:ext uri="{FF2B5EF4-FFF2-40B4-BE49-F238E27FC236}">
                  <a16:creationId xmlns:a16="http://schemas.microsoft.com/office/drawing/2014/main" id="{2A619D10-BA90-E049-BD40-77FB6B95B1F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675438" y="4759325"/>
              <a:ext cx="1630362" cy="1468438"/>
              <a:chOff x="4205" y="2998"/>
              <a:chExt cx="1027" cy="925"/>
            </a:xfrm>
          </p:grpSpPr>
          <p:sp>
            <p:nvSpPr>
              <p:cNvPr id="29" name="Text Box 20">
                <a:extLst>
                  <a:ext uri="{FF2B5EF4-FFF2-40B4-BE49-F238E27FC236}">
                    <a16:creationId xmlns:a16="http://schemas.microsoft.com/office/drawing/2014/main" id="{5DDB8887-EBD0-D94B-B070-A4470E4EE9F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205" y="3567"/>
                <a:ext cx="1027" cy="356"/>
              </a:xfrm>
              <a:prstGeom prst="rect">
                <a:avLst/>
              </a:prstGeom>
              <a:solidFill>
                <a:srgbClr val="33669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tIns="90000" bIns="90000"/>
              <a:lstStyle/>
              <a:p>
                <a:pPr algn="ctr">
                  <a:spcBef>
                    <a:spcPts val="200"/>
                  </a:spcBef>
                  <a:spcAft>
                    <a:spcPts val="200"/>
                  </a:spcAft>
                </a:pPr>
                <a:r>
                  <a:rPr lang="en-GB" altLang="pl-PL" sz="1300" b="1">
                    <a:solidFill>
                      <a:schemeClr val="bg1"/>
                    </a:solidFill>
                  </a:rPr>
                  <a:t>etc.</a:t>
                </a:r>
              </a:p>
            </p:txBody>
          </p:sp>
          <p:sp>
            <p:nvSpPr>
              <p:cNvPr id="30" name="Line 24">
                <a:extLst>
                  <a:ext uri="{FF2B5EF4-FFF2-40B4-BE49-F238E27FC236}">
                    <a16:creationId xmlns:a16="http://schemas.microsoft.com/office/drawing/2014/main" id="{3DF0EBA6-108C-5347-B9CC-1D71848F562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60" y="2998"/>
                <a:ext cx="0" cy="569"/>
              </a:xfrm>
              <a:prstGeom prst="line">
                <a:avLst/>
              </a:prstGeom>
              <a:noFill/>
              <a:ln w="9525">
                <a:solidFill>
                  <a:srgbClr val="336699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pl-PL"/>
              </a:p>
            </p:txBody>
          </p:sp>
        </p:grpSp>
        <p:grpSp>
          <p:nvGrpSpPr>
            <p:cNvPr id="14" name="Group 37">
              <a:extLst>
                <a:ext uri="{FF2B5EF4-FFF2-40B4-BE49-F238E27FC236}">
                  <a16:creationId xmlns:a16="http://schemas.microsoft.com/office/drawing/2014/main" id="{A793373B-AFFB-DB42-A844-D726EBFB09E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714500" y="1871663"/>
              <a:ext cx="2239963" cy="2208212"/>
              <a:chOff x="1080" y="1179"/>
              <a:chExt cx="1411" cy="1391"/>
            </a:xfrm>
          </p:grpSpPr>
          <p:sp>
            <p:nvSpPr>
              <p:cNvPr id="27" name="Text Box 8">
                <a:extLst>
                  <a:ext uri="{FF2B5EF4-FFF2-40B4-BE49-F238E27FC236}">
                    <a16:creationId xmlns:a16="http://schemas.microsoft.com/office/drawing/2014/main" id="{59683092-6B77-AD46-9F37-03CDA4736C2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080" y="1285"/>
                <a:ext cx="1411" cy="1285"/>
              </a:xfrm>
              <a:prstGeom prst="rect">
                <a:avLst/>
              </a:prstGeom>
              <a:solidFill>
                <a:srgbClr val="33669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tIns="90000" bIns="90000"/>
              <a:lstStyle>
                <a:lvl1pPr marL="185738" indent="-185738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ts val="200"/>
                  </a:spcBef>
                  <a:spcAft>
                    <a:spcPts val="200"/>
                  </a:spcAft>
                </a:pPr>
                <a:r>
                  <a:rPr lang="en-GB" altLang="pl-PL" sz="1400" b="1" dirty="0">
                    <a:solidFill>
                      <a:schemeClr val="bg1"/>
                    </a:solidFill>
                    <a:latin typeface="Arial" panose="020B0604020202020204" pitchFamily="34" charset="0"/>
                  </a:rPr>
                  <a:t>Policy Formulation</a:t>
                </a:r>
                <a:endParaRPr lang="en-GB" altLang="pl-PL" sz="1400" b="1" dirty="0">
                  <a:solidFill>
                    <a:schemeClr val="bg1"/>
                  </a:solidFill>
                </a:endParaRPr>
              </a:p>
              <a:p>
                <a:pPr>
                  <a:spcAft>
                    <a:spcPts val="600"/>
                  </a:spcAft>
                  <a:buFont typeface="Symbol" pitchFamily="2" charset="2"/>
                  <a:buChar char="·"/>
                </a:pPr>
                <a:r>
                  <a:rPr lang="en-GB" altLang="pl-PL" sz="1400" dirty="0">
                    <a:solidFill>
                      <a:schemeClr val="bg1"/>
                    </a:solidFill>
                    <a:latin typeface="Arial" panose="020B0604020202020204" pitchFamily="34" charset="0"/>
                  </a:rPr>
                  <a:t>Planning process</a:t>
                </a:r>
              </a:p>
              <a:p>
                <a:pPr>
                  <a:lnSpc>
                    <a:spcPct val="90000"/>
                  </a:lnSpc>
                  <a:spcAft>
                    <a:spcPts val="600"/>
                  </a:spcAft>
                  <a:buFont typeface="Symbol" pitchFamily="2" charset="2"/>
                  <a:buChar char="·"/>
                </a:pPr>
                <a:r>
                  <a:rPr lang="en-GB" altLang="pl-PL" sz="1400" dirty="0">
                    <a:solidFill>
                      <a:schemeClr val="bg1"/>
                    </a:solidFill>
                    <a:latin typeface="Arial" panose="020B0604020202020204" pitchFamily="34" charset="0"/>
                  </a:rPr>
                  <a:t>Goals of policy formulation</a:t>
                </a:r>
              </a:p>
              <a:p>
                <a:pPr>
                  <a:lnSpc>
                    <a:spcPct val="90000"/>
                  </a:lnSpc>
                  <a:spcAft>
                    <a:spcPts val="600"/>
                  </a:spcAft>
                  <a:buFont typeface="Symbol" pitchFamily="2" charset="2"/>
                  <a:buChar char="·"/>
                </a:pPr>
                <a:r>
                  <a:rPr lang="en-GB" altLang="pl-PL" sz="1400" dirty="0">
                    <a:solidFill>
                      <a:schemeClr val="bg1"/>
                    </a:solidFill>
                    <a:latin typeface="Arial" panose="020B0604020202020204" pitchFamily="34" charset="0"/>
                  </a:rPr>
                  <a:t>Problem analysis</a:t>
                </a:r>
              </a:p>
              <a:p>
                <a:pPr>
                  <a:lnSpc>
                    <a:spcPct val="90000"/>
                  </a:lnSpc>
                  <a:spcAft>
                    <a:spcPts val="600"/>
                  </a:spcAft>
                  <a:buFont typeface="Symbol" pitchFamily="2" charset="2"/>
                  <a:buChar char="·"/>
                </a:pPr>
                <a:r>
                  <a:rPr lang="en-GB" altLang="pl-PL" sz="1400" dirty="0">
                    <a:solidFill>
                      <a:schemeClr val="bg1"/>
                    </a:solidFill>
                    <a:latin typeface="Arial" panose="020B0604020202020204" pitchFamily="34" charset="0"/>
                  </a:rPr>
                  <a:t>Development of scenarios</a:t>
                </a:r>
              </a:p>
              <a:p>
                <a:pPr>
                  <a:lnSpc>
                    <a:spcPct val="90000"/>
                  </a:lnSpc>
                  <a:spcAft>
                    <a:spcPts val="600"/>
                  </a:spcAft>
                  <a:buFont typeface="Symbol" pitchFamily="2" charset="2"/>
                  <a:buChar char="·"/>
                </a:pPr>
                <a:r>
                  <a:rPr lang="en-GB" altLang="pl-PL" sz="1400" dirty="0">
                    <a:solidFill>
                      <a:schemeClr val="bg1"/>
                    </a:solidFill>
                    <a:latin typeface="Arial" panose="020B0604020202020204" pitchFamily="34" charset="0"/>
                  </a:rPr>
                  <a:t>etc.</a:t>
                </a:r>
              </a:p>
            </p:txBody>
          </p:sp>
          <p:sp>
            <p:nvSpPr>
              <p:cNvPr id="28" name="Line 25">
                <a:extLst>
                  <a:ext uri="{FF2B5EF4-FFF2-40B4-BE49-F238E27FC236}">
                    <a16:creationId xmlns:a16="http://schemas.microsoft.com/office/drawing/2014/main" id="{0850B940-F66E-E342-AEAF-F333CDEF4C8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122" y="1179"/>
                <a:ext cx="165" cy="106"/>
              </a:xfrm>
              <a:prstGeom prst="line">
                <a:avLst/>
              </a:prstGeom>
              <a:noFill/>
              <a:ln w="9525">
                <a:solidFill>
                  <a:srgbClr val="336699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pl-PL"/>
              </a:p>
            </p:txBody>
          </p:sp>
        </p:grpSp>
        <p:grpSp>
          <p:nvGrpSpPr>
            <p:cNvPr id="15" name="Group 38">
              <a:extLst>
                <a:ext uri="{FF2B5EF4-FFF2-40B4-BE49-F238E27FC236}">
                  <a16:creationId xmlns:a16="http://schemas.microsoft.com/office/drawing/2014/main" id="{8A135D7A-456F-BB45-8BD4-098B095B46E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457825" y="1871663"/>
              <a:ext cx="2089150" cy="2208212"/>
              <a:chOff x="3438" y="1179"/>
              <a:chExt cx="1316" cy="1391"/>
            </a:xfrm>
          </p:grpSpPr>
          <p:sp>
            <p:nvSpPr>
              <p:cNvPr id="25" name="Text Box 9">
                <a:extLst>
                  <a:ext uri="{FF2B5EF4-FFF2-40B4-BE49-F238E27FC236}">
                    <a16:creationId xmlns:a16="http://schemas.microsoft.com/office/drawing/2014/main" id="{45756767-8E46-1A47-B074-E7361262C3F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438" y="1285"/>
                <a:ext cx="1316" cy="1285"/>
              </a:xfrm>
              <a:prstGeom prst="rect">
                <a:avLst/>
              </a:prstGeom>
              <a:solidFill>
                <a:srgbClr val="33669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tIns="90000" bIns="90000"/>
              <a:lstStyle>
                <a:lvl1pPr marL="185738" indent="-185738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ts val="200"/>
                  </a:spcBef>
                  <a:spcAft>
                    <a:spcPts val="400"/>
                  </a:spcAft>
                </a:pPr>
                <a:r>
                  <a:rPr lang="en-GB" altLang="pl-PL" sz="1400" b="1" dirty="0">
                    <a:solidFill>
                      <a:schemeClr val="bg1"/>
                    </a:solidFill>
                    <a:latin typeface="Arial" panose="020B0604020202020204" pitchFamily="34" charset="0"/>
                  </a:rPr>
                  <a:t>Implement</a:t>
                </a:r>
                <a:r>
                  <a:rPr lang="en-GB" altLang="pl-PL" sz="1400" b="1" noProof="1">
                    <a:solidFill>
                      <a:schemeClr val="bg1"/>
                    </a:solidFill>
                    <a:latin typeface="Arial" panose="020B0604020202020204" pitchFamily="34" charset="0"/>
                  </a:rPr>
                  <a:t>ation</a:t>
                </a:r>
              </a:p>
              <a:p>
                <a:pPr>
                  <a:lnSpc>
                    <a:spcPct val="90000"/>
                  </a:lnSpc>
                  <a:spcAft>
                    <a:spcPts val="600"/>
                  </a:spcAft>
                  <a:buFont typeface="Symbol" pitchFamily="2" charset="2"/>
                  <a:buChar char="·"/>
                </a:pPr>
                <a:r>
                  <a:rPr lang="en-GB" altLang="pl-PL" sz="1400" dirty="0">
                    <a:solidFill>
                      <a:schemeClr val="bg1"/>
                    </a:solidFill>
                    <a:latin typeface="Arial" panose="020B0604020202020204" pitchFamily="34" charset="0"/>
                  </a:rPr>
                  <a:t>Realisation of defined measures / plans</a:t>
                </a:r>
              </a:p>
              <a:p>
                <a:pPr>
                  <a:lnSpc>
                    <a:spcPct val="90000"/>
                  </a:lnSpc>
                  <a:spcAft>
                    <a:spcPts val="600"/>
                  </a:spcAft>
                  <a:buFont typeface="Symbol" pitchFamily="2" charset="2"/>
                  <a:buChar char="·"/>
                </a:pPr>
                <a:r>
                  <a:rPr lang="en-GB" altLang="pl-PL" sz="1400" dirty="0">
                    <a:solidFill>
                      <a:schemeClr val="bg1"/>
                    </a:solidFill>
                    <a:latin typeface="Arial" panose="020B0604020202020204" pitchFamily="34" charset="0"/>
                  </a:rPr>
                  <a:t>Paying attention to social &amp; political acceptability</a:t>
                </a:r>
              </a:p>
              <a:p>
                <a:pPr>
                  <a:lnSpc>
                    <a:spcPct val="90000"/>
                  </a:lnSpc>
                  <a:spcAft>
                    <a:spcPts val="600"/>
                  </a:spcAft>
                  <a:buFont typeface="Symbol" pitchFamily="2" charset="2"/>
                  <a:buChar char="·"/>
                </a:pPr>
                <a:r>
                  <a:rPr lang="en-GB" altLang="pl-PL" sz="1400" dirty="0">
                    <a:solidFill>
                      <a:schemeClr val="bg1"/>
                    </a:solidFill>
                    <a:latin typeface="Arial" panose="020B0604020202020204" pitchFamily="34" charset="0"/>
                  </a:rPr>
                  <a:t>Quality control</a:t>
                </a:r>
              </a:p>
              <a:p>
                <a:pPr>
                  <a:lnSpc>
                    <a:spcPct val="90000"/>
                  </a:lnSpc>
                  <a:spcAft>
                    <a:spcPts val="600"/>
                  </a:spcAft>
                  <a:buFont typeface="Symbol" pitchFamily="2" charset="2"/>
                  <a:buChar char="·"/>
                </a:pPr>
                <a:r>
                  <a:rPr lang="en-GB" altLang="pl-PL" sz="1400" dirty="0">
                    <a:solidFill>
                      <a:schemeClr val="bg1"/>
                    </a:solidFill>
                    <a:latin typeface="Arial" panose="020B0604020202020204" pitchFamily="34" charset="0"/>
                  </a:rPr>
                  <a:t>etc.</a:t>
                </a:r>
              </a:p>
            </p:txBody>
          </p:sp>
          <p:sp>
            <p:nvSpPr>
              <p:cNvPr id="26" name="Line 26">
                <a:extLst>
                  <a:ext uri="{FF2B5EF4-FFF2-40B4-BE49-F238E27FC236}">
                    <a16:creationId xmlns:a16="http://schemas.microsoft.com/office/drawing/2014/main" id="{2A5CF0CD-EE4D-364A-B2B3-6542920A48B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492" y="1179"/>
                <a:ext cx="220" cy="106"/>
              </a:xfrm>
              <a:prstGeom prst="line">
                <a:avLst/>
              </a:prstGeom>
              <a:noFill/>
              <a:ln w="9525">
                <a:solidFill>
                  <a:srgbClr val="336699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pl-PL"/>
              </a:p>
            </p:txBody>
          </p:sp>
        </p:grpSp>
        <p:grpSp>
          <p:nvGrpSpPr>
            <p:cNvPr id="16" name="Group 39">
              <a:extLst>
                <a:ext uri="{FF2B5EF4-FFF2-40B4-BE49-F238E27FC236}">
                  <a16:creationId xmlns:a16="http://schemas.microsoft.com/office/drawing/2014/main" id="{B1DB4CAF-E3B7-1F49-91C9-799F2CA8320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714500" y="3962400"/>
              <a:ext cx="2239963" cy="1022350"/>
              <a:chOff x="1080" y="2496"/>
              <a:chExt cx="1411" cy="644"/>
            </a:xfrm>
          </p:grpSpPr>
          <p:sp>
            <p:nvSpPr>
              <p:cNvPr id="23" name="Line 17">
                <a:extLst>
                  <a:ext uri="{FF2B5EF4-FFF2-40B4-BE49-F238E27FC236}">
                    <a16:creationId xmlns:a16="http://schemas.microsoft.com/office/drawing/2014/main" id="{7D3D861F-70DD-574C-B100-7CCBD0D8967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737" y="2496"/>
                <a:ext cx="0" cy="644"/>
              </a:xfrm>
              <a:prstGeom prst="line">
                <a:avLst/>
              </a:prstGeom>
              <a:noFill/>
              <a:ln w="9525">
                <a:solidFill>
                  <a:srgbClr val="336699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24" name="Text Box 28">
                <a:extLst>
                  <a:ext uri="{FF2B5EF4-FFF2-40B4-BE49-F238E27FC236}">
                    <a16:creationId xmlns:a16="http://schemas.microsoft.com/office/drawing/2014/main" id="{AADECC50-F47E-6742-86CE-57E5E5A7C81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080" y="2752"/>
                <a:ext cx="1411" cy="317"/>
              </a:xfrm>
              <a:prstGeom prst="rect">
                <a:avLst/>
              </a:prstGeom>
              <a:solidFill>
                <a:srgbClr val="33669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tIns="46800" bIns="90000"/>
              <a:lstStyle/>
              <a:p>
                <a:pPr algn="ctr">
                  <a:spcBef>
                    <a:spcPts val="200"/>
                  </a:spcBef>
                  <a:spcAft>
                    <a:spcPts val="200"/>
                  </a:spcAft>
                </a:pPr>
                <a:r>
                  <a:rPr lang="en-GB" altLang="pl-PL" sz="1400" b="1">
                    <a:solidFill>
                      <a:schemeClr val="bg1"/>
                    </a:solidFill>
                  </a:rPr>
                  <a:t>Tools for Policy Formulation</a:t>
                </a:r>
              </a:p>
            </p:txBody>
          </p:sp>
        </p:grpSp>
        <p:grpSp>
          <p:nvGrpSpPr>
            <p:cNvPr id="17" name="Group 44">
              <a:extLst>
                <a:ext uri="{FF2B5EF4-FFF2-40B4-BE49-F238E27FC236}">
                  <a16:creationId xmlns:a16="http://schemas.microsoft.com/office/drawing/2014/main" id="{E3719963-286D-F242-8310-B8F2923C34E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970213" y="4872038"/>
              <a:ext cx="1455737" cy="1355725"/>
              <a:chOff x="1871" y="3069"/>
              <a:chExt cx="917" cy="854"/>
            </a:xfrm>
          </p:grpSpPr>
          <p:sp>
            <p:nvSpPr>
              <p:cNvPr id="21" name="Line 29">
                <a:extLst>
                  <a:ext uri="{FF2B5EF4-FFF2-40B4-BE49-F238E27FC236}">
                    <a16:creationId xmlns:a16="http://schemas.microsoft.com/office/drawing/2014/main" id="{0521C7E5-3BA3-1A49-BAB2-31EA1A42EA8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85" y="3069"/>
                <a:ext cx="0" cy="570"/>
              </a:xfrm>
              <a:prstGeom prst="line">
                <a:avLst/>
              </a:prstGeom>
              <a:noFill/>
              <a:ln w="9525">
                <a:solidFill>
                  <a:srgbClr val="33669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22" name="Text Box 30">
                <a:extLst>
                  <a:ext uri="{FF2B5EF4-FFF2-40B4-BE49-F238E27FC236}">
                    <a16:creationId xmlns:a16="http://schemas.microsoft.com/office/drawing/2014/main" id="{5DD84A45-FE53-B344-AF53-6EC8C9547E8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871" y="3567"/>
                <a:ext cx="917" cy="356"/>
              </a:xfrm>
              <a:prstGeom prst="rect">
                <a:avLst/>
              </a:prstGeom>
              <a:solidFill>
                <a:srgbClr val="33669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tIns="90000" bIns="90000"/>
              <a:lstStyle/>
              <a:p>
                <a:pPr algn="ctr">
                  <a:spcBef>
                    <a:spcPts val="200"/>
                  </a:spcBef>
                  <a:spcAft>
                    <a:spcPts val="200"/>
                  </a:spcAft>
                </a:pPr>
                <a:r>
                  <a:rPr lang="en-GB" altLang="pl-PL" sz="1300" b="1">
                    <a:solidFill>
                      <a:schemeClr val="bg1"/>
                    </a:solidFill>
                  </a:rPr>
                  <a:t>etc.</a:t>
                </a:r>
              </a:p>
            </p:txBody>
          </p:sp>
        </p:grpSp>
        <p:grpSp>
          <p:nvGrpSpPr>
            <p:cNvPr id="18" name="Group 40">
              <a:extLst>
                <a:ext uri="{FF2B5EF4-FFF2-40B4-BE49-F238E27FC236}">
                  <a16:creationId xmlns:a16="http://schemas.microsoft.com/office/drawing/2014/main" id="{4FE9D0DA-F30C-A64A-801C-75395AA374C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457825" y="4079875"/>
              <a:ext cx="2089150" cy="792163"/>
              <a:chOff x="3438" y="2570"/>
              <a:chExt cx="1316" cy="499"/>
            </a:xfrm>
          </p:grpSpPr>
          <p:sp>
            <p:nvSpPr>
              <p:cNvPr id="19" name="Text Box 27">
                <a:extLst>
                  <a:ext uri="{FF2B5EF4-FFF2-40B4-BE49-F238E27FC236}">
                    <a16:creationId xmlns:a16="http://schemas.microsoft.com/office/drawing/2014/main" id="{1029720C-A791-B247-99B7-002A49C33A1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438" y="2728"/>
                <a:ext cx="1316" cy="341"/>
              </a:xfrm>
              <a:prstGeom prst="rect">
                <a:avLst/>
              </a:prstGeom>
              <a:solidFill>
                <a:srgbClr val="33669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tIns="46800" bIns="90000"/>
              <a:lstStyle/>
              <a:p>
                <a:pPr algn="ctr">
                  <a:spcBef>
                    <a:spcPts val="200"/>
                  </a:spcBef>
                  <a:spcAft>
                    <a:spcPts val="200"/>
                  </a:spcAft>
                </a:pPr>
                <a:r>
                  <a:rPr lang="en-GB" altLang="pl-PL" sz="1400" b="1">
                    <a:solidFill>
                      <a:schemeClr val="bg1"/>
                    </a:solidFill>
                  </a:rPr>
                  <a:t>Tools for Implementation</a:t>
                </a:r>
              </a:p>
            </p:txBody>
          </p:sp>
          <p:sp>
            <p:nvSpPr>
              <p:cNvPr id="20" name="Line 32">
                <a:extLst>
                  <a:ext uri="{FF2B5EF4-FFF2-40B4-BE49-F238E27FC236}">
                    <a16:creationId xmlns:a16="http://schemas.microsoft.com/office/drawing/2014/main" id="{A8288797-6A1D-CD49-BEA1-3D663EC7813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061" y="2570"/>
                <a:ext cx="0" cy="214"/>
              </a:xfrm>
              <a:prstGeom prst="line">
                <a:avLst/>
              </a:prstGeom>
              <a:noFill/>
              <a:ln w="9525">
                <a:solidFill>
                  <a:srgbClr val="33669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l-PL"/>
              </a:p>
            </p:txBody>
          </p:sp>
        </p:grpSp>
      </p:grpSp>
      <p:sp>
        <p:nvSpPr>
          <p:cNvPr id="43" name="Text Box 1027">
            <a:extLst>
              <a:ext uri="{FF2B5EF4-FFF2-40B4-BE49-F238E27FC236}">
                <a16:creationId xmlns:a16="http://schemas.microsoft.com/office/drawing/2014/main" id="{F08E05AC-2A6E-F84F-B233-0138A2F8BB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5125" y="6346276"/>
            <a:ext cx="2333437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de-DE" altLang="pl-PL" sz="800" i="1" dirty="0">
                <a:solidFill>
                  <a:srgbClr val="336699"/>
                </a:solidFill>
              </a:rPr>
              <a:t>Source: BOKU-ITS; </a:t>
            </a:r>
            <a:r>
              <a:rPr lang="de-DE" altLang="pl-PL" sz="800" i="1" dirty="0" err="1">
                <a:solidFill>
                  <a:srgbClr val="336699"/>
                </a:solidFill>
              </a:rPr>
              <a:t>adapted</a:t>
            </a:r>
            <a:r>
              <a:rPr lang="de-DE" altLang="pl-PL" sz="800" i="1" dirty="0">
                <a:solidFill>
                  <a:srgbClr val="336699"/>
                </a:solidFill>
              </a:rPr>
              <a:t> </a:t>
            </a:r>
            <a:r>
              <a:rPr lang="de-DE" altLang="pl-PL" sz="800" i="1" dirty="0" err="1">
                <a:solidFill>
                  <a:srgbClr val="336699"/>
                </a:solidFill>
              </a:rPr>
              <a:t>by</a:t>
            </a:r>
            <a:r>
              <a:rPr lang="de-DE" altLang="pl-PL" sz="800" i="1" dirty="0">
                <a:solidFill>
                  <a:srgbClr val="336699"/>
                </a:solidFill>
              </a:rPr>
              <a:t> RVS 2.1, 1984</a:t>
            </a:r>
          </a:p>
        </p:txBody>
      </p:sp>
      <p:pic>
        <p:nvPicPr>
          <p:cNvPr id="44" name="Nowe nagranie 15">
            <a:hlinkClick r:id="" action="ppaction://media"/>
            <a:extLst>
              <a:ext uri="{FF2B5EF4-FFF2-40B4-BE49-F238E27FC236}">
                <a16:creationId xmlns:a16="http://schemas.microsoft.com/office/drawing/2014/main" id="{7D81FDDC-DDF0-C646-9DCE-CF167045C58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175" y="1588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44635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780"/>
    </mc:Choice>
    <mc:Fallback xmlns="">
      <p:transition spd="slow" advTm="307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150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012" objId="44"/>
        <p14:stopEvt time="30340" objId="44"/>
      </p14:showEvt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865E1F1-F222-B44B-91AE-F75934BC3F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pl-PL" dirty="0" err="1">
                <a:solidFill>
                  <a:srgbClr val="0070C0"/>
                </a:solidFill>
              </a:rPr>
              <a:t>Measures</a:t>
            </a:r>
            <a:r>
              <a:rPr lang="pl-PL" dirty="0">
                <a:solidFill>
                  <a:srgbClr val="0070C0"/>
                </a:solidFill>
              </a:rPr>
              <a:t>/</a:t>
            </a:r>
            <a:r>
              <a:rPr lang="pl-PL" dirty="0" err="1">
                <a:solidFill>
                  <a:srgbClr val="0070C0"/>
                </a:solidFill>
              </a:rPr>
              <a:t>instruments</a:t>
            </a:r>
            <a:r>
              <a:rPr lang="pl-PL" dirty="0">
                <a:solidFill>
                  <a:srgbClr val="0070C0"/>
                </a:solidFill>
              </a:rPr>
              <a:t> of transport policy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087E2EE-F558-594A-B245-D9FFB0405840}"/>
              </a:ext>
            </a:extLst>
          </p:cNvPr>
          <p:cNvSpPr txBox="1">
            <a:spLocks noChangeArrowheads="1"/>
          </p:cNvSpPr>
          <p:nvPr/>
        </p:nvSpPr>
        <p:spPr>
          <a:xfrm>
            <a:off x="239616" y="1752600"/>
            <a:ext cx="2564542" cy="33528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altLang="pl-PL" sz="1800" b="1" dirty="0"/>
              <a:t>Investment &amp; Services</a:t>
            </a:r>
          </a:p>
          <a:p>
            <a:pPr marL="0" indent="0">
              <a:buNone/>
            </a:pPr>
            <a:r>
              <a:rPr lang="en-GB" altLang="pl-PL" sz="1800" b="1" dirty="0"/>
              <a:t>	</a:t>
            </a:r>
            <a:endParaRPr lang="en-GB" altLang="pl-PL" sz="1800" dirty="0"/>
          </a:p>
          <a:p>
            <a:pPr marL="563562" lvl="1" indent="-285750">
              <a:spcBef>
                <a:spcPts val="400"/>
              </a:spcBef>
              <a:spcAft>
                <a:spcPts val="400"/>
              </a:spcAft>
              <a:buFont typeface="Wingdings" pitchFamily="2" charset="2"/>
              <a:buChar char="q"/>
            </a:pPr>
            <a:r>
              <a:rPr lang="en-GB" altLang="pl-PL" sz="1600" dirty="0"/>
              <a:t>Transport infrastructure network</a:t>
            </a:r>
          </a:p>
          <a:p>
            <a:pPr marL="563562" lvl="1" indent="-285750">
              <a:spcBef>
                <a:spcPts val="400"/>
              </a:spcBef>
              <a:spcAft>
                <a:spcPts val="400"/>
              </a:spcAft>
              <a:buFont typeface="Wingdings" pitchFamily="2" charset="2"/>
              <a:buChar char="q"/>
            </a:pPr>
            <a:r>
              <a:rPr lang="en-GB" altLang="pl-PL" sz="1600" dirty="0"/>
              <a:t>Co-ordination of different transport modes</a:t>
            </a:r>
          </a:p>
          <a:p>
            <a:pPr marL="563562" lvl="1" indent="-285750">
              <a:spcBef>
                <a:spcPts val="400"/>
              </a:spcBef>
              <a:spcAft>
                <a:spcPts val="400"/>
              </a:spcAft>
              <a:buFont typeface="Wingdings" pitchFamily="2" charset="2"/>
              <a:buChar char="q"/>
            </a:pPr>
            <a:r>
              <a:rPr lang="en-GB" altLang="pl-PL" sz="1600" dirty="0"/>
              <a:t>Transport system operation</a:t>
            </a:r>
          </a:p>
          <a:p>
            <a:pPr marL="563562" lvl="1" indent="-285750">
              <a:spcBef>
                <a:spcPts val="400"/>
              </a:spcBef>
              <a:spcAft>
                <a:spcPts val="400"/>
              </a:spcAft>
              <a:buFont typeface="Wingdings" pitchFamily="2" charset="2"/>
              <a:buChar char="q"/>
            </a:pPr>
            <a:r>
              <a:rPr lang="en-GB" altLang="pl-PL" sz="1600" dirty="0"/>
              <a:t>Rationalisation of PT</a:t>
            </a:r>
          </a:p>
          <a:p>
            <a:pPr marL="563562" lvl="1" indent="-285750">
              <a:spcBef>
                <a:spcPts val="400"/>
              </a:spcBef>
              <a:spcAft>
                <a:spcPts val="400"/>
              </a:spcAft>
              <a:buFont typeface="Wingdings" pitchFamily="2" charset="2"/>
              <a:buChar char="q"/>
            </a:pPr>
            <a:r>
              <a:rPr lang="en-GB" altLang="pl-PL" sz="1600" dirty="0"/>
              <a:t>etc.</a:t>
            </a:r>
            <a:r>
              <a:rPr lang="en-GB" altLang="pl-PL" dirty="0"/>
              <a:t>	</a:t>
            </a:r>
            <a:endParaRPr lang="de-DE" altLang="pl-PL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1C9B038-E672-ED4B-A3C0-6EFD35521602}"/>
              </a:ext>
            </a:extLst>
          </p:cNvPr>
          <p:cNvSpPr txBox="1">
            <a:spLocks noChangeArrowheads="1"/>
          </p:cNvSpPr>
          <p:nvPr/>
        </p:nvSpPr>
        <p:spPr>
          <a:xfrm>
            <a:off x="2475801" y="2109248"/>
            <a:ext cx="2705895" cy="34290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altLang="pl-PL" sz="1800" b="1" dirty="0"/>
              <a:t>Planning</a:t>
            </a:r>
          </a:p>
          <a:p>
            <a:pPr marL="0" indent="0">
              <a:buNone/>
            </a:pPr>
            <a:endParaRPr lang="en-GB" altLang="pl-PL" sz="1800" b="1" dirty="0"/>
          </a:p>
          <a:p>
            <a:pPr lvl="1">
              <a:spcBef>
                <a:spcPts val="400"/>
              </a:spcBef>
              <a:spcAft>
                <a:spcPts val="400"/>
              </a:spcAft>
              <a:buFont typeface="Wingdings" pitchFamily="2" charset="2"/>
              <a:buChar char="q"/>
            </a:pPr>
            <a:r>
              <a:rPr lang="en-GB" altLang="pl-PL" sz="1600" dirty="0"/>
              <a:t>Improvement of the </a:t>
            </a:r>
            <a:br>
              <a:rPr lang="en-GB" altLang="pl-PL" sz="1600" dirty="0"/>
            </a:br>
            <a:r>
              <a:rPr lang="en-GB" altLang="pl-PL" sz="1600" dirty="0"/>
              <a:t>PT network</a:t>
            </a:r>
          </a:p>
          <a:p>
            <a:pPr lvl="1">
              <a:spcBef>
                <a:spcPts val="400"/>
              </a:spcBef>
              <a:spcAft>
                <a:spcPts val="400"/>
              </a:spcAft>
              <a:buFont typeface="Wingdings" pitchFamily="2" charset="2"/>
              <a:buChar char="q"/>
            </a:pPr>
            <a:r>
              <a:rPr lang="en-GB" altLang="pl-PL" sz="1600" dirty="0"/>
              <a:t>Combination of environmentally friendly transport modes</a:t>
            </a:r>
          </a:p>
          <a:p>
            <a:pPr lvl="1">
              <a:spcBef>
                <a:spcPts val="400"/>
              </a:spcBef>
              <a:spcAft>
                <a:spcPts val="400"/>
              </a:spcAft>
              <a:buFont typeface="Wingdings" pitchFamily="2" charset="2"/>
              <a:buChar char="q"/>
            </a:pPr>
            <a:r>
              <a:rPr lang="en-GB" altLang="pl-PL" sz="1600" dirty="0"/>
              <a:t>Co-ordination of transport planning with urban development</a:t>
            </a:r>
          </a:p>
          <a:p>
            <a:pPr lvl="1">
              <a:spcBef>
                <a:spcPts val="400"/>
              </a:spcBef>
              <a:spcAft>
                <a:spcPts val="400"/>
              </a:spcAft>
              <a:buFont typeface="Wingdings" pitchFamily="2" charset="2"/>
              <a:buChar char="q"/>
            </a:pPr>
            <a:r>
              <a:rPr lang="en-GB" altLang="pl-PL" sz="1600" dirty="0"/>
              <a:t>etc.	</a:t>
            </a:r>
            <a:r>
              <a:rPr lang="en-GB" altLang="pl-PL" sz="1600" b="1" dirty="0"/>
              <a:t>	</a:t>
            </a:r>
            <a:endParaRPr lang="de-DE" altLang="pl-PL" sz="1600" b="1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897AEDD-4EAA-384B-ABD2-05C23F643F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12484" y="2385919"/>
            <a:ext cx="2167032" cy="3190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5000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65175" indent="-285750">
              <a:spcBef>
                <a:spcPct val="50000"/>
              </a:spcBef>
              <a:spcAft>
                <a:spcPct val="30000"/>
              </a:spcAft>
              <a:buClr>
                <a:srgbClr val="336699"/>
              </a:buClr>
              <a:buSzPct val="12000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84275" indent="-228600">
              <a:spcBef>
                <a:spcPct val="50000"/>
              </a:spcBef>
              <a:spcAft>
                <a:spcPct val="50000"/>
              </a:spcAft>
              <a:buClr>
                <a:srgbClr val="336699"/>
              </a:buClr>
              <a:buSzPct val="12000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3375" indent="-228600">
              <a:spcBef>
                <a:spcPct val="20000"/>
              </a:spcBef>
              <a:buChar char="–"/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GB" altLang="pl-PL" b="1" dirty="0">
                <a:latin typeface="+mn-lt"/>
              </a:rPr>
              <a:t>Information &amp; Information Policies</a:t>
            </a:r>
            <a:endParaRPr lang="en-GB" altLang="pl-PL" dirty="0">
              <a:latin typeface="+mn-lt"/>
            </a:endParaRPr>
          </a:p>
          <a:p>
            <a:pPr lvl="1">
              <a:spcBef>
                <a:spcPct val="100000"/>
              </a:spcBef>
              <a:spcAft>
                <a:spcPts val="400"/>
              </a:spcAft>
              <a:buClr>
                <a:schemeClr val="tx1"/>
              </a:buClr>
              <a:buSzPct val="106000"/>
              <a:buFont typeface="Wingdings" pitchFamily="2" charset="2"/>
              <a:buChar char="q"/>
            </a:pPr>
            <a:r>
              <a:rPr lang="en-GB" altLang="pl-PL" dirty="0">
                <a:latin typeface="+mn-lt"/>
              </a:rPr>
              <a:t>Information &amp; awareness campaigns</a:t>
            </a:r>
          </a:p>
          <a:p>
            <a:pPr lvl="1">
              <a:spcBef>
                <a:spcPct val="100000"/>
              </a:spcBef>
              <a:spcAft>
                <a:spcPts val="400"/>
              </a:spcAft>
              <a:buClr>
                <a:schemeClr val="tx1"/>
              </a:buClr>
              <a:buSzPct val="100000"/>
              <a:buFont typeface="Wingdings" pitchFamily="2" charset="2"/>
              <a:buChar char="q"/>
            </a:pPr>
            <a:r>
              <a:rPr lang="en-GB" altLang="pl-PL" dirty="0">
                <a:latin typeface="+mn-lt"/>
              </a:rPr>
              <a:t>Mobility management</a:t>
            </a:r>
          </a:p>
          <a:p>
            <a:pPr lvl="1">
              <a:spcBef>
                <a:spcPct val="100000"/>
              </a:spcBef>
              <a:spcAft>
                <a:spcPts val="400"/>
              </a:spcAft>
              <a:buClr>
                <a:schemeClr val="tx1"/>
              </a:buClr>
              <a:buSzPct val="100000"/>
              <a:buFont typeface="Wingdings" pitchFamily="2" charset="2"/>
              <a:buChar char="q"/>
            </a:pPr>
            <a:r>
              <a:rPr lang="en-GB" altLang="pl-PL" dirty="0">
                <a:latin typeface="+mn-lt"/>
              </a:rPr>
              <a:t>etc.</a:t>
            </a:r>
            <a:r>
              <a:rPr lang="en-GB" altLang="pl-PL" dirty="0"/>
              <a:t>	</a:t>
            </a:r>
          </a:p>
          <a:p>
            <a:r>
              <a:rPr lang="en-GB" altLang="pl-PL" sz="1800" b="1" dirty="0"/>
              <a:t>	</a:t>
            </a:r>
            <a:endParaRPr lang="de-DE" altLang="pl-PL" sz="1800" b="1" dirty="0"/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A5C65D5E-E03C-A545-A389-3D1D434877D5}"/>
              </a:ext>
            </a:extLst>
          </p:cNvPr>
          <p:cNvSpPr txBox="1">
            <a:spLocks noChangeArrowheads="1"/>
          </p:cNvSpPr>
          <p:nvPr/>
        </p:nvSpPr>
        <p:spPr>
          <a:xfrm>
            <a:off x="6820091" y="2818322"/>
            <a:ext cx="2896108" cy="38100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ct val="50000"/>
              </a:spcAft>
              <a:buNone/>
            </a:pPr>
            <a:r>
              <a:rPr lang="en-GB" altLang="pl-PL" sz="1800" b="1" dirty="0"/>
              <a:t>Regulation</a:t>
            </a:r>
            <a:endParaRPr lang="en-GB" altLang="pl-PL" sz="1800" dirty="0"/>
          </a:p>
          <a:p>
            <a:pPr marL="0" indent="0" algn="ctr">
              <a:spcAft>
                <a:spcPct val="50000"/>
              </a:spcAft>
              <a:buNone/>
            </a:pPr>
            <a:endParaRPr lang="en-GB" altLang="pl-PL" sz="1800" dirty="0"/>
          </a:p>
          <a:p>
            <a:pPr lvl="1">
              <a:spcBef>
                <a:spcPct val="20000"/>
              </a:spcBef>
              <a:spcAft>
                <a:spcPct val="10000"/>
              </a:spcAft>
              <a:buFont typeface="Wingdings" pitchFamily="2" charset="2"/>
              <a:buChar char="q"/>
            </a:pPr>
            <a:r>
              <a:rPr lang="en-GB" altLang="pl-PL" sz="1600" dirty="0"/>
              <a:t>Access restrictions for </a:t>
            </a:r>
            <a:br>
              <a:rPr lang="en-GB" altLang="pl-PL" sz="1600" dirty="0"/>
            </a:br>
            <a:r>
              <a:rPr lang="en-GB" altLang="pl-PL" sz="1600" dirty="0"/>
              <a:t>motorised traffic</a:t>
            </a:r>
          </a:p>
          <a:p>
            <a:pPr lvl="1">
              <a:spcBef>
                <a:spcPct val="20000"/>
              </a:spcBef>
              <a:spcAft>
                <a:spcPct val="10000"/>
              </a:spcAft>
              <a:buFont typeface="Wingdings" pitchFamily="2" charset="2"/>
              <a:buChar char="q"/>
            </a:pPr>
            <a:r>
              <a:rPr lang="en-GB" altLang="pl-PL" sz="1600" dirty="0"/>
              <a:t>Parking space management</a:t>
            </a:r>
          </a:p>
          <a:p>
            <a:pPr lvl="1">
              <a:spcBef>
                <a:spcPct val="20000"/>
              </a:spcBef>
              <a:spcAft>
                <a:spcPct val="10000"/>
              </a:spcAft>
              <a:buFont typeface="Wingdings" pitchFamily="2" charset="2"/>
              <a:buChar char="q"/>
            </a:pPr>
            <a:r>
              <a:rPr lang="en-GB" altLang="pl-PL" sz="1600" dirty="0"/>
              <a:t>Parking licenses linked to car ownership</a:t>
            </a:r>
          </a:p>
          <a:p>
            <a:pPr lvl="1">
              <a:spcBef>
                <a:spcPct val="20000"/>
              </a:spcBef>
              <a:spcAft>
                <a:spcPct val="10000"/>
              </a:spcAft>
              <a:buFont typeface="Wingdings" pitchFamily="2" charset="2"/>
              <a:buChar char="q"/>
            </a:pPr>
            <a:r>
              <a:rPr lang="en-GB" altLang="pl-PL" sz="1600" dirty="0"/>
              <a:t>Speed limits</a:t>
            </a:r>
          </a:p>
          <a:p>
            <a:pPr lvl="1">
              <a:spcBef>
                <a:spcPct val="20000"/>
              </a:spcBef>
              <a:spcAft>
                <a:spcPct val="10000"/>
              </a:spcAft>
              <a:buFont typeface="Wingdings" pitchFamily="2" charset="2"/>
              <a:buChar char="q"/>
            </a:pPr>
            <a:r>
              <a:rPr lang="en-GB" altLang="pl-PL" sz="1600" dirty="0"/>
              <a:t>Traffic calming</a:t>
            </a:r>
          </a:p>
          <a:p>
            <a:pPr lvl="1">
              <a:spcBef>
                <a:spcPct val="20000"/>
              </a:spcBef>
              <a:spcAft>
                <a:spcPct val="10000"/>
              </a:spcAft>
              <a:buFont typeface="Wingdings" pitchFamily="2" charset="2"/>
              <a:buChar char="q"/>
            </a:pPr>
            <a:r>
              <a:rPr lang="en-GB" altLang="pl-PL" sz="1600" dirty="0"/>
              <a:t>Vehicle manufacturing &amp; emission standards</a:t>
            </a:r>
            <a:endParaRPr lang="de-DE" altLang="pl-PL" sz="1600" dirty="0"/>
          </a:p>
        </p:txBody>
      </p:sp>
      <p:sp>
        <p:nvSpPr>
          <p:cNvPr id="8" name="Rectangle 8">
            <a:extLst>
              <a:ext uri="{FF2B5EF4-FFF2-40B4-BE49-F238E27FC236}">
                <a16:creationId xmlns:a16="http://schemas.microsoft.com/office/drawing/2014/main" id="{5E107A56-E891-EC4F-B6EA-05E10F72C05A}"/>
              </a:ext>
            </a:extLst>
          </p:cNvPr>
          <p:cNvSpPr txBox="1">
            <a:spLocks noChangeArrowheads="1"/>
          </p:cNvSpPr>
          <p:nvPr/>
        </p:nvSpPr>
        <p:spPr>
          <a:xfrm>
            <a:off x="9229346" y="3304032"/>
            <a:ext cx="2424414" cy="319087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ct val="50000"/>
              </a:spcAft>
              <a:buNone/>
            </a:pPr>
            <a:r>
              <a:rPr lang="en-GB" altLang="pl-PL" sz="1800" b="1" dirty="0"/>
              <a:t>Pricing</a:t>
            </a:r>
          </a:p>
          <a:p>
            <a:pPr lvl="1">
              <a:buFont typeface="Wingdings" pitchFamily="2" charset="2"/>
              <a:buChar char="q"/>
            </a:pPr>
            <a:r>
              <a:rPr lang="en-GB" altLang="pl-PL" sz="1600" dirty="0"/>
              <a:t>Subsidies</a:t>
            </a:r>
          </a:p>
          <a:p>
            <a:pPr lvl="1">
              <a:buFont typeface="Wingdings" pitchFamily="2" charset="2"/>
              <a:buChar char="q"/>
            </a:pPr>
            <a:r>
              <a:rPr lang="en-GB" altLang="pl-PL" sz="1600" dirty="0"/>
              <a:t>Restrictive pricing policies – vehicle tax, fuel tax, parking charges, road pricing, impact fees</a:t>
            </a:r>
          </a:p>
          <a:p>
            <a:pPr lvl="1">
              <a:buFont typeface="Wingdings" pitchFamily="2" charset="2"/>
              <a:buChar char="q"/>
            </a:pPr>
            <a:r>
              <a:rPr lang="en-GB" altLang="pl-PL" sz="1600" dirty="0"/>
              <a:t>etc.</a:t>
            </a:r>
            <a:endParaRPr lang="de-DE" altLang="pl-PL" sz="1600" dirty="0"/>
          </a:p>
        </p:txBody>
      </p:sp>
      <p:pic>
        <p:nvPicPr>
          <p:cNvPr id="9" name="Nowe nagranie 16">
            <a:hlinkClick r:id="" action="ppaction://media"/>
            <a:extLst>
              <a:ext uri="{FF2B5EF4-FFF2-40B4-BE49-F238E27FC236}">
                <a16:creationId xmlns:a16="http://schemas.microsoft.com/office/drawing/2014/main" id="{48681C3D-DCE0-A141-AAC1-6910C63463D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175" y="1588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79565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265"/>
    </mc:Choice>
    <mc:Fallback xmlns="">
      <p:transition spd="slow" advTm="362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52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797" objId="9"/>
        <p14:stopEvt time="36265" objId="9"/>
      </p14:showEvtLst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>
            <a:extLst>
              <a:ext uri="{FF2B5EF4-FFF2-40B4-BE49-F238E27FC236}">
                <a16:creationId xmlns:a16="http://schemas.microsoft.com/office/drawing/2014/main" id="{49DEB532-4CBA-034E-8AA5-EB173DBB42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0070C0"/>
                </a:solidFill>
              </a:rPr>
              <a:t>4. Surveying and modelling in transport planning </a:t>
            </a:r>
            <a:br>
              <a:rPr lang="pl-PL" dirty="0"/>
            </a:br>
            <a:endParaRPr lang="pl-PL" dirty="0"/>
          </a:p>
        </p:txBody>
      </p:sp>
      <p:sp>
        <p:nvSpPr>
          <p:cNvPr id="5" name="Symbol zastępczy zawartości 4">
            <a:extLst>
              <a:ext uri="{FF2B5EF4-FFF2-40B4-BE49-F238E27FC236}">
                <a16:creationId xmlns:a16="http://schemas.microsoft.com/office/drawing/2014/main" id="{6C6F77CE-42BD-394D-B655-1B7A69AAAE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en-GB" dirty="0"/>
              <a:t>Data availability and travel surveys</a:t>
            </a:r>
            <a:endParaRPr lang="pl-PL" sz="2000" dirty="0"/>
          </a:p>
          <a:p>
            <a:pPr lvl="1"/>
            <a:r>
              <a:rPr lang="pl-PL" dirty="0"/>
              <a:t>Transport </a:t>
            </a:r>
            <a:r>
              <a:rPr lang="pl-PL" dirty="0" err="1"/>
              <a:t>models</a:t>
            </a:r>
            <a:r>
              <a:rPr lang="pl-PL" dirty="0"/>
              <a:t> for </a:t>
            </a:r>
            <a:r>
              <a:rPr lang="pl-PL" dirty="0" err="1"/>
              <a:t>planning</a:t>
            </a:r>
            <a:endParaRPr lang="pl-PL" sz="2000" dirty="0"/>
          </a:p>
          <a:p>
            <a:pPr lvl="1"/>
            <a:r>
              <a:rPr lang="en-GB" dirty="0"/>
              <a:t>4 step travel-demand forecasting model</a:t>
            </a:r>
            <a:endParaRPr lang="pl-PL" sz="2000" dirty="0"/>
          </a:p>
          <a:p>
            <a:pPr lvl="1"/>
            <a:r>
              <a:rPr lang="en-GB" dirty="0"/>
              <a:t>Scheduled service model</a:t>
            </a:r>
            <a:endParaRPr lang="pl-PL" sz="2000" dirty="0"/>
          </a:p>
          <a:p>
            <a:pPr lvl="1"/>
            <a:r>
              <a:rPr lang="en-GB" dirty="0"/>
              <a:t>Software availability and specialist modelling knowledge</a:t>
            </a:r>
            <a:endParaRPr lang="pl-PL" sz="2000" dirty="0"/>
          </a:p>
          <a:p>
            <a:endParaRPr lang="pl-PL" dirty="0"/>
          </a:p>
        </p:txBody>
      </p:sp>
      <p:pic>
        <p:nvPicPr>
          <p:cNvPr id="3" name="Nowe nagranie 17">
            <a:hlinkClick r:id="" action="ppaction://media"/>
            <a:extLst>
              <a:ext uri="{FF2B5EF4-FFF2-40B4-BE49-F238E27FC236}">
                <a16:creationId xmlns:a16="http://schemas.microsoft.com/office/drawing/2014/main" id="{F110863B-0008-7F41-A8BD-82BA7F075B9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175" y="1588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19631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377"/>
    </mc:Choice>
    <mc:Fallback xmlns="">
      <p:transition spd="slow" advTm="213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94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2655" objId="3"/>
        <p14:stopEvt time="19802" objId="3"/>
      </p14:showEvtLst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1111250" y="877887"/>
            <a:ext cx="10515600" cy="1325563"/>
          </a:xfrm>
        </p:spPr>
        <p:txBody>
          <a:bodyPr>
            <a:normAutofit/>
          </a:bodyPr>
          <a:lstStyle/>
          <a:p>
            <a:pPr eaLnBrk="1" hangingPunct="1"/>
            <a:r>
              <a:rPr lang="en-US" dirty="0">
                <a:solidFill>
                  <a:srgbClr val="0070C0"/>
                </a:solidFill>
              </a:rPr>
              <a:t>Four-Stages Transportation / Land Use Model</a:t>
            </a:r>
          </a:p>
        </p:txBody>
      </p:sp>
      <p:grpSp>
        <p:nvGrpSpPr>
          <p:cNvPr id="2" name="Grupa 1">
            <a:extLst>
              <a:ext uri="{FF2B5EF4-FFF2-40B4-BE49-F238E27FC236}">
                <a16:creationId xmlns:a16="http://schemas.microsoft.com/office/drawing/2014/main" id="{BA9137AF-46C1-FC45-8077-047D14CAF224}"/>
              </a:ext>
            </a:extLst>
          </p:cNvPr>
          <p:cNvGrpSpPr/>
          <p:nvPr/>
        </p:nvGrpSpPr>
        <p:grpSpPr>
          <a:xfrm>
            <a:off x="2328069" y="1978024"/>
            <a:ext cx="7535862" cy="3832225"/>
            <a:chOff x="2541588" y="2320925"/>
            <a:chExt cx="6973888" cy="3271838"/>
          </a:xfrm>
        </p:grpSpPr>
        <p:sp>
          <p:nvSpPr>
            <p:cNvPr id="11268" name="Rectangle 15"/>
            <p:cNvSpPr>
              <a:spLocks noChangeArrowheads="1"/>
            </p:cNvSpPr>
            <p:nvPr/>
          </p:nvSpPr>
          <p:spPr bwMode="auto">
            <a:xfrm>
              <a:off x="2546350" y="2320925"/>
              <a:ext cx="3365500" cy="3271838"/>
            </a:xfrm>
            <a:prstGeom prst="rect">
              <a:avLst/>
            </a:prstGeom>
            <a:solidFill>
              <a:srgbClr val="EAEAEA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Arial Narrow" pitchFamily="34" charset="0"/>
              </a:endParaRPr>
            </a:p>
          </p:txBody>
        </p:sp>
        <p:sp>
          <p:nvSpPr>
            <p:cNvPr id="11269" name="Rectangle 3"/>
            <p:cNvSpPr>
              <a:spLocks noChangeArrowheads="1"/>
            </p:cNvSpPr>
            <p:nvPr/>
          </p:nvSpPr>
          <p:spPr bwMode="auto">
            <a:xfrm>
              <a:off x="3092450" y="2451100"/>
              <a:ext cx="2655888" cy="419100"/>
            </a:xfrm>
            <a:prstGeom prst="rect">
              <a:avLst/>
            </a:prstGeom>
            <a:solidFill>
              <a:srgbClr val="FFFF99"/>
            </a:solidFill>
            <a:ln w="25400">
              <a:solidFill>
                <a:srgbClr val="808080"/>
              </a:solidFill>
              <a:miter lim="800000"/>
              <a:headEnd type="none" w="sm" len="sm"/>
              <a:tailEnd type="none" w="sm" len="sm"/>
            </a:ln>
          </p:spPr>
          <p:txBody>
            <a:bodyPr/>
            <a:lstStyle/>
            <a:p>
              <a:pPr algn="ctr" defTabSz="762000"/>
              <a:r>
                <a:rPr lang="en-US" sz="2000" b="1">
                  <a:latin typeface="Arial Narrow" pitchFamily="34" charset="0"/>
                </a:rPr>
                <a:t>Trip Generation</a:t>
              </a:r>
            </a:p>
          </p:txBody>
        </p:sp>
        <p:sp>
          <p:nvSpPr>
            <p:cNvPr id="11270" name="Rectangle 4"/>
            <p:cNvSpPr>
              <a:spLocks noChangeArrowheads="1"/>
            </p:cNvSpPr>
            <p:nvPr/>
          </p:nvSpPr>
          <p:spPr bwMode="auto">
            <a:xfrm>
              <a:off x="3092450" y="3289300"/>
              <a:ext cx="2655888" cy="419100"/>
            </a:xfrm>
            <a:prstGeom prst="rect">
              <a:avLst/>
            </a:prstGeom>
            <a:solidFill>
              <a:srgbClr val="FFFF00"/>
            </a:solidFill>
            <a:ln w="25400">
              <a:solidFill>
                <a:srgbClr val="808080"/>
              </a:solidFill>
              <a:miter lim="800000"/>
              <a:headEnd type="none" w="sm" len="sm"/>
              <a:tailEnd type="none" w="sm" len="sm"/>
            </a:ln>
          </p:spPr>
          <p:txBody>
            <a:bodyPr/>
            <a:lstStyle/>
            <a:p>
              <a:pPr algn="ctr" defTabSz="762000"/>
              <a:r>
                <a:rPr lang="en-US" sz="2000" b="1" dirty="0">
                  <a:latin typeface="Arial Narrow" pitchFamily="34" charset="0"/>
                </a:rPr>
                <a:t>Trip Distribution</a:t>
              </a:r>
            </a:p>
          </p:txBody>
        </p:sp>
        <p:sp>
          <p:nvSpPr>
            <p:cNvPr id="11271" name="Rectangle 5"/>
            <p:cNvSpPr>
              <a:spLocks noChangeArrowheads="1"/>
            </p:cNvSpPr>
            <p:nvPr/>
          </p:nvSpPr>
          <p:spPr bwMode="auto">
            <a:xfrm>
              <a:off x="3092450" y="4127500"/>
              <a:ext cx="2655888" cy="419100"/>
            </a:xfrm>
            <a:prstGeom prst="rect">
              <a:avLst/>
            </a:prstGeom>
            <a:solidFill>
              <a:srgbClr val="FFCC00"/>
            </a:solidFill>
            <a:ln w="25400">
              <a:solidFill>
                <a:srgbClr val="808080"/>
              </a:solidFill>
              <a:miter lim="800000"/>
              <a:headEnd type="none" w="sm" len="sm"/>
              <a:tailEnd type="none" w="sm" len="sm"/>
            </a:ln>
          </p:spPr>
          <p:txBody>
            <a:bodyPr/>
            <a:lstStyle/>
            <a:p>
              <a:pPr algn="ctr" defTabSz="762000"/>
              <a:r>
                <a:rPr lang="en-US" sz="2000" b="1">
                  <a:latin typeface="Arial Narrow" pitchFamily="34" charset="0"/>
                </a:rPr>
                <a:t>Modal Split</a:t>
              </a:r>
            </a:p>
          </p:txBody>
        </p:sp>
        <p:sp>
          <p:nvSpPr>
            <p:cNvPr id="11272" name="Rectangle 6"/>
            <p:cNvSpPr>
              <a:spLocks noChangeArrowheads="1"/>
            </p:cNvSpPr>
            <p:nvPr/>
          </p:nvSpPr>
          <p:spPr bwMode="auto">
            <a:xfrm>
              <a:off x="3092450" y="5003800"/>
              <a:ext cx="2655888" cy="419100"/>
            </a:xfrm>
            <a:prstGeom prst="rect">
              <a:avLst/>
            </a:prstGeom>
            <a:solidFill>
              <a:srgbClr val="FF9900"/>
            </a:solidFill>
            <a:ln w="25400">
              <a:solidFill>
                <a:srgbClr val="808080"/>
              </a:solidFill>
              <a:miter lim="800000"/>
              <a:headEnd type="none" w="sm" len="sm"/>
              <a:tailEnd type="none" w="sm" len="sm"/>
            </a:ln>
          </p:spPr>
          <p:txBody>
            <a:bodyPr/>
            <a:lstStyle/>
            <a:p>
              <a:pPr algn="ctr" defTabSz="762000"/>
              <a:r>
                <a:rPr lang="en-US" sz="2000" b="1">
                  <a:latin typeface="Arial Narrow" pitchFamily="34" charset="0"/>
                </a:rPr>
                <a:t>Traffic Assignment</a:t>
              </a:r>
            </a:p>
          </p:txBody>
        </p:sp>
        <p:cxnSp>
          <p:nvCxnSpPr>
            <p:cNvPr id="11273" name="AutoShape 7"/>
            <p:cNvCxnSpPr>
              <a:cxnSpLocks noChangeShapeType="1"/>
              <a:stCxn id="11269" idx="2"/>
              <a:endCxn id="11270" idx="0"/>
            </p:cNvCxnSpPr>
            <p:nvPr/>
          </p:nvCxnSpPr>
          <p:spPr bwMode="auto">
            <a:xfrm>
              <a:off x="4421188" y="2882900"/>
              <a:ext cx="0" cy="393700"/>
            </a:xfrm>
            <a:prstGeom prst="straightConnector1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11274" name="AutoShape 8"/>
            <p:cNvCxnSpPr>
              <a:cxnSpLocks noChangeShapeType="1"/>
              <a:stCxn id="11270" idx="2"/>
              <a:endCxn id="11271" idx="0"/>
            </p:cNvCxnSpPr>
            <p:nvPr/>
          </p:nvCxnSpPr>
          <p:spPr bwMode="auto">
            <a:xfrm>
              <a:off x="4421188" y="3721100"/>
              <a:ext cx="0" cy="393700"/>
            </a:xfrm>
            <a:prstGeom prst="straightConnector1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11275" name="AutoShape 9"/>
            <p:cNvCxnSpPr>
              <a:cxnSpLocks noChangeShapeType="1"/>
              <a:stCxn id="11271" idx="2"/>
              <a:endCxn id="11272" idx="0"/>
            </p:cNvCxnSpPr>
            <p:nvPr/>
          </p:nvCxnSpPr>
          <p:spPr bwMode="auto">
            <a:xfrm>
              <a:off x="4421188" y="4559300"/>
              <a:ext cx="0" cy="431800"/>
            </a:xfrm>
            <a:prstGeom prst="straightConnector1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sp>
          <p:nvSpPr>
            <p:cNvPr id="11276" name="Rectangle 10"/>
            <p:cNvSpPr>
              <a:spLocks noChangeArrowheads="1"/>
            </p:cNvSpPr>
            <p:nvPr/>
          </p:nvSpPr>
          <p:spPr bwMode="auto">
            <a:xfrm>
              <a:off x="6483351" y="3268663"/>
              <a:ext cx="3032125" cy="1377950"/>
            </a:xfrm>
            <a:prstGeom prst="rect">
              <a:avLst/>
            </a:prstGeom>
            <a:solidFill>
              <a:srgbClr val="99CCFF"/>
            </a:solidFill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/>
            <a:lstStyle/>
            <a:p>
              <a:pPr defTabSz="762000">
                <a:buFontTx/>
                <a:buChar char="•"/>
              </a:pPr>
              <a:r>
                <a:rPr lang="en-US" sz="1600" b="1" dirty="0">
                  <a:latin typeface="Arial Narrow" pitchFamily="34" charset="0"/>
                </a:rPr>
                <a:t> Land Use Data</a:t>
              </a:r>
            </a:p>
            <a:p>
              <a:pPr defTabSz="762000">
                <a:buFontTx/>
                <a:buChar char="•"/>
              </a:pPr>
              <a:r>
                <a:rPr lang="en-US" sz="1600" b="1" dirty="0">
                  <a:latin typeface="Arial Narrow" pitchFamily="34" charset="0"/>
                </a:rPr>
                <a:t> Travel Generation Factors</a:t>
              </a:r>
            </a:p>
            <a:p>
              <a:pPr defTabSz="762000">
                <a:buFontTx/>
                <a:buChar char="•"/>
              </a:pPr>
              <a:r>
                <a:rPr lang="en-US" sz="1600" b="1" dirty="0">
                  <a:latin typeface="Arial Narrow" pitchFamily="34" charset="0"/>
                </a:rPr>
                <a:t> Friction of Distance Factors</a:t>
              </a:r>
            </a:p>
            <a:p>
              <a:pPr defTabSz="762000">
                <a:buFontTx/>
                <a:buChar char="•"/>
              </a:pPr>
              <a:r>
                <a:rPr lang="en-US" sz="1600" b="1" dirty="0">
                  <a:latin typeface="Arial Narrow" pitchFamily="34" charset="0"/>
                </a:rPr>
                <a:t> Calibration Factors</a:t>
              </a:r>
            </a:p>
            <a:p>
              <a:pPr defTabSz="762000">
                <a:buFontTx/>
                <a:buChar char="•"/>
              </a:pPr>
              <a:r>
                <a:rPr lang="en-US" sz="1600" b="1" dirty="0">
                  <a:latin typeface="Arial Narrow" pitchFamily="34" charset="0"/>
                </a:rPr>
                <a:t> Transportation Networks</a:t>
              </a:r>
            </a:p>
          </p:txBody>
        </p:sp>
        <p:sp>
          <p:nvSpPr>
            <p:cNvPr id="11277" name="AutoShape 11"/>
            <p:cNvSpPr>
              <a:spLocks noChangeArrowheads="1"/>
            </p:cNvSpPr>
            <p:nvPr/>
          </p:nvSpPr>
          <p:spPr bwMode="auto">
            <a:xfrm>
              <a:off x="5835650" y="3670300"/>
              <a:ext cx="533400" cy="533400"/>
            </a:xfrm>
            <a:prstGeom prst="leftArrow">
              <a:avLst>
                <a:gd name="adj1" fmla="val 50000"/>
                <a:gd name="adj2" fmla="val 44347"/>
              </a:avLst>
            </a:prstGeom>
            <a:solidFill>
              <a:srgbClr val="FFCC00"/>
            </a:solidFill>
            <a:ln w="2222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Arial Narrow" pitchFamily="34" charset="0"/>
              </a:endParaRPr>
            </a:p>
          </p:txBody>
        </p:sp>
        <p:cxnSp>
          <p:nvCxnSpPr>
            <p:cNvPr id="11278" name="AutoShape 12"/>
            <p:cNvCxnSpPr>
              <a:cxnSpLocks noChangeShapeType="1"/>
              <a:stCxn id="11272" idx="1"/>
              <a:endCxn id="11270" idx="1"/>
            </p:cNvCxnSpPr>
            <p:nvPr/>
          </p:nvCxnSpPr>
          <p:spPr bwMode="auto">
            <a:xfrm rot="10800000" flipH="1">
              <a:off x="3079750" y="3498850"/>
              <a:ext cx="1588" cy="1714500"/>
            </a:xfrm>
            <a:prstGeom prst="bentConnector3">
              <a:avLst>
                <a:gd name="adj1" fmla="val -13600005"/>
              </a:avLst>
            </a:prstGeom>
            <a:noFill/>
            <a:ln w="38100">
              <a:solidFill>
                <a:schemeClr val="tx1"/>
              </a:solidFill>
              <a:miter lim="800000"/>
              <a:headEnd/>
              <a:tailEnd type="triangle" w="med" len="med"/>
            </a:ln>
          </p:spPr>
        </p:cxnSp>
        <p:cxnSp>
          <p:nvCxnSpPr>
            <p:cNvPr id="11279" name="AutoShape 13"/>
            <p:cNvCxnSpPr>
              <a:cxnSpLocks noChangeShapeType="1"/>
              <a:stCxn id="11272" idx="1"/>
              <a:endCxn id="11269" idx="1"/>
            </p:cNvCxnSpPr>
            <p:nvPr/>
          </p:nvCxnSpPr>
          <p:spPr bwMode="auto">
            <a:xfrm rot="10800000" flipH="1">
              <a:off x="3079750" y="2660650"/>
              <a:ext cx="1588" cy="2552700"/>
            </a:xfrm>
            <a:prstGeom prst="bentConnector3">
              <a:avLst>
                <a:gd name="adj1" fmla="val -13600005"/>
              </a:avLst>
            </a:prstGeom>
            <a:noFill/>
            <a:ln w="38100">
              <a:solidFill>
                <a:schemeClr val="tx1"/>
              </a:solidFill>
              <a:miter lim="800000"/>
              <a:headEnd/>
              <a:tailEnd type="triangle" w="med" len="med"/>
            </a:ln>
          </p:spPr>
        </p:cxnSp>
        <p:sp>
          <p:nvSpPr>
            <p:cNvPr id="11280" name="Text Box 14"/>
            <p:cNvSpPr txBox="1">
              <a:spLocks noChangeArrowheads="1"/>
            </p:cNvSpPr>
            <p:nvPr/>
          </p:nvSpPr>
          <p:spPr bwMode="auto">
            <a:xfrm rot="-5400000">
              <a:off x="2242344" y="3899694"/>
              <a:ext cx="876300" cy="2778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b="1">
                  <a:latin typeface="Arial Narrow" pitchFamily="34" charset="0"/>
                </a:rPr>
                <a:t>Feedback</a:t>
              </a:r>
            </a:p>
          </p:txBody>
        </p:sp>
      </p:grpSp>
      <p:sp>
        <p:nvSpPr>
          <p:cNvPr id="17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669131" y="6430963"/>
            <a:ext cx="10151269" cy="179387"/>
          </a:xfrm>
        </p:spPr>
        <p:txBody>
          <a:bodyPr/>
          <a:lstStyle/>
          <a:p>
            <a:pPr>
              <a:defRPr/>
            </a:pPr>
            <a:r>
              <a:rPr lang="en-US" dirty="0"/>
              <a:t>Copyright © 1998-2010, Dr. Jean-Paul </a:t>
            </a:r>
            <a:r>
              <a:rPr lang="en-US" dirty="0" err="1"/>
              <a:t>Rodrigue</a:t>
            </a:r>
            <a:r>
              <a:rPr lang="en-US" dirty="0"/>
              <a:t>, Dept. of Global Studies &amp; Geography, </a:t>
            </a:r>
            <a:r>
              <a:rPr lang="en-US" dirty="0" err="1"/>
              <a:t>Hofstra</a:t>
            </a:r>
            <a:r>
              <a:rPr lang="en-US" dirty="0"/>
              <a:t> University. </a:t>
            </a:r>
          </a:p>
        </p:txBody>
      </p:sp>
      <p:pic>
        <p:nvPicPr>
          <p:cNvPr id="3" name="Nowe nagranie 18">
            <a:hlinkClick r:id="" action="ppaction://media"/>
            <a:extLst>
              <a:ext uri="{FF2B5EF4-FFF2-40B4-BE49-F238E27FC236}">
                <a16:creationId xmlns:a16="http://schemas.microsoft.com/office/drawing/2014/main" id="{A8D1AA68-7B8A-C545-99A4-35C158793D1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175" y="1588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1849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9057"/>
    </mc:Choice>
    <mc:Fallback xmlns="">
      <p:transition spd="slow" advTm="990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39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355" objId="3"/>
        <p14:stopEvt time="99057" objId="3"/>
      </p14:showEvtLst>
    </p:ext>
  </p:extLs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>
            <a:extLst>
              <a:ext uri="{FF2B5EF4-FFF2-40B4-BE49-F238E27FC236}">
                <a16:creationId xmlns:a16="http://schemas.microsoft.com/office/drawing/2014/main" id="{49DEB532-4CBA-034E-8AA5-EB173DBB42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0070C0"/>
                </a:solidFill>
              </a:rPr>
              <a:t>5. Urban transport planning </a:t>
            </a:r>
            <a:br>
              <a:rPr lang="pl-PL" dirty="0"/>
            </a:br>
            <a:endParaRPr lang="pl-PL" dirty="0"/>
          </a:p>
        </p:txBody>
      </p:sp>
      <p:sp>
        <p:nvSpPr>
          <p:cNvPr id="5" name="Symbol zastępczy zawartości 4">
            <a:extLst>
              <a:ext uri="{FF2B5EF4-FFF2-40B4-BE49-F238E27FC236}">
                <a16:creationId xmlns:a16="http://schemas.microsoft.com/office/drawing/2014/main" id="{6C6F77CE-42BD-394D-B655-1B7A69AAAE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en-GB" dirty="0"/>
              <a:t>Public transport system planning (lines, networks, stations, terminals)</a:t>
            </a:r>
            <a:endParaRPr lang="pl-PL" sz="2000" dirty="0"/>
          </a:p>
          <a:p>
            <a:pPr lvl="1"/>
            <a:r>
              <a:rPr lang="en-GB" dirty="0"/>
              <a:t>Walking and cycling system planning</a:t>
            </a:r>
            <a:endParaRPr lang="pl-PL" sz="2000" dirty="0"/>
          </a:p>
          <a:p>
            <a:pPr lvl="1"/>
            <a:r>
              <a:rPr lang="en-GB" dirty="0"/>
              <a:t>Parking system planning</a:t>
            </a:r>
            <a:endParaRPr lang="pl-PL" sz="2000" dirty="0"/>
          </a:p>
          <a:p>
            <a:pPr lvl="1"/>
            <a:r>
              <a:rPr lang="en-GB" dirty="0"/>
              <a:t>Information system planning</a:t>
            </a:r>
            <a:endParaRPr lang="pl-PL" sz="2000" dirty="0"/>
          </a:p>
          <a:p>
            <a:endParaRPr lang="pl-PL" dirty="0"/>
          </a:p>
        </p:txBody>
      </p:sp>
      <p:pic>
        <p:nvPicPr>
          <p:cNvPr id="8" name="Picture 3" descr="8_02-Obszary problemów parkingowych">
            <a:extLst>
              <a:ext uri="{FF2B5EF4-FFF2-40B4-BE49-F238E27FC236}">
                <a16:creationId xmlns:a16="http://schemas.microsoft.com/office/drawing/2014/main" id="{751C22ED-5A30-FF44-A284-FEEB86803B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0488" y="2623930"/>
            <a:ext cx="2981738" cy="3802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 descr="8_4 - Koncepcja znakow i tablic zmiennej tresc1">
            <a:extLst>
              <a:ext uri="{FF2B5EF4-FFF2-40B4-BE49-F238E27FC236}">
                <a16:creationId xmlns:a16="http://schemas.microsoft.com/office/drawing/2014/main" id="{9FCED14E-A1D5-4041-86F0-1A09E58786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3484" y="3683720"/>
            <a:ext cx="2427436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Nowe nagranie 19">
            <a:hlinkClick r:id="" action="ppaction://media"/>
            <a:extLst>
              <a:ext uri="{FF2B5EF4-FFF2-40B4-BE49-F238E27FC236}">
                <a16:creationId xmlns:a16="http://schemas.microsoft.com/office/drawing/2014/main" id="{FD78FB7F-F164-A64F-9B5F-A0759568DED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175" y="1588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56658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4886"/>
    </mc:Choice>
    <mc:Fallback xmlns="">
      <p:transition spd="slow" advTm="848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6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7736" objId="3"/>
        <p14:stopEvt time="84515" objId="3"/>
      </p14:showEvtLst>
    </p:ext>
  </p:extLs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>
            <a:extLst>
              <a:ext uri="{FF2B5EF4-FFF2-40B4-BE49-F238E27FC236}">
                <a16:creationId xmlns:a16="http://schemas.microsoft.com/office/drawing/2014/main" id="{49DEB532-4CBA-034E-8AA5-EB173DBB42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0070C0"/>
                </a:solidFill>
              </a:rPr>
              <a:t>6. Intermodal integration planning </a:t>
            </a:r>
            <a:br>
              <a:rPr lang="pl-PL" dirty="0"/>
            </a:br>
            <a:endParaRPr lang="pl-PL" dirty="0"/>
          </a:p>
        </p:txBody>
      </p:sp>
      <p:sp>
        <p:nvSpPr>
          <p:cNvPr id="5" name="Symbol zastępczy zawartości 4">
            <a:extLst>
              <a:ext uri="{FF2B5EF4-FFF2-40B4-BE49-F238E27FC236}">
                <a16:creationId xmlns:a16="http://schemas.microsoft.com/office/drawing/2014/main" id="{6C6F77CE-42BD-394D-B655-1B7A69AAAE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en-GB" dirty="0"/>
              <a:t>Principles of transport integration</a:t>
            </a:r>
            <a:endParaRPr lang="pl-PL" sz="2000" dirty="0"/>
          </a:p>
          <a:p>
            <a:pPr lvl="1"/>
            <a:r>
              <a:rPr lang="en-US" dirty="0"/>
              <a:t>Barriers to intermodal integration</a:t>
            </a:r>
            <a:endParaRPr lang="pl-PL" sz="2000" dirty="0"/>
          </a:p>
          <a:p>
            <a:pPr lvl="1"/>
            <a:r>
              <a:rPr lang="en-GB" dirty="0"/>
              <a:t>Passenger interchange supplies and quality</a:t>
            </a:r>
            <a:endParaRPr lang="pl-PL" sz="2000" dirty="0"/>
          </a:p>
          <a:p>
            <a:pPr lvl="1"/>
            <a:r>
              <a:rPr lang="en-GB" dirty="0"/>
              <a:t>Freight interchange supplies and quality</a:t>
            </a:r>
            <a:endParaRPr lang="pl-PL" sz="2000" dirty="0"/>
          </a:p>
          <a:p>
            <a:endParaRPr lang="pl-PL" dirty="0"/>
          </a:p>
        </p:txBody>
      </p:sp>
      <p:pic>
        <p:nvPicPr>
          <p:cNvPr id="7" name="Obraz 6" descr="Obraz zawierający niebo, budynek, droga&#10;&#10;&#10;&#10;Opis wygenerowany automatycznie">
            <a:extLst>
              <a:ext uri="{FF2B5EF4-FFF2-40B4-BE49-F238E27FC236}">
                <a16:creationId xmlns:a16="http://schemas.microsoft.com/office/drawing/2014/main" id="{7FFBD2B4-E611-8443-A2BE-E5BECEE07F8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3524" y="1878010"/>
            <a:ext cx="4194337" cy="1992310"/>
          </a:xfrm>
          <a:prstGeom prst="rect">
            <a:avLst/>
          </a:prstGeom>
        </p:spPr>
      </p:pic>
      <p:pic>
        <p:nvPicPr>
          <p:cNvPr id="11" name="Obraz 10" descr="Obraz zawierający trawa, drzewo, zewnętrzne, pole&#10;&#10;&#10;&#10;Opis wygenerowany automatycznie">
            <a:extLst>
              <a:ext uri="{FF2B5EF4-FFF2-40B4-BE49-F238E27FC236}">
                <a16:creationId xmlns:a16="http://schemas.microsoft.com/office/drawing/2014/main" id="{DE7FA3F4-D1D5-954C-AAA0-33DDEFADBB0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139" y="4049710"/>
            <a:ext cx="11391900" cy="2628900"/>
          </a:xfrm>
          <a:prstGeom prst="rect">
            <a:avLst/>
          </a:prstGeom>
        </p:spPr>
      </p:pic>
      <p:pic>
        <p:nvPicPr>
          <p:cNvPr id="3" name="Nowe nagranie 20">
            <a:hlinkClick r:id="" action="ppaction://media"/>
            <a:extLst>
              <a:ext uri="{FF2B5EF4-FFF2-40B4-BE49-F238E27FC236}">
                <a16:creationId xmlns:a16="http://schemas.microsoft.com/office/drawing/2014/main" id="{8229260F-4054-F442-AC78-ED0DFBCEA06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175" y="1588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77514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953"/>
    </mc:Choice>
    <mc:Fallback xmlns="">
      <p:transition spd="slow" advTm="229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27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246" objId="3"/>
        <p14:stopEvt time="20700" objId="3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>
            <a:extLst>
              <a:ext uri="{FF2B5EF4-FFF2-40B4-BE49-F238E27FC236}">
                <a16:creationId xmlns:a16="http://schemas.microsoft.com/office/drawing/2014/main" id="{49DEB532-4CBA-034E-8AA5-EB173DBB42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0070C0"/>
                </a:solidFill>
              </a:rPr>
              <a:t>Objectives</a:t>
            </a:r>
            <a:endParaRPr lang="pl-PL" dirty="0">
              <a:solidFill>
                <a:srgbClr val="0070C0"/>
              </a:solidFill>
            </a:endParaRPr>
          </a:p>
        </p:txBody>
      </p:sp>
      <p:sp>
        <p:nvSpPr>
          <p:cNvPr id="5" name="Symbol zastępczy zawartości 4">
            <a:extLst>
              <a:ext uri="{FF2B5EF4-FFF2-40B4-BE49-F238E27FC236}">
                <a16:creationId xmlns:a16="http://schemas.microsoft.com/office/drawing/2014/main" id="{6C6F77CE-42BD-394D-B655-1B7A69AAAE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81757"/>
            <a:ext cx="10515600" cy="4215815"/>
          </a:xfrm>
        </p:spPr>
        <p:txBody>
          <a:bodyPr/>
          <a:lstStyle/>
          <a:p>
            <a:r>
              <a:rPr lang="en-US" dirty="0"/>
              <a:t>to familiarizes students with main goals and components of transportation systems</a:t>
            </a:r>
          </a:p>
          <a:p>
            <a:r>
              <a:rPr lang="en-US" dirty="0"/>
              <a:t>to acquire some basic knowledge on organizational structure, methods and procedures used in transport planning and finally on </a:t>
            </a:r>
            <a:r>
              <a:rPr lang="en-GB" dirty="0"/>
              <a:t>the role of ITS in transport system</a:t>
            </a:r>
            <a:endParaRPr lang="en-US" dirty="0"/>
          </a:p>
          <a:p>
            <a:pPr marL="0" indent="0">
              <a:buNone/>
            </a:pPr>
            <a:r>
              <a:rPr lang="pl-PL" dirty="0"/>
              <a:t>and…. </a:t>
            </a:r>
          </a:p>
        </p:txBody>
      </p:sp>
      <p:pic>
        <p:nvPicPr>
          <p:cNvPr id="2" name="Nowe nagranie 2">
            <a:hlinkClick r:id="" action="ppaction://media"/>
            <a:extLst>
              <a:ext uri="{FF2B5EF4-FFF2-40B4-BE49-F238E27FC236}">
                <a16:creationId xmlns:a16="http://schemas.microsoft.com/office/drawing/2014/main" id="{3470A209-AB4B-E449-AD8F-4B41EEB3526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6427" y="1588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4241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738"/>
    </mc:Choice>
    <mc:Fallback xmlns="">
      <p:transition spd="slow" advTm="447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96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303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756" objId="2"/>
        <p14:stopEvt time="44738" objId="2"/>
      </p14:showEvtLst>
    </p:ext>
  </p:extLs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pl-PL" dirty="0" err="1">
                <a:solidFill>
                  <a:srgbClr val="0070C0"/>
                </a:solidFill>
              </a:rPr>
              <a:t>Principles</a:t>
            </a:r>
            <a:r>
              <a:rPr lang="pl-PL" dirty="0">
                <a:solidFill>
                  <a:srgbClr val="0070C0"/>
                </a:solidFill>
              </a:rPr>
              <a:t> of transport </a:t>
            </a:r>
            <a:r>
              <a:rPr lang="pl-PL" dirty="0" err="1">
                <a:solidFill>
                  <a:srgbClr val="0070C0"/>
                </a:solidFill>
              </a:rPr>
              <a:t>integration</a:t>
            </a:r>
            <a:endParaRPr lang="pl-PL" dirty="0">
              <a:solidFill>
                <a:srgbClr val="0070C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S</a:t>
            </a:r>
            <a:r>
              <a:rPr lang="pl-PL" dirty="0" err="1"/>
              <a:t>trong</a:t>
            </a:r>
            <a:r>
              <a:rPr lang="pl-PL" dirty="0"/>
              <a:t> </a:t>
            </a:r>
            <a:r>
              <a:rPr lang="pl-PL" dirty="0" err="1"/>
              <a:t>relationship</a:t>
            </a:r>
            <a:r>
              <a:rPr lang="pl-PL" dirty="0"/>
              <a:t> </a:t>
            </a:r>
            <a:r>
              <a:rPr lang="pl-PL" dirty="0" err="1"/>
              <a:t>between</a:t>
            </a:r>
            <a:r>
              <a:rPr lang="pl-PL" dirty="0"/>
              <a:t> </a:t>
            </a:r>
            <a:r>
              <a:rPr lang="pl-PL" dirty="0" err="1"/>
              <a:t>planning</a:t>
            </a:r>
            <a:r>
              <a:rPr lang="pl-PL" dirty="0"/>
              <a:t> </a:t>
            </a:r>
            <a:r>
              <a:rPr lang="pl-PL" dirty="0" err="1"/>
              <a:t>for</a:t>
            </a:r>
            <a:r>
              <a:rPr lang="pl-PL" dirty="0"/>
              <a:t> transport, land </a:t>
            </a:r>
            <a:r>
              <a:rPr lang="pl-PL" dirty="0" err="1"/>
              <a:t>use</a:t>
            </a:r>
            <a:r>
              <a:rPr lang="pl-PL" dirty="0"/>
              <a:t> </a:t>
            </a:r>
            <a:r>
              <a:rPr lang="pl-PL" dirty="0" err="1"/>
              <a:t>and</a:t>
            </a:r>
            <a:r>
              <a:rPr lang="pl-PL" dirty="0"/>
              <a:t> </a:t>
            </a:r>
            <a:r>
              <a:rPr lang="pl-PL" dirty="0" err="1"/>
              <a:t>other</a:t>
            </a:r>
            <a:r>
              <a:rPr lang="pl-PL" dirty="0"/>
              <a:t> </a:t>
            </a:r>
            <a:r>
              <a:rPr lang="pl-PL" dirty="0" err="1"/>
              <a:t>areas</a:t>
            </a:r>
            <a:r>
              <a:rPr lang="pl-PL" dirty="0"/>
              <a:t>, </a:t>
            </a:r>
            <a:r>
              <a:rPr lang="pl-PL" dirty="0" err="1"/>
              <a:t>such</a:t>
            </a:r>
            <a:r>
              <a:rPr lang="pl-PL" dirty="0"/>
              <a:t> as </a:t>
            </a:r>
            <a:r>
              <a:rPr lang="pl-PL" dirty="0" err="1"/>
              <a:t>economic</a:t>
            </a:r>
            <a:r>
              <a:rPr lang="pl-PL" dirty="0"/>
              <a:t> </a:t>
            </a:r>
            <a:r>
              <a:rPr lang="pl-PL" dirty="0" err="1"/>
              <a:t>development</a:t>
            </a:r>
            <a:r>
              <a:rPr lang="pl-PL" dirty="0"/>
              <a:t>, </a:t>
            </a:r>
            <a:r>
              <a:rPr lang="pl-PL" dirty="0" err="1"/>
              <a:t>education</a:t>
            </a:r>
            <a:r>
              <a:rPr lang="pl-PL" dirty="0"/>
              <a:t> </a:t>
            </a:r>
            <a:r>
              <a:rPr lang="pl-PL" dirty="0" err="1"/>
              <a:t>and</a:t>
            </a:r>
            <a:r>
              <a:rPr lang="pl-PL" dirty="0"/>
              <a:t> </a:t>
            </a:r>
            <a:r>
              <a:rPr lang="pl-PL" dirty="0" err="1"/>
              <a:t>health</a:t>
            </a:r>
            <a:endParaRPr lang="pl-PL" dirty="0"/>
          </a:p>
          <a:p>
            <a:r>
              <a:rPr lang="en-US" dirty="0"/>
              <a:t>A</a:t>
            </a:r>
            <a:r>
              <a:rPr lang="pl-PL" dirty="0"/>
              <a:t>cross </a:t>
            </a:r>
            <a:r>
              <a:rPr lang="pl-PL" dirty="0" err="1"/>
              <a:t>sectors</a:t>
            </a:r>
            <a:r>
              <a:rPr lang="pl-PL" dirty="0"/>
              <a:t>, </a:t>
            </a:r>
            <a:r>
              <a:rPr lang="pl-PL" dirty="0" err="1"/>
              <a:t>levels</a:t>
            </a:r>
            <a:r>
              <a:rPr lang="pl-PL" dirty="0"/>
              <a:t> of </a:t>
            </a:r>
            <a:r>
              <a:rPr lang="pl-PL" dirty="0" err="1"/>
              <a:t>planning</a:t>
            </a:r>
            <a:r>
              <a:rPr lang="pl-PL" dirty="0"/>
              <a:t>, </a:t>
            </a:r>
            <a:r>
              <a:rPr lang="pl-PL" dirty="0" err="1"/>
              <a:t>locations</a:t>
            </a:r>
            <a:r>
              <a:rPr lang="pl-PL" dirty="0"/>
              <a:t> and </a:t>
            </a:r>
            <a:r>
              <a:rPr lang="pl-PL" dirty="0" err="1"/>
              <a:t>decision</a:t>
            </a:r>
            <a:r>
              <a:rPr lang="pl-PL" dirty="0"/>
              <a:t> </a:t>
            </a:r>
            <a:r>
              <a:rPr lang="pl-PL" dirty="0" err="1"/>
              <a:t>makers</a:t>
            </a:r>
            <a:endParaRPr lang="pl-PL" dirty="0"/>
          </a:p>
          <a:p>
            <a:r>
              <a:rPr lang="en-US" dirty="0"/>
              <a:t>T</a:t>
            </a:r>
            <a:r>
              <a:rPr lang="pl-PL" dirty="0" err="1"/>
              <a:t>aking</a:t>
            </a:r>
            <a:r>
              <a:rPr lang="pl-PL" dirty="0"/>
              <a:t> </a:t>
            </a:r>
            <a:r>
              <a:rPr lang="pl-PL" dirty="0" err="1"/>
              <a:t>into</a:t>
            </a:r>
            <a:r>
              <a:rPr lang="pl-PL" dirty="0"/>
              <a:t> </a:t>
            </a:r>
            <a:r>
              <a:rPr lang="pl-PL" dirty="0" err="1"/>
              <a:t>account</a:t>
            </a:r>
            <a:r>
              <a:rPr lang="pl-PL" dirty="0"/>
              <a:t> </a:t>
            </a:r>
            <a:r>
              <a:rPr lang="pl-PL" dirty="0" err="1"/>
              <a:t>direction</a:t>
            </a:r>
            <a:r>
              <a:rPr lang="pl-PL" dirty="0"/>
              <a:t>, </a:t>
            </a:r>
            <a:r>
              <a:rPr lang="pl-PL" dirty="0" err="1"/>
              <a:t>knowledge</a:t>
            </a:r>
            <a:r>
              <a:rPr lang="pl-PL" dirty="0"/>
              <a:t> and </a:t>
            </a:r>
            <a:r>
              <a:rPr lang="pl-PL" dirty="0" err="1"/>
              <a:t>priorities</a:t>
            </a:r>
            <a:r>
              <a:rPr lang="pl-PL" dirty="0"/>
              <a:t> from </a:t>
            </a:r>
            <a:r>
              <a:rPr lang="pl-PL" dirty="0" err="1"/>
              <a:t>other</a:t>
            </a:r>
            <a:r>
              <a:rPr lang="pl-PL" dirty="0"/>
              <a:t> </a:t>
            </a:r>
            <a:r>
              <a:rPr lang="pl-PL" dirty="0" err="1"/>
              <a:t>levels</a:t>
            </a:r>
            <a:r>
              <a:rPr lang="pl-PL" dirty="0"/>
              <a:t> of </a:t>
            </a:r>
            <a:r>
              <a:rPr lang="pl-PL" dirty="0" err="1"/>
              <a:t>planning</a:t>
            </a:r>
            <a:r>
              <a:rPr lang="pl-PL" dirty="0"/>
              <a:t> (top down and </a:t>
            </a:r>
            <a:r>
              <a:rPr lang="pl-PL" dirty="0" err="1"/>
              <a:t>bottom</a:t>
            </a:r>
            <a:r>
              <a:rPr lang="pl-PL" dirty="0"/>
              <a:t> </a:t>
            </a:r>
            <a:r>
              <a:rPr lang="pl-PL" dirty="0" err="1"/>
              <a:t>up</a:t>
            </a:r>
            <a:r>
              <a:rPr lang="pl-PL" dirty="0"/>
              <a:t>)</a:t>
            </a:r>
          </a:p>
          <a:p>
            <a:r>
              <a:rPr lang="en-US" dirty="0"/>
              <a:t>C</a:t>
            </a:r>
            <a:r>
              <a:rPr lang="pl-PL" dirty="0" err="1"/>
              <a:t>onsidering</a:t>
            </a:r>
            <a:r>
              <a:rPr lang="pl-PL" dirty="0"/>
              <a:t> </a:t>
            </a:r>
            <a:r>
              <a:rPr lang="pl-PL" dirty="0" err="1"/>
              <a:t>planning</a:t>
            </a:r>
            <a:r>
              <a:rPr lang="pl-PL" dirty="0"/>
              <a:t> </a:t>
            </a:r>
            <a:r>
              <a:rPr lang="pl-PL" dirty="0" err="1"/>
              <a:t>choices</a:t>
            </a:r>
            <a:r>
              <a:rPr lang="pl-PL" dirty="0"/>
              <a:t> as a </a:t>
            </a:r>
            <a:r>
              <a:rPr lang="pl-PL" dirty="0" err="1"/>
              <a:t>total</a:t>
            </a:r>
            <a:r>
              <a:rPr lang="pl-PL" dirty="0"/>
              <a:t> </a:t>
            </a:r>
            <a:r>
              <a:rPr lang="pl-PL" dirty="0" err="1"/>
              <a:t>package</a:t>
            </a:r>
            <a:r>
              <a:rPr lang="pl-PL" dirty="0"/>
              <a:t>, </a:t>
            </a:r>
            <a:r>
              <a:rPr lang="pl-PL" dirty="0" err="1"/>
              <a:t>rather</a:t>
            </a:r>
            <a:r>
              <a:rPr lang="pl-PL" dirty="0"/>
              <a:t> </a:t>
            </a:r>
            <a:r>
              <a:rPr lang="pl-PL" dirty="0" err="1"/>
              <a:t>than</a:t>
            </a:r>
            <a:r>
              <a:rPr lang="pl-PL" dirty="0"/>
              <a:t> </a:t>
            </a:r>
            <a:r>
              <a:rPr lang="pl-PL" dirty="0" err="1"/>
              <a:t>considering</a:t>
            </a:r>
            <a:r>
              <a:rPr lang="pl-PL" dirty="0"/>
              <a:t> </a:t>
            </a:r>
            <a:r>
              <a:rPr lang="pl-PL" dirty="0" err="1"/>
              <a:t>them</a:t>
            </a:r>
            <a:r>
              <a:rPr lang="pl-PL" dirty="0"/>
              <a:t> </a:t>
            </a:r>
            <a:r>
              <a:rPr lang="pl-PL" dirty="0" err="1"/>
              <a:t>in</a:t>
            </a:r>
            <a:r>
              <a:rPr lang="pl-PL" dirty="0"/>
              <a:t> </a:t>
            </a:r>
            <a:r>
              <a:rPr lang="pl-PL" dirty="0" err="1"/>
              <a:t>isolation</a:t>
            </a:r>
            <a:endParaRPr lang="pl-PL" dirty="0"/>
          </a:p>
        </p:txBody>
      </p:sp>
      <p:pic>
        <p:nvPicPr>
          <p:cNvPr id="5" name="Nowe nagranie 21">
            <a:hlinkClick r:id="" action="ppaction://media"/>
            <a:extLst>
              <a:ext uri="{FF2B5EF4-FFF2-40B4-BE49-F238E27FC236}">
                <a16:creationId xmlns:a16="http://schemas.microsoft.com/office/drawing/2014/main" id="{37F6FD45-807D-E44A-B6DF-9C8A5C4D4B2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175" y="1588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96697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387"/>
    </mc:Choice>
    <mc:Fallback xmlns="">
      <p:transition spd="slow" advTm="273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84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012" objId="5"/>
        <p14:stopEvt time="27387" objId="5"/>
      </p14:showEvtLst>
    </p:ext>
  </p:extLs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pl-PL" dirty="0" err="1">
                <a:solidFill>
                  <a:srgbClr val="0070C0"/>
                </a:solidFill>
              </a:rPr>
              <a:t>Horizontal</a:t>
            </a:r>
            <a:r>
              <a:rPr lang="pl-PL" dirty="0">
                <a:solidFill>
                  <a:srgbClr val="0070C0"/>
                </a:solidFill>
              </a:rPr>
              <a:t> and </a:t>
            </a:r>
            <a:r>
              <a:rPr lang="pl-PL" dirty="0" err="1">
                <a:solidFill>
                  <a:srgbClr val="0070C0"/>
                </a:solidFill>
              </a:rPr>
              <a:t>vertical</a:t>
            </a:r>
            <a:r>
              <a:rPr lang="pl-PL" dirty="0">
                <a:solidFill>
                  <a:srgbClr val="0070C0"/>
                </a:solidFill>
              </a:rPr>
              <a:t> </a:t>
            </a:r>
            <a:r>
              <a:rPr lang="pl-PL" dirty="0" err="1">
                <a:solidFill>
                  <a:srgbClr val="0070C0"/>
                </a:solidFill>
              </a:rPr>
              <a:t>integration</a:t>
            </a:r>
            <a:endParaRPr lang="pl-PL" dirty="0">
              <a:solidFill>
                <a:srgbClr val="0070C0"/>
              </a:solidFill>
            </a:endParaRPr>
          </a:p>
        </p:txBody>
      </p:sp>
      <p:pic>
        <p:nvPicPr>
          <p:cNvPr id="4" name="Content Placeholder 3" descr="3.pdf"/>
          <p:cNvPicPr>
            <a:picLocks noGrp="1" noChangeAspect="1"/>
          </p:cNvPicPr>
          <p:nvPr>
            <p:ph idx="1"/>
          </p:nvPr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7"/>
              <a:srcRect l="-21270" r="-21270"/>
              <a:stretch>
                <a:fillRect/>
              </a:stretch>
            </p:blipFill>
          </mc:Choice>
          <mc:Fallback>
            <p:blipFill>
              <a:blip r:embed="rId8"/>
              <a:srcRect l="-21270" r="-21270"/>
              <a:stretch>
                <a:fillRect/>
              </a:stretch>
            </p:blipFill>
          </mc:Fallback>
        </mc:AlternateContent>
        <p:spPr/>
      </p:pic>
      <p:pic>
        <p:nvPicPr>
          <p:cNvPr id="5" name="Nowe nagranie 22">
            <a:hlinkClick r:id="" action="ppaction://media"/>
            <a:extLst>
              <a:ext uri="{FF2B5EF4-FFF2-40B4-BE49-F238E27FC236}">
                <a16:creationId xmlns:a16="http://schemas.microsoft.com/office/drawing/2014/main" id="{07DF443B-0964-AA42-907B-23EC8B29EC6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175" y="1588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3319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705"/>
    </mc:Choice>
    <mc:Fallback xmlns="">
      <p:transition spd="slow" advTm="327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66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975" objId="5"/>
        <p14:stopEvt time="32705" objId="5"/>
      </p14:showEvtLst>
    </p:ext>
  </p:extLs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>
            <a:extLst>
              <a:ext uri="{FF2B5EF4-FFF2-40B4-BE49-F238E27FC236}">
                <a16:creationId xmlns:a16="http://schemas.microsoft.com/office/drawing/2014/main" id="{49DEB532-4CBA-034E-8AA5-EB173DBB42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0070C0"/>
                </a:solidFill>
              </a:rPr>
              <a:t>7. Accessibility and  </a:t>
            </a:r>
            <a:r>
              <a:rPr lang="pl-PL" b="1" dirty="0">
                <a:solidFill>
                  <a:srgbClr val="0070C0"/>
                </a:solidFill>
              </a:rPr>
              <a:t>m</a:t>
            </a:r>
            <a:r>
              <a:rPr lang="en-GB" b="1" dirty="0" err="1">
                <a:solidFill>
                  <a:srgbClr val="0070C0"/>
                </a:solidFill>
              </a:rPr>
              <a:t>obillity</a:t>
            </a:r>
            <a:r>
              <a:rPr lang="en-GB" b="1" dirty="0">
                <a:solidFill>
                  <a:srgbClr val="0070C0"/>
                </a:solidFill>
              </a:rPr>
              <a:t> planning</a:t>
            </a:r>
            <a:br>
              <a:rPr lang="pl-PL" dirty="0"/>
            </a:br>
            <a:endParaRPr lang="pl-PL" dirty="0"/>
          </a:p>
        </p:txBody>
      </p:sp>
      <p:sp>
        <p:nvSpPr>
          <p:cNvPr id="5" name="Symbol zastępczy zawartości 4">
            <a:extLst>
              <a:ext uri="{FF2B5EF4-FFF2-40B4-BE49-F238E27FC236}">
                <a16:creationId xmlns:a16="http://schemas.microsoft.com/office/drawing/2014/main" id="{6C6F77CE-42BD-394D-B655-1B7A69AAAE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en-GB" dirty="0"/>
              <a:t>Accessibility versus mobility</a:t>
            </a:r>
            <a:endParaRPr lang="pl-PL" sz="2000" dirty="0"/>
          </a:p>
          <a:p>
            <a:pPr lvl="1"/>
            <a:r>
              <a:rPr lang="pl-PL" dirty="0"/>
              <a:t>Travel </a:t>
            </a:r>
            <a:r>
              <a:rPr lang="pl-PL" dirty="0" err="1"/>
              <a:t>demand</a:t>
            </a:r>
            <a:r>
              <a:rPr lang="pl-PL" dirty="0"/>
              <a:t> management</a:t>
            </a:r>
            <a:endParaRPr lang="pl-PL" sz="2000" dirty="0"/>
          </a:p>
          <a:p>
            <a:pPr lvl="1"/>
            <a:r>
              <a:rPr lang="pl-PL" dirty="0" err="1"/>
              <a:t>Mobility</a:t>
            </a:r>
            <a:r>
              <a:rPr lang="pl-PL" dirty="0"/>
              <a:t> management</a:t>
            </a:r>
            <a:endParaRPr lang="pl-PL" sz="2000" dirty="0"/>
          </a:p>
          <a:p>
            <a:endParaRPr lang="pl-PL" dirty="0"/>
          </a:p>
        </p:txBody>
      </p:sp>
      <p:graphicFrame>
        <p:nvGraphicFramePr>
          <p:cNvPr id="6" name="Object 10">
            <a:extLst>
              <a:ext uri="{FF2B5EF4-FFF2-40B4-BE49-F238E27FC236}">
                <a16:creationId xmlns:a16="http://schemas.microsoft.com/office/drawing/2014/main" id="{6B76E566-49C9-D646-A3E1-12D30EB92C3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27441990"/>
              </p:ext>
            </p:extLst>
          </p:nvPr>
        </p:nvGraphicFramePr>
        <p:xfrm>
          <a:off x="6584556" y="1781757"/>
          <a:ext cx="5206391" cy="38552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97" r:id="rId7" imgW="10083800" imgH="7423150" progId="CorelPhotoPaint.Image.8">
                  <p:embed/>
                </p:oleObj>
              </mc:Choice>
              <mc:Fallback>
                <p:oleObj r:id="rId7" imgW="10083800" imgH="7423150" progId="CorelPhotoPaint.Image.8">
                  <p:embed/>
                  <p:pic>
                    <p:nvPicPr>
                      <p:cNvPr id="43" name="Object 10">
                        <a:extLst>
                          <a:ext uri="{FF2B5EF4-FFF2-40B4-BE49-F238E27FC236}">
                            <a16:creationId xmlns:a16="http://schemas.microsoft.com/office/drawing/2014/main" id="{55691C34-3D93-D94F-AE6A-CA4C94D0255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84556" y="1781757"/>
                        <a:ext cx="5206391" cy="385524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Picture 13" descr="fieldsofimpl">
            <a:extLst>
              <a:ext uri="{FF2B5EF4-FFF2-40B4-BE49-F238E27FC236}">
                <a16:creationId xmlns:a16="http://schemas.microsoft.com/office/drawing/2014/main" id="{54A7E855-03A4-1C49-9C35-D87811F5A0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050" y="3429000"/>
            <a:ext cx="4245506" cy="3125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Nowe nagranie 23">
            <a:hlinkClick r:id="" action="ppaction://media"/>
            <a:extLst>
              <a:ext uri="{FF2B5EF4-FFF2-40B4-BE49-F238E27FC236}">
                <a16:creationId xmlns:a16="http://schemas.microsoft.com/office/drawing/2014/main" id="{5B2AF393-1853-5A4C-8026-9C50CA5954F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175" y="1588"/>
            <a:ext cx="812800" cy="812800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1375449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539"/>
    </mc:Choice>
    <mc:Fallback xmlns="">
      <p:transition spd="slow" advTm="175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6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963" objId="3"/>
        <p14:stopEvt time="17016" objId="3"/>
      </p14:showEvtLst>
    </p:ext>
  </p:extLs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C116E40-C8C7-644A-8933-6EED2D8E94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pl-PL" dirty="0" err="1">
                <a:solidFill>
                  <a:srgbClr val="0070C0"/>
                </a:solidFill>
              </a:rPr>
              <a:t>Mobility</a:t>
            </a:r>
            <a:r>
              <a:rPr lang="pl-PL" dirty="0">
                <a:solidFill>
                  <a:srgbClr val="0070C0"/>
                </a:solidFill>
              </a:rPr>
              <a:t> management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AA5271B7-1B60-A242-9452-E7AA3E6382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20000"/>
              </a:lnSpc>
            </a:pPr>
            <a:r>
              <a:rPr lang="de-DE" altLang="pl-PL" dirty="0"/>
              <a:t>Mobility Management </a:t>
            </a:r>
            <a:r>
              <a:rPr lang="de-DE" altLang="pl-PL" dirty="0" err="1"/>
              <a:t>is</a:t>
            </a:r>
            <a:r>
              <a:rPr lang="de-DE" altLang="pl-PL" dirty="0"/>
              <a:t> </a:t>
            </a:r>
            <a:r>
              <a:rPr lang="de-DE" altLang="pl-PL" dirty="0" err="1"/>
              <a:t>primarily</a:t>
            </a:r>
            <a:r>
              <a:rPr lang="de-DE" altLang="pl-PL" dirty="0"/>
              <a:t> a </a:t>
            </a:r>
            <a:r>
              <a:rPr lang="de-DE" altLang="pl-PL" dirty="0" err="1"/>
              <a:t>demand-oriented</a:t>
            </a:r>
            <a:r>
              <a:rPr lang="de-DE" altLang="pl-PL" dirty="0"/>
              <a:t> </a:t>
            </a:r>
            <a:r>
              <a:rPr lang="de-DE" altLang="pl-PL" dirty="0" err="1"/>
              <a:t>approach</a:t>
            </a:r>
            <a:r>
              <a:rPr lang="de-DE" altLang="pl-PL" dirty="0"/>
              <a:t> </a:t>
            </a:r>
            <a:r>
              <a:rPr lang="de-DE" altLang="pl-PL" dirty="0" err="1"/>
              <a:t>to</a:t>
            </a:r>
            <a:r>
              <a:rPr lang="de-DE" altLang="pl-PL" dirty="0"/>
              <a:t> passenger </a:t>
            </a:r>
            <a:r>
              <a:rPr lang="de-DE" altLang="pl-PL" dirty="0" err="1"/>
              <a:t>and</a:t>
            </a:r>
            <a:r>
              <a:rPr lang="de-DE" altLang="pl-PL" dirty="0"/>
              <a:t> </a:t>
            </a:r>
            <a:r>
              <a:rPr lang="de-DE" altLang="pl-PL" dirty="0" err="1"/>
              <a:t>freight</a:t>
            </a:r>
            <a:r>
              <a:rPr lang="de-DE" altLang="pl-PL" dirty="0"/>
              <a:t> </a:t>
            </a:r>
            <a:r>
              <a:rPr lang="de-DE" altLang="pl-PL" dirty="0" err="1"/>
              <a:t>transport</a:t>
            </a:r>
            <a:r>
              <a:rPr lang="de-DE" altLang="pl-PL" dirty="0"/>
              <a:t> </a:t>
            </a:r>
            <a:r>
              <a:rPr lang="de-DE" altLang="pl-PL" dirty="0" err="1"/>
              <a:t>that</a:t>
            </a:r>
            <a:r>
              <a:rPr lang="de-DE" altLang="pl-PL" dirty="0"/>
              <a:t> </a:t>
            </a:r>
            <a:r>
              <a:rPr lang="de-DE" altLang="pl-PL" dirty="0" err="1"/>
              <a:t>involves</a:t>
            </a:r>
            <a:r>
              <a:rPr lang="de-DE" altLang="pl-PL" dirty="0"/>
              <a:t> </a:t>
            </a:r>
            <a:r>
              <a:rPr lang="de-DE" altLang="pl-PL" dirty="0" err="1"/>
              <a:t>new</a:t>
            </a:r>
            <a:r>
              <a:rPr lang="de-DE" altLang="pl-PL" dirty="0"/>
              <a:t> </a:t>
            </a:r>
            <a:r>
              <a:rPr lang="de-DE" altLang="pl-PL" dirty="0" err="1"/>
              <a:t>partnerships</a:t>
            </a:r>
            <a:r>
              <a:rPr lang="de-DE" altLang="pl-PL" dirty="0"/>
              <a:t> </a:t>
            </a:r>
            <a:r>
              <a:rPr lang="de-DE" altLang="pl-PL" dirty="0" err="1"/>
              <a:t>and</a:t>
            </a:r>
            <a:r>
              <a:rPr lang="de-DE" altLang="pl-PL" dirty="0"/>
              <a:t> a </a:t>
            </a:r>
            <a:r>
              <a:rPr lang="de-DE" altLang="pl-PL" dirty="0" err="1"/>
              <a:t>set</a:t>
            </a:r>
            <a:r>
              <a:rPr lang="de-DE" altLang="pl-PL" dirty="0"/>
              <a:t> </a:t>
            </a:r>
            <a:r>
              <a:rPr lang="de-DE" altLang="pl-PL" dirty="0" err="1"/>
              <a:t>of</a:t>
            </a:r>
            <a:r>
              <a:rPr lang="de-DE" altLang="pl-PL" dirty="0"/>
              <a:t> </a:t>
            </a:r>
            <a:r>
              <a:rPr lang="de-DE" altLang="pl-PL" dirty="0" err="1"/>
              <a:t>tools</a:t>
            </a:r>
            <a:r>
              <a:rPr lang="de-DE" altLang="pl-PL" dirty="0"/>
              <a:t> </a:t>
            </a:r>
            <a:r>
              <a:rPr lang="de-DE" altLang="pl-PL" dirty="0" err="1"/>
              <a:t>to</a:t>
            </a:r>
            <a:r>
              <a:rPr lang="de-DE" altLang="pl-PL" dirty="0"/>
              <a:t> </a:t>
            </a:r>
            <a:r>
              <a:rPr lang="de-DE" altLang="pl-PL" dirty="0" err="1"/>
              <a:t>support</a:t>
            </a:r>
            <a:r>
              <a:rPr lang="de-DE" altLang="pl-PL" dirty="0"/>
              <a:t> </a:t>
            </a:r>
            <a:r>
              <a:rPr lang="de-DE" altLang="pl-PL" dirty="0" err="1"/>
              <a:t>and</a:t>
            </a:r>
            <a:r>
              <a:rPr lang="de-DE" altLang="pl-PL" dirty="0"/>
              <a:t> </a:t>
            </a:r>
            <a:r>
              <a:rPr lang="de-DE" altLang="pl-PL" dirty="0" err="1"/>
              <a:t>encourage</a:t>
            </a:r>
            <a:r>
              <a:rPr lang="de-DE" altLang="pl-PL" dirty="0"/>
              <a:t> a </a:t>
            </a:r>
            <a:r>
              <a:rPr lang="de-DE" altLang="pl-PL" dirty="0" err="1"/>
              <a:t>change</a:t>
            </a:r>
            <a:r>
              <a:rPr lang="de-DE" altLang="pl-PL" dirty="0"/>
              <a:t> </a:t>
            </a:r>
            <a:r>
              <a:rPr lang="de-DE" altLang="pl-PL" dirty="0" err="1"/>
              <a:t>of</a:t>
            </a:r>
            <a:r>
              <a:rPr lang="de-DE" altLang="pl-PL" dirty="0"/>
              <a:t> </a:t>
            </a:r>
            <a:r>
              <a:rPr lang="de-DE" altLang="pl-PL" dirty="0" err="1"/>
              <a:t>attitude</a:t>
            </a:r>
            <a:r>
              <a:rPr lang="de-DE" altLang="pl-PL" dirty="0"/>
              <a:t> </a:t>
            </a:r>
            <a:r>
              <a:rPr lang="de-DE" altLang="pl-PL" dirty="0" err="1"/>
              <a:t>and</a:t>
            </a:r>
            <a:r>
              <a:rPr lang="de-DE" altLang="pl-PL" dirty="0"/>
              <a:t> </a:t>
            </a:r>
            <a:r>
              <a:rPr lang="de-DE" altLang="pl-PL" dirty="0" err="1"/>
              <a:t>behaviour</a:t>
            </a:r>
            <a:r>
              <a:rPr lang="de-DE" altLang="pl-PL" dirty="0"/>
              <a:t> </a:t>
            </a:r>
            <a:r>
              <a:rPr lang="de-DE" altLang="pl-PL" dirty="0" err="1"/>
              <a:t>towards</a:t>
            </a:r>
            <a:r>
              <a:rPr lang="de-DE" altLang="pl-PL" dirty="0"/>
              <a:t> </a:t>
            </a:r>
            <a:r>
              <a:rPr lang="de-DE" altLang="pl-PL" dirty="0" err="1"/>
              <a:t>sustainable</a:t>
            </a:r>
            <a:r>
              <a:rPr lang="de-DE" altLang="pl-PL" dirty="0"/>
              <a:t> </a:t>
            </a:r>
            <a:r>
              <a:rPr lang="de-DE" altLang="pl-PL" dirty="0" err="1"/>
              <a:t>modes</a:t>
            </a:r>
            <a:r>
              <a:rPr lang="de-DE" altLang="pl-PL" dirty="0"/>
              <a:t> </a:t>
            </a:r>
            <a:r>
              <a:rPr lang="de-DE" altLang="pl-PL" dirty="0" err="1"/>
              <a:t>of</a:t>
            </a:r>
            <a:r>
              <a:rPr lang="de-DE" altLang="pl-PL" dirty="0"/>
              <a:t> </a:t>
            </a:r>
            <a:r>
              <a:rPr lang="de-DE" altLang="pl-PL" dirty="0" err="1"/>
              <a:t>transport</a:t>
            </a:r>
            <a:r>
              <a:rPr lang="de-DE" altLang="pl-PL" dirty="0"/>
              <a:t>. </a:t>
            </a:r>
          </a:p>
          <a:p>
            <a:pPr>
              <a:lnSpc>
                <a:spcPct val="120000"/>
              </a:lnSpc>
            </a:pPr>
            <a:endParaRPr lang="de-DE" altLang="pl-PL" dirty="0"/>
          </a:p>
          <a:p>
            <a:pPr>
              <a:lnSpc>
                <a:spcPct val="120000"/>
              </a:lnSpc>
            </a:pPr>
            <a:r>
              <a:rPr lang="de-DE" altLang="pl-PL" dirty="0"/>
              <a:t>These </a:t>
            </a:r>
            <a:r>
              <a:rPr lang="de-DE" altLang="pl-PL" dirty="0" err="1"/>
              <a:t>tools</a:t>
            </a:r>
            <a:r>
              <a:rPr lang="de-DE" altLang="pl-PL" dirty="0"/>
              <a:t> </a:t>
            </a:r>
            <a:r>
              <a:rPr lang="de-DE" altLang="pl-PL" dirty="0" err="1"/>
              <a:t>are</a:t>
            </a:r>
            <a:r>
              <a:rPr lang="de-DE" altLang="pl-PL" dirty="0"/>
              <a:t> </a:t>
            </a:r>
            <a:r>
              <a:rPr lang="de-DE" altLang="pl-PL" dirty="0" err="1"/>
              <a:t>usually</a:t>
            </a:r>
            <a:r>
              <a:rPr lang="de-DE" altLang="pl-PL" dirty="0"/>
              <a:t> </a:t>
            </a:r>
            <a:r>
              <a:rPr lang="de-DE" altLang="pl-PL" dirty="0" err="1"/>
              <a:t>based</a:t>
            </a:r>
            <a:r>
              <a:rPr lang="de-DE" altLang="pl-PL" dirty="0"/>
              <a:t> on </a:t>
            </a:r>
            <a:r>
              <a:rPr lang="de-DE" altLang="pl-PL" dirty="0" err="1"/>
              <a:t>information</a:t>
            </a:r>
            <a:r>
              <a:rPr lang="de-DE" altLang="pl-PL" dirty="0"/>
              <a:t> </a:t>
            </a:r>
            <a:r>
              <a:rPr lang="de-DE" altLang="pl-PL" dirty="0" err="1"/>
              <a:t>and</a:t>
            </a:r>
            <a:r>
              <a:rPr lang="de-DE" altLang="pl-PL" dirty="0"/>
              <a:t> </a:t>
            </a:r>
            <a:r>
              <a:rPr lang="de-DE" altLang="pl-PL" dirty="0" err="1"/>
              <a:t>organisation</a:t>
            </a:r>
            <a:r>
              <a:rPr lang="de-DE" altLang="pl-PL" dirty="0"/>
              <a:t>, </a:t>
            </a:r>
            <a:r>
              <a:rPr lang="de-DE" altLang="pl-PL" dirty="0" err="1"/>
              <a:t>co</a:t>
            </a:r>
            <a:r>
              <a:rPr lang="de-DE" altLang="pl-PL" dirty="0"/>
              <a:t>-ordination </a:t>
            </a:r>
            <a:r>
              <a:rPr lang="de-DE" altLang="pl-PL" dirty="0" err="1"/>
              <a:t>and</a:t>
            </a:r>
            <a:r>
              <a:rPr lang="de-DE" altLang="pl-PL" dirty="0"/>
              <a:t> </a:t>
            </a:r>
            <a:r>
              <a:rPr lang="de-DE" altLang="pl-PL" dirty="0" err="1"/>
              <a:t>require</a:t>
            </a:r>
            <a:r>
              <a:rPr lang="de-DE" altLang="pl-PL" dirty="0"/>
              <a:t> </a:t>
            </a:r>
            <a:r>
              <a:rPr lang="de-DE" altLang="pl-PL" dirty="0" err="1"/>
              <a:t>promotion</a:t>
            </a:r>
            <a:r>
              <a:rPr lang="de-DE" altLang="pl-PL" dirty="0"/>
              <a:t>.</a:t>
            </a:r>
          </a:p>
          <a:p>
            <a:endParaRPr lang="pl-PL" dirty="0"/>
          </a:p>
        </p:txBody>
      </p:sp>
      <p:pic>
        <p:nvPicPr>
          <p:cNvPr id="5" name="Nowe nagranie 24">
            <a:hlinkClick r:id="" action="ppaction://media"/>
            <a:extLst>
              <a:ext uri="{FF2B5EF4-FFF2-40B4-BE49-F238E27FC236}">
                <a16:creationId xmlns:a16="http://schemas.microsoft.com/office/drawing/2014/main" id="{7D289579-AB07-8F4F-BEAB-F08CE8FAA7F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763" y="1588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37021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081"/>
    </mc:Choice>
    <mc:Fallback xmlns="">
      <p:transition spd="slow" advTm="320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83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057" objId="5"/>
        <p14:stopEvt time="32081" objId="5"/>
      </p14:showEvtLst>
    </p:ext>
  </p:extLs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AB4FB9B-4D62-9340-A1DA-BC4313DF5C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GB" altLang="pl-PL" dirty="0">
                <a:solidFill>
                  <a:srgbClr val="0070C0"/>
                </a:solidFill>
              </a:rPr>
              <a:t>Objectives of mobility management</a:t>
            </a:r>
            <a:endParaRPr lang="pl-PL" dirty="0">
              <a:solidFill>
                <a:srgbClr val="0070C0"/>
              </a:solidFill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D0AC927-8CC8-9C43-886A-24F03CA20D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9232" y="2018553"/>
            <a:ext cx="10515600" cy="4215815"/>
          </a:xfrm>
        </p:spPr>
        <p:txBody>
          <a:bodyPr/>
          <a:lstStyle/>
          <a:p>
            <a:pPr lvl="1"/>
            <a:r>
              <a:rPr lang="en-GB" altLang="pl-PL" sz="2800" dirty="0"/>
              <a:t>to encourage a change of attitude and behaviour towards greater use of sustainable transport modes, </a:t>
            </a:r>
            <a:r>
              <a:rPr lang="en-GB" altLang="pl-PL" sz="2800" dirty="0" err="1"/>
              <a:t>i</a:t>
            </a:r>
            <a:r>
              <a:rPr lang="en-GB" altLang="pl-PL" sz="2800" dirty="0"/>
              <a:t>. e. public transport, collective transport, walking, cycling and intermodal combinations</a:t>
            </a:r>
          </a:p>
          <a:p>
            <a:pPr lvl="1"/>
            <a:r>
              <a:rPr lang="en-GB" altLang="pl-PL" sz="2800" dirty="0"/>
              <a:t>to improve (sustainable) access for all people and organisations by strengthening the conditions for sustainable modes</a:t>
            </a:r>
          </a:p>
          <a:p>
            <a:pPr lvl="1"/>
            <a:r>
              <a:rPr lang="en-GB" altLang="pl-PL" sz="2800" dirty="0"/>
              <a:t>to satisfy mobility needs via a more efficient and integrated use of (existing) transport and land use infrastructure</a:t>
            </a:r>
            <a:endParaRPr lang="de-DE" altLang="pl-PL" sz="2800" dirty="0"/>
          </a:p>
          <a:p>
            <a:endParaRPr lang="pl-PL" dirty="0"/>
          </a:p>
        </p:txBody>
      </p:sp>
      <p:pic>
        <p:nvPicPr>
          <p:cNvPr id="6" name="Nowe nagranie 25">
            <a:hlinkClick r:id="" action="ppaction://media"/>
            <a:extLst>
              <a:ext uri="{FF2B5EF4-FFF2-40B4-BE49-F238E27FC236}">
                <a16:creationId xmlns:a16="http://schemas.microsoft.com/office/drawing/2014/main" id="{1403AC80-78A0-DB4E-9F24-9DB46A120A8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175" y="1588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8262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045"/>
    </mc:Choice>
    <mc:Fallback xmlns="">
      <p:transition spd="slow" advTm="520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44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325" objId="6"/>
        <p14:stopEvt time="52045" objId="6"/>
      </p14:showEvtLst>
    </p:ext>
  </p:extLs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>
            <a:extLst>
              <a:ext uri="{FF2B5EF4-FFF2-40B4-BE49-F238E27FC236}">
                <a16:creationId xmlns:a16="http://schemas.microsoft.com/office/drawing/2014/main" id="{49DEB532-4CBA-034E-8AA5-EB173DBB42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0070C0"/>
                </a:solidFill>
              </a:rPr>
              <a:t>8. Transportation impacts</a:t>
            </a:r>
            <a:br>
              <a:rPr lang="pl-PL" dirty="0"/>
            </a:br>
            <a:br>
              <a:rPr lang="pl-PL" dirty="0"/>
            </a:br>
            <a:endParaRPr lang="pl-PL" dirty="0"/>
          </a:p>
        </p:txBody>
      </p:sp>
      <p:sp>
        <p:nvSpPr>
          <p:cNvPr id="5" name="Symbol zastępczy zawartości 4">
            <a:extLst>
              <a:ext uri="{FF2B5EF4-FFF2-40B4-BE49-F238E27FC236}">
                <a16:creationId xmlns:a16="http://schemas.microsoft.com/office/drawing/2014/main" id="{6C6F77CE-42BD-394D-B655-1B7A69AAAE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en-GB" dirty="0"/>
              <a:t>Transport safety and security planning</a:t>
            </a:r>
            <a:endParaRPr lang="pl-PL" sz="2000" dirty="0"/>
          </a:p>
          <a:p>
            <a:pPr lvl="1"/>
            <a:r>
              <a:rPr lang="en-GB" dirty="0"/>
              <a:t>Sustainability in transport</a:t>
            </a:r>
            <a:r>
              <a:rPr lang="en-GB" b="1" dirty="0"/>
              <a:t> </a:t>
            </a:r>
            <a:r>
              <a:rPr lang="en-GB" dirty="0"/>
              <a:t>planning </a:t>
            </a:r>
            <a:endParaRPr lang="pl-PL" sz="2000" dirty="0"/>
          </a:p>
          <a:p>
            <a:pPr lvl="1"/>
            <a:r>
              <a:rPr lang="en-GB" dirty="0"/>
              <a:t>Territorial development evaluation</a:t>
            </a:r>
            <a:endParaRPr lang="pl-PL" sz="2000" dirty="0"/>
          </a:p>
          <a:p>
            <a:pPr lvl="1"/>
            <a:r>
              <a:rPr lang="en-US" dirty="0"/>
              <a:t>E</a:t>
            </a:r>
            <a:r>
              <a:rPr lang="en-GB" dirty="0" err="1"/>
              <a:t>conomic</a:t>
            </a:r>
            <a:r>
              <a:rPr lang="en-GB" dirty="0"/>
              <a:t> analysis </a:t>
            </a:r>
            <a:endParaRPr lang="pl-PL" sz="2000" dirty="0"/>
          </a:p>
          <a:p>
            <a:endParaRPr lang="pl-PL" dirty="0"/>
          </a:p>
        </p:txBody>
      </p:sp>
      <p:pic>
        <p:nvPicPr>
          <p:cNvPr id="7" name="Obraz 6" descr="Obraz zawierający trawa, zewnętrzne, droga, drzewo&#10;&#10;&#10;&#10;Opis wygenerowany automatycznie">
            <a:extLst>
              <a:ext uri="{FF2B5EF4-FFF2-40B4-BE49-F238E27FC236}">
                <a16:creationId xmlns:a16="http://schemas.microsoft.com/office/drawing/2014/main" id="{0C1B33A4-0892-8940-AEB8-5197B2621CD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4936" y="3150603"/>
            <a:ext cx="5715000" cy="3492500"/>
          </a:xfrm>
          <a:prstGeom prst="rect">
            <a:avLst/>
          </a:prstGeom>
        </p:spPr>
      </p:pic>
      <p:pic>
        <p:nvPicPr>
          <p:cNvPr id="3" name="Nowe nagranie 26">
            <a:hlinkClick r:id="" action="ppaction://media"/>
            <a:extLst>
              <a:ext uri="{FF2B5EF4-FFF2-40B4-BE49-F238E27FC236}">
                <a16:creationId xmlns:a16="http://schemas.microsoft.com/office/drawing/2014/main" id="{C3E49FA8-CDB1-3D45-A416-299BF3C5774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175" y="1588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88428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294"/>
    </mc:Choice>
    <mc:Fallback xmlns="">
      <p:transition spd="slow" advTm="282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29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009" objId="3"/>
        <p14:stopEvt time="27485" objId="3"/>
      </p14:showEvtLst>
    </p:ext>
  </p:extLs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88E04A4-E614-6C40-85AA-B29F1147E4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GB" dirty="0">
                <a:solidFill>
                  <a:srgbClr val="0070C0"/>
                </a:solidFill>
              </a:rPr>
              <a:t>Sustainability in transport</a:t>
            </a:r>
            <a:r>
              <a:rPr lang="en-GB" b="1" dirty="0">
                <a:solidFill>
                  <a:srgbClr val="0070C0"/>
                </a:solidFill>
              </a:rPr>
              <a:t> </a:t>
            </a:r>
            <a:r>
              <a:rPr lang="en-GB" dirty="0">
                <a:solidFill>
                  <a:srgbClr val="0070C0"/>
                </a:solidFill>
              </a:rPr>
              <a:t>planning</a:t>
            </a:r>
            <a:br>
              <a:rPr lang="pl-PL" sz="4000" dirty="0"/>
            </a:b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6DFFAB7-7860-5940-B43B-4B3D137D48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 err="1"/>
              <a:t>What</a:t>
            </a:r>
            <a:r>
              <a:rPr lang="pl-PL" dirty="0"/>
              <a:t> </a:t>
            </a:r>
            <a:r>
              <a:rPr lang="pl-PL" dirty="0" err="1"/>
              <a:t>is</a:t>
            </a:r>
            <a:r>
              <a:rPr lang="pl-PL" dirty="0"/>
              <a:t> </a:t>
            </a:r>
            <a:r>
              <a:rPr lang="pl-PL" dirty="0" err="1"/>
              <a:t>sustainability</a:t>
            </a:r>
            <a:r>
              <a:rPr lang="pl-PL" dirty="0"/>
              <a:t> and </a:t>
            </a:r>
            <a:r>
              <a:rPr lang="pl-PL" dirty="0" err="1"/>
              <a:t>sustainable</a:t>
            </a:r>
            <a:r>
              <a:rPr lang="pl-PL" dirty="0"/>
              <a:t> </a:t>
            </a:r>
            <a:r>
              <a:rPr lang="pl-PL" dirty="0" err="1"/>
              <a:t>transportation</a:t>
            </a:r>
            <a:endParaRPr lang="pl-PL" dirty="0"/>
          </a:p>
          <a:p>
            <a:r>
              <a:rPr lang="pl-PL" dirty="0"/>
              <a:t>City of the </a:t>
            </a:r>
            <a:r>
              <a:rPr lang="pl-PL" dirty="0" err="1"/>
              <a:t>future</a:t>
            </a:r>
            <a:endParaRPr lang="pl-PL" dirty="0"/>
          </a:p>
          <a:p>
            <a:r>
              <a:rPr lang="pl-PL" dirty="0" err="1"/>
              <a:t>Principles</a:t>
            </a:r>
            <a:r>
              <a:rPr lang="pl-PL" dirty="0"/>
              <a:t> of </a:t>
            </a:r>
            <a:r>
              <a:rPr lang="pl-PL" dirty="0" err="1"/>
              <a:t>street</a:t>
            </a:r>
            <a:r>
              <a:rPr lang="pl-PL" dirty="0"/>
              <a:t> design</a:t>
            </a:r>
          </a:p>
          <a:p>
            <a:r>
              <a:rPr lang="pl-PL" dirty="0" err="1"/>
              <a:t>Pedestrians</a:t>
            </a:r>
            <a:r>
              <a:rPr lang="pl-PL" dirty="0"/>
              <a:t>, </a:t>
            </a:r>
            <a:r>
              <a:rPr lang="pl-PL" dirty="0" err="1"/>
              <a:t>bicycles</a:t>
            </a:r>
            <a:r>
              <a:rPr lang="pl-PL" dirty="0"/>
              <a:t>, public transport on </a:t>
            </a:r>
            <a:r>
              <a:rPr lang="pl-PL" dirty="0" err="1"/>
              <a:t>planning</a:t>
            </a:r>
            <a:r>
              <a:rPr lang="pl-PL" dirty="0"/>
              <a:t> </a:t>
            </a:r>
            <a:r>
              <a:rPr lang="pl-PL" dirty="0" err="1"/>
              <a:t>stage</a:t>
            </a:r>
            <a:r>
              <a:rPr lang="pl-PL" dirty="0"/>
              <a:t> </a:t>
            </a:r>
          </a:p>
          <a:p>
            <a:r>
              <a:rPr lang="pl-PL" dirty="0" err="1"/>
              <a:t>Carsharing</a:t>
            </a:r>
            <a:endParaRPr lang="pl-PL" dirty="0"/>
          </a:p>
          <a:p>
            <a:r>
              <a:rPr lang="pl-PL" dirty="0" err="1"/>
              <a:t>Stations</a:t>
            </a:r>
            <a:r>
              <a:rPr lang="pl-PL" dirty="0"/>
              <a:t> and </a:t>
            </a:r>
            <a:r>
              <a:rPr lang="pl-PL" dirty="0" err="1"/>
              <a:t>station</a:t>
            </a:r>
            <a:r>
              <a:rPr lang="pl-PL" dirty="0"/>
              <a:t> </a:t>
            </a:r>
            <a:r>
              <a:rPr lang="pl-PL" dirty="0" err="1"/>
              <a:t>areas</a:t>
            </a:r>
            <a:endParaRPr lang="pl-PL" dirty="0"/>
          </a:p>
        </p:txBody>
      </p:sp>
      <p:pic>
        <p:nvPicPr>
          <p:cNvPr id="5" name="Nowe nagranie 27">
            <a:hlinkClick r:id="" action="ppaction://media"/>
            <a:extLst>
              <a:ext uri="{FF2B5EF4-FFF2-40B4-BE49-F238E27FC236}">
                <a16:creationId xmlns:a16="http://schemas.microsoft.com/office/drawing/2014/main" id="{4F33B5F8-E8B5-A64B-94AC-BEDADE09FA3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175" y="1588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64362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891"/>
    </mc:Choice>
    <mc:Fallback xmlns="">
      <p:transition spd="slow" advTm="258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75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954" objId="5"/>
        <p14:stopEvt time="25883" objId="5"/>
      </p14:showEvtLst>
    </p:ext>
  </p:extLs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2E0F83D-D886-E647-9637-1B1D39E7BB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pl-PL" dirty="0" err="1">
                <a:solidFill>
                  <a:srgbClr val="0070C0"/>
                </a:solidFill>
              </a:rPr>
              <a:t>Safety</a:t>
            </a:r>
            <a:r>
              <a:rPr lang="pl-PL" dirty="0">
                <a:solidFill>
                  <a:srgbClr val="0070C0"/>
                </a:solidFill>
              </a:rPr>
              <a:t> management</a:t>
            </a:r>
          </a:p>
        </p:txBody>
      </p:sp>
      <p:grpSp>
        <p:nvGrpSpPr>
          <p:cNvPr id="70" name="Grupa 69">
            <a:extLst>
              <a:ext uri="{FF2B5EF4-FFF2-40B4-BE49-F238E27FC236}">
                <a16:creationId xmlns:a16="http://schemas.microsoft.com/office/drawing/2014/main" id="{F2FBA7AB-E253-084E-B317-E1EA9F3AD782}"/>
              </a:ext>
            </a:extLst>
          </p:cNvPr>
          <p:cNvGrpSpPr/>
          <p:nvPr/>
        </p:nvGrpSpPr>
        <p:grpSpPr>
          <a:xfrm>
            <a:off x="1066800" y="1781757"/>
            <a:ext cx="8572500" cy="4514850"/>
            <a:chOff x="503238" y="2133600"/>
            <a:chExt cx="7878762" cy="3886200"/>
          </a:xfrm>
        </p:grpSpPr>
        <p:sp>
          <p:nvSpPr>
            <p:cNvPr id="4" name="Rectangle 139">
              <a:extLst>
                <a:ext uri="{FF2B5EF4-FFF2-40B4-BE49-F238E27FC236}">
                  <a16:creationId xmlns:a16="http://schemas.microsoft.com/office/drawing/2014/main" id="{545EFA00-D1B7-C840-845F-A79554C765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46238" y="3665538"/>
              <a:ext cx="0" cy="212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/>
              <a:endParaRPr lang="nl-NL" altLang="pl-PL" sz="1400"/>
            </a:p>
          </p:txBody>
        </p:sp>
        <p:grpSp>
          <p:nvGrpSpPr>
            <p:cNvPr id="5" name="Group 181">
              <a:extLst>
                <a:ext uri="{FF2B5EF4-FFF2-40B4-BE49-F238E27FC236}">
                  <a16:creationId xmlns:a16="http://schemas.microsoft.com/office/drawing/2014/main" id="{3ECE077C-ACDD-8E48-9F7E-2DE9BB8D3F4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25463" y="3886200"/>
              <a:ext cx="1016000" cy="881063"/>
              <a:chOff x="331" y="2481"/>
              <a:chExt cx="640" cy="555"/>
            </a:xfrm>
          </p:grpSpPr>
          <p:sp>
            <p:nvSpPr>
              <p:cNvPr id="6" name="Rectangle 137">
                <a:extLst>
                  <a:ext uri="{FF2B5EF4-FFF2-40B4-BE49-F238E27FC236}">
                    <a16:creationId xmlns:a16="http://schemas.microsoft.com/office/drawing/2014/main" id="{A2B476AE-07B2-AD44-A70E-CC10D3CF415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1" y="2481"/>
                <a:ext cx="0" cy="5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l"/>
                <a:endParaRPr lang="nl-NL" altLang="pl-PL" sz="3200" b="0">
                  <a:solidFill>
                    <a:srgbClr val="000099"/>
                  </a:solidFill>
                  <a:latin typeface="Times New Roman" panose="02020603050405020304" pitchFamily="18" charset="0"/>
                </a:endParaRPr>
              </a:p>
              <a:p>
                <a:pPr algn="l" eaLnBrk="0" hangingPunct="0"/>
                <a:endParaRPr lang="nl-NL" altLang="pl-PL" sz="2400" b="0">
                  <a:solidFill>
                    <a:schemeClr val="tx1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7" name="Rectangle 136">
                <a:extLst>
                  <a:ext uri="{FF2B5EF4-FFF2-40B4-BE49-F238E27FC236}">
                    <a16:creationId xmlns:a16="http://schemas.microsoft.com/office/drawing/2014/main" id="{2D98E380-6E35-4B45-811F-80B761CFFA5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71" y="2499"/>
                <a:ext cx="0" cy="5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l"/>
                <a:endParaRPr lang="nl-NL" altLang="pl-PL" sz="3200" b="0">
                  <a:solidFill>
                    <a:srgbClr val="000099"/>
                  </a:solidFill>
                  <a:latin typeface="Times New Roman" panose="02020603050405020304" pitchFamily="18" charset="0"/>
                </a:endParaRPr>
              </a:p>
              <a:p>
                <a:pPr algn="l" eaLnBrk="0" hangingPunct="0"/>
                <a:endParaRPr lang="nl-NL" altLang="pl-PL" sz="2400" b="0">
                  <a:solidFill>
                    <a:schemeClr val="tx1"/>
                  </a:solidFill>
                  <a:latin typeface="Times New Roman" panose="02020603050405020304" pitchFamily="18" charset="0"/>
                </a:endParaRPr>
              </a:p>
            </p:txBody>
          </p:sp>
        </p:grpSp>
        <p:grpSp>
          <p:nvGrpSpPr>
            <p:cNvPr id="8" name="Group 199">
              <a:extLst>
                <a:ext uri="{FF2B5EF4-FFF2-40B4-BE49-F238E27FC236}">
                  <a16:creationId xmlns:a16="http://schemas.microsoft.com/office/drawing/2014/main" id="{4A6D7651-F05C-4F40-9D56-617F19F22B6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09600" y="2971800"/>
              <a:ext cx="3455988" cy="1100138"/>
              <a:chOff x="384" y="1872"/>
              <a:chExt cx="2177" cy="693"/>
            </a:xfrm>
          </p:grpSpPr>
          <p:sp>
            <p:nvSpPr>
              <p:cNvPr id="9" name="Rectangle 186">
                <a:extLst>
                  <a:ext uri="{FF2B5EF4-FFF2-40B4-BE49-F238E27FC236}">
                    <a16:creationId xmlns:a16="http://schemas.microsoft.com/office/drawing/2014/main" id="{2E18655C-5D3D-5F43-BD6B-052B0F86D27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4" y="1872"/>
                <a:ext cx="1440" cy="336"/>
              </a:xfrm>
              <a:prstGeom prst="rect">
                <a:avLst/>
              </a:prstGeom>
              <a:solidFill>
                <a:srgbClr val="356799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pl-PL"/>
              </a:p>
            </p:txBody>
          </p:sp>
          <p:sp>
            <p:nvSpPr>
              <p:cNvPr id="10" name="Rectangle 144">
                <a:extLst>
                  <a:ext uri="{FF2B5EF4-FFF2-40B4-BE49-F238E27FC236}">
                    <a16:creationId xmlns:a16="http://schemas.microsoft.com/office/drawing/2014/main" id="{2B58A61D-7847-E741-B336-326B91810EA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83" y="1892"/>
                <a:ext cx="810" cy="2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pl-PL" sz="1400" dirty="0">
                    <a:solidFill>
                      <a:schemeClr val="bg1"/>
                    </a:solidFill>
                  </a:rPr>
                  <a:t>measures at high </a:t>
                </a:r>
              </a:p>
              <a:p>
                <a:pPr algn="ctr"/>
                <a:r>
                  <a:rPr lang="en-US" altLang="pl-PL" sz="1400" dirty="0">
                    <a:solidFill>
                      <a:schemeClr val="bg1"/>
                    </a:solidFill>
                  </a:rPr>
                  <a:t>risk sites</a:t>
                </a:r>
                <a:endParaRPr lang="nl-NL" altLang="pl-PL" sz="1400" b="0" dirty="0">
                  <a:solidFill>
                    <a:schemeClr val="bg1"/>
                  </a:solidFill>
                </a:endParaRPr>
              </a:p>
            </p:txBody>
          </p:sp>
          <p:grpSp>
            <p:nvGrpSpPr>
              <p:cNvPr id="11" name="Group 45">
                <a:extLst>
                  <a:ext uri="{FF2B5EF4-FFF2-40B4-BE49-F238E27FC236}">
                    <a16:creationId xmlns:a16="http://schemas.microsoft.com/office/drawing/2014/main" id="{5BEDC2E3-09BA-7745-8039-76157B5D22F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817" y="2066"/>
                <a:ext cx="744" cy="499"/>
                <a:chOff x="5779" y="5408"/>
                <a:chExt cx="2166" cy="1450"/>
              </a:xfrm>
            </p:grpSpPr>
            <p:sp>
              <p:nvSpPr>
                <p:cNvPr id="12" name="Line 47">
                  <a:extLst>
                    <a:ext uri="{FF2B5EF4-FFF2-40B4-BE49-F238E27FC236}">
                      <a16:creationId xmlns:a16="http://schemas.microsoft.com/office/drawing/2014/main" id="{12A346E4-83F5-204E-BB00-EA057967E7F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779" y="5408"/>
                  <a:ext cx="1968" cy="1321"/>
                </a:xfrm>
                <a:prstGeom prst="line">
                  <a:avLst/>
                </a:prstGeom>
                <a:noFill/>
                <a:ln w="1460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3" name="Freeform 46">
                  <a:extLst>
                    <a:ext uri="{FF2B5EF4-FFF2-40B4-BE49-F238E27FC236}">
                      <a16:creationId xmlns:a16="http://schemas.microsoft.com/office/drawing/2014/main" id="{DC385EE1-0683-1F48-A1D5-7E1DE40BA6F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672" y="6619"/>
                  <a:ext cx="273" cy="239"/>
                </a:xfrm>
                <a:custGeom>
                  <a:avLst/>
                  <a:gdLst>
                    <a:gd name="T0" fmla="*/ 0 w 273"/>
                    <a:gd name="T1" fmla="*/ 204 h 239"/>
                    <a:gd name="T2" fmla="*/ 273 w 273"/>
                    <a:gd name="T3" fmla="*/ 239 h 239"/>
                    <a:gd name="T4" fmla="*/ 136 w 273"/>
                    <a:gd name="T5" fmla="*/ 0 h 239"/>
                    <a:gd name="T6" fmla="*/ 0 w 273"/>
                    <a:gd name="T7" fmla="*/ 204 h 23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3" h="239">
                      <a:moveTo>
                        <a:pt x="0" y="204"/>
                      </a:moveTo>
                      <a:lnTo>
                        <a:pt x="273" y="239"/>
                      </a:lnTo>
                      <a:lnTo>
                        <a:pt x="136" y="0"/>
                      </a:lnTo>
                      <a:lnTo>
                        <a:pt x="0" y="20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pl-PL"/>
                </a:p>
              </p:txBody>
            </p:sp>
          </p:grpSp>
        </p:grpSp>
        <p:grpSp>
          <p:nvGrpSpPr>
            <p:cNvPr id="14" name="Group 203">
              <a:extLst>
                <a:ext uri="{FF2B5EF4-FFF2-40B4-BE49-F238E27FC236}">
                  <a16:creationId xmlns:a16="http://schemas.microsoft.com/office/drawing/2014/main" id="{60C4552D-D589-E444-86DF-1C3C86F8029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334000" y="3581400"/>
              <a:ext cx="3048000" cy="796925"/>
              <a:chOff x="3360" y="2256"/>
              <a:chExt cx="1920" cy="502"/>
            </a:xfrm>
          </p:grpSpPr>
          <p:sp>
            <p:nvSpPr>
              <p:cNvPr id="15" name="Rectangle 187">
                <a:extLst>
                  <a:ext uri="{FF2B5EF4-FFF2-40B4-BE49-F238E27FC236}">
                    <a16:creationId xmlns:a16="http://schemas.microsoft.com/office/drawing/2014/main" id="{845D8ADB-AA44-FD49-9A7F-A9CA856262B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76" y="2256"/>
                <a:ext cx="1104" cy="336"/>
              </a:xfrm>
              <a:prstGeom prst="rect">
                <a:avLst/>
              </a:prstGeom>
              <a:solidFill>
                <a:srgbClr val="356799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pl-PL"/>
              </a:p>
            </p:txBody>
          </p:sp>
          <p:sp>
            <p:nvSpPr>
              <p:cNvPr id="16" name="Rectangle 141">
                <a:extLst>
                  <a:ext uri="{FF2B5EF4-FFF2-40B4-BE49-F238E27FC236}">
                    <a16:creationId xmlns:a16="http://schemas.microsoft.com/office/drawing/2014/main" id="{0503F5B6-69A0-714B-9CA4-A0F1827D6EE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35" y="2276"/>
                <a:ext cx="997" cy="2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pl-PL" sz="1400">
                    <a:solidFill>
                      <a:schemeClr val="bg1"/>
                    </a:solidFill>
                  </a:rPr>
                  <a:t>education, training</a:t>
                </a:r>
              </a:p>
              <a:p>
                <a:r>
                  <a:rPr lang="en-US" altLang="pl-PL" sz="1400">
                    <a:solidFill>
                      <a:schemeClr val="bg1"/>
                    </a:solidFill>
                  </a:rPr>
                  <a:t>and publicity</a:t>
                </a:r>
                <a:endParaRPr lang="nl-NL" altLang="pl-PL" sz="1400" b="0">
                  <a:solidFill>
                    <a:schemeClr val="bg1"/>
                  </a:solidFill>
                </a:endParaRPr>
              </a:p>
            </p:txBody>
          </p:sp>
          <p:grpSp>
            <p:nvGrpSpPr>
              <p:cNvPr id="17" name="Group 39">
                <a:extLst>
                  <a:ext uri="{FF2B5EF4-FFF2-40B4-BE49-F238E27FC236}">
                    <a16:creationId xmlns:a16="http://schemas.microsoft.com/office/drawing/2014/main" id="{ECEBED0E-1C99-774B-B75B-0550274B789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360" y="2400"/>
                <a:ext cx="796" cy="358"/>
                <a:chOff x="10540" y="6512"/>
                <a:chExt cx="2041" cy="915"/>
              </a:xfrm>
            </p:grpSpPr>
            <p:sp>
              <p:nvSpPr>
                <p:cNvPr id="18" name="Line 41">
                  <a:extLst>
                    <a:ext uri="{FF2B5EF4-FFF2-40B4-BE49-F238E27FC236}">
                      <a16:creationId xmlns:a16="http://schemas.microsoft.com/office/drawing/2014/main" id="{382A47C4-9126-AC4A-8B5D-761FB7425BF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0760" y="6512"/>
                  <a:ext cx="1821" cy="797"/>
                </a:xfrm>
                <a:prstGeom prst="line">
                  <a:avLst/>
                </a:prstGeom>
                <a:noFill/>
                <a:ln w="1460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9" name="Freeform 40">
                  <a:extLst>
                    <a:ext uri="{FF2B5EF4-FFF2-40B4-BE49-F238E27FC236}">
                      <a16:creationId xmlns:a16="http://schemas.microsoft.com/office/drawing/2014/main" id="{9D3F7AEA-EBDE-E943-8CE1-B036A49259C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540" y="7195"/>
                  <a:ext cx="280" cy="232"/>
                </a:xfrm>
                <a:custGeom>
                  <a:avLst/>
                  <a:gdLst>
                    <a:gd name="T0" fmla="*/ 182 w 280"/>
                    <a:gd name="T1" fmla="*/ 0 h 232"/>
                    <a:gd name="T2" fmla="*/ 0 w 280"/>
                    <a:gd name="T3" fmla="*/ 216 h 232"/>
                    <a:gd name="T4" fmla="*/ 280 w 280"/>
                    <a:gd name="T5" fmla="*/ 232 h 232"/>
                    <a:gd name="T6" fmla="*/ 182 w 280"/>
                    <a:gd name="T7" fmla="*/ 0 h 2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80" h="232">
                      <a:moveTo>
                        <a:pt x="182" y="0"/>
                      </a:moveTo>
                      <a:lnTo>
                        <a:pt x="0" y="216"/>
                      </a:lnTo>
                      <a:lnTo>
                        <a:pt x="280" y="232"/>
                      </a:lnTo>
                      <a:lnTo>
                        <a:pt x="182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pl-PL"/>
                </a:p>
              </p:txBody>
            </p:sp>
          </p:grpSp>
        </p:grpSp>
        <p:grpSp>
          <p:nvGrpSpPr>
            <p:cNvPr id="20" name="Group 202">
              <a:extLst>
                <a:ext uri="{FF2B5EF4-FFF2-40B4-BE49-F238E27FC236}">
                  <a16:creationId xmlns:a16="http://schemas.microsoft.com/office/drawing/2014/main" id="{CDC128DF-966B-A248-816B-C52C74FAF7D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09600" y="4808538"/>
              <a:ext cx="3051175" cy="830262"/>
              <a:chOff x="384" y="3029"/>
              <a:chExt cx="1922" cy="523"/>
            </a:xfrm>
          </p:grpSpPr>
          <p:sp>
            <p:nvSpPr>
              <p:cNvPr id="21" name="Rectangle 183">
                <a:extLst>
                  <a:ext uri="{FF2B5EF4-FFF2-40B4-BE49-F238E27FC236}">
                    <a16:creationId xmlns:a16="http://schemas.microsoft.com/office/drawing/2014/main" id="{D5C8C273-FC6E-224B-97D7-FE7BF67A63F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4" y="3120"/>
                <a:ext cx="1440" cy="336"/>
              </a:xfrm>
              <a:prstGeom prst="rect">
                <a:avLst/>
              </a:prstGeom>
              <a:solidFill>
                <a:srgbClr val="356799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pl-PL"/>
              </a:p>
            </p:txBody>
          </p:sp>
          <p:sp>
            <p:nvSpPr>
              <p:cNvPr id="22" name="Rectangle 131">
                <a:extLst>
                  <a:ext uri="{FF2B5EF4-FFF2-40B4-BE49-F238E27FC236}">
                    <a16:creationId xmlns:a16="http://schemas.microsoft.com/office/drawing/2014/main" id="{D7DA7745-E86E-C344-B50E-BDFDF63EA54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7" y="3150"/>
                <a:ext cx="948" cy="40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pl-PL" sz="1400">
                    <a:solidFill>
                      <a:schemeClr val="bg1"/>
                    </a:solidFill>
                  </a:rPr>
                  <a:t>road construction</a:t>
                </a:r>
              </a:p>
              <a:p>
                <a:r>
                  <a:rPr lang="en-US" altLang="pl-PL" sz="1400">
                    <a:solidFill>
                      <a:schemeClr val="bg1"/>
                    </a:solidFill>
                  </a:rPr>
                  <a:t>and maintenance</a:t>
                </a:r>
                <a:endParaRPr lang="nl-NL" altLang="pl-PL" sz="1400" b="0">
                  <a:solidFill>
                    <a:schemeClr val="bg1"/>
                  </a:solidFill>
                </a:endParaRPr>
              </a:p>
              <a:p>
                <a:pPr eaLnBrk="0" hangingPunct="0"/>
                <a:endParaRPr lang="nl-NL" altLang="pl-PL" sz="1400" b="0">
                  <a:solidFill>
                    <a:schemeClr val="bg1"/>
                  </a:solidFill>
                </a:endParaRPr>
              </a:p>
            </p:txBody>
          </p:sp>
          <p:grpSp>
            <p:nvGrpSpPr>
              <p:cNvPr id="23" name="Group 27">
                <a:extLst>
                  <a:ext uri="{FF2B5EF4-FFF2-40B4-BE49-F238E27FC236}">
                    <a16:creationId xmlns:a16="http://schemas.microsoft.com/office/drawing/2014/main" id="{39B12A34-31A3-F14C-9B68-14BA86DF0F4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834" y="3029"/>
                <a:ext cx="472" cy="235"/>
                <a:chOff x="5828" y="8011"/>
                <a:chExt cx="1373" cy="683"/>
              </a:xfrm>
            </p:grpSpPr>
            <p:sp>
              <p:nvSpPr>
                <p:cNvPr id="24" name="Line 29">
                  <a:extLst>
                    <a:ext uri="{FF2B5EF4-FFF2-40B4-BE49-F238E27FC236}">
                      <a16:creationId xmlns:a16="http://schemas.microsoft.com/office/drawing/2014/main" id="{5E6ECC55-2CD9-804F-BCF1-A9E5CF01DCD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5828" y="8117"/>
                  <a:ext cx="1161" cy="577"/>
                </a:xfrm>
                <a:prstGeom prst="line">
                  <a:avLst/>
                </a:prstGeom>
                <a:noFill/>
                <a:ln w="1460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25" name="Freeform 28">
                  <a:extLst>
                    <a:ext uri="{FF2B5EF4-FFF2-40B4-BE49-F238E27FC236}">
                      <a16:creationId xmlns:a16="http://schemas.microsoft.com/office/drawing/2014/main" id="{60E7DA77-2354-E041-9980-F8FD196B34F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924" y="8011"/>
                  <a:ext cx="277" cy="220"/>
                </a:xfrm>
                <a:custGeom>
                  <a:avLst/>
                  <a:gdLst>
                    <a:gd name="T0" fmla="*/ 110 w 277"/>
                    <a:gd name="T1" fmla="*/ 220 h 220"/>
                    <a:gd name="T2" fmla="*/ 277 w 277"/>
                    <a:gd name="T3" fmla="*/ 0 h 220"/>
                    <a:gd name="T4" fmla="*/ 0 w 277"/>
                    <a:gd name="T5" fmla="*/ 0 h 220"/>
                    <a:gd name="T6" fmla="*/ 110 w 277"/>
                    <a:gd name="T7" fmla="*/ 220 h 2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7" h="220">
                      <a:moveTo>
                        <a:pt x="110" y="220"/>
                      </a:moveTo>
                      <a:lnTo>
                        <a:pt x="277" y="0"/>
                      </a:lnTo>
                      <a:lnTo>
                        <a:pt x="0" y="0"/>
                      </a:lnTo>
                      <a:lnTo>
                        <a:pt x="110" y="22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pl-PL"/>
                </a:p>
              </p:txBody>
            </p:sp>
          </p:grpSp>
        </p:grpSp>
        <p:grpSp>
          <p:nvGrpSpPr>
            <p:cNvPr id="26" name="Group 201">
              <a:extLst>
                <a:ext uri="{FF2B5EF4-FFF2-40B4-BE49-F238E27FC236}">
                  <a16:creationId xmlns:a16="http://schemas.microsoft.com/office/drawing/2014/main" id="{79948C42-72E1-3444-A0F0-38159560304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09600" y="4343400"/>
              <a:ext cx="3048000" cy="457200"/>
              <a:chOff x="384" y="2736"/>
              <a:chExt cx="1920" cy="288"/>
            </a:xfrm>
          </p:grpSpPr>
          <p:sp>
            <p:nvSpPr>
              <p:cNvPr id="27" name="Rectangle 184">
                <a:extLst>
                  <a:ext uri="{FF2B5EF4-FFF2-40B4-BE49-F238E27FC236}">
                    <a16:creationId xmlns:a16="http://schemas.microsoft.com/office/drawing/2014/main" id="{B39258F1-C1BC-824C-9ECB-D0ABCE3B6C3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4" y="2736"/>
                <a:ext cx="1440" cy="288"/>
              </a:xfrm>
              <a:prstGeom prst="rect">
                <a:avLst/>
              </a:prstGeom>
              <a:solidFill>
                <a:srgbClr val="356799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pl-PL"/>
              </a:p>
            </p:txBody>
          </p:sp>
          <p:sp>
            <p:nvSpPr>
              <p:cNvPr id="28" name="Rectangle 135">
                <a:extLst>
                  <a:ext uri="{FF2B5EF4-FFF2-40B4-BE49-F238E27FC236}">
                    <a16:creationId xmlns:a16="http://schemas.microsoft.com/office/drawing/2014/main" id="{CBF86CA2-6BC7-B94E-A7F4-11DDEC1A2CD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64" y="2794"/>
                <a:ext cx="701" cy="1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/>
              <a:p>
                <a:pPr algn="l"/>
                <a:r>
                  <a:rPr lang="en-US" altLang="pl-PL" sz="1400">
                    <a:solidFill>
                      <a:schemeClr val="bg1"/>
                    </a:solidFill>
                  </a:rPr>
                  <a:t>environment</a:t>
                </a:r>
                <a:endParaRPr lang="nl-NL" altLang="pl-PL" sz="1400" b="0">
                  <a:solidFill>
                    <a:schemeClr val="bg1"/>
                  </a:solidFill>
                </a:endParaRPr>
              </a:p>
            </p:txBody>
          </p:sp>
          <p:grpSp>
            <p:nvGrpSpPr>
              <p:cNvPr id="29" name="Group 24">
                <a:extLst>
                  <a:ext uri="{FF2B5EF4-FFF2-40B4-BE49-F238E27FC236}">
                    <a16:creationId xmlns:a16="http://schemas.microsoft.com/office/drawing/2014/main" id="{EAFD5CB2-5BFA-A94F-A33F-34BF6DBB724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824" y="2832"/>
                <a:ext cx="480" cy="90"/>
                <a:chOff x="5779" y="7449"/>
                <a:chExt cx="1521" cy="247"/>
              </a:xfrm>
            </p:grpSpPr>
            <p:sp>
              <p:nvSpPr>
                <p:cNvPr id="30" name="Line 26">
                  <a:extLst>
                    <a:ext uri="{FF2B5EF4-FFF2-40B4-BE49-F238E27FC236}">
                      <a16:creationId xmlns:a16="http://schemas.microsoft.com/office/drawing/2014/main" id="{0A42399B-A307-C441-8CA7-79415255B24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779" y="7571"/>
                  <a:ext cx="1282" cy="1"/>
                </a:xfrm>
                <a:prstGeom prst="line">
                  <a:avLst/>
                </a:prstGeom>
                <a:noFill/>
                <a:ln w="1460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31" name="Freeform 25">
                  <a:extLst>
                    <a:ext uri="{FF2B5EF4-FFF2-40B4-BE49-F238E27FC236}">
                      <a16:creationId xmlns:a16="http://schemas.microsoft.com/office/drawing/2014/main" id="{05053867-FD6A-8F45-A7B6-FED40F15DC4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053" y="7449"/>
                  <a:ext cx="247" cy="247"/>
                </a:xfrm>
                <a:custGeom>
                  <a:avLst/>
                  <a:gdLst>
                    <a:gd name="T0" fmla="*/ 0 w 247"/>
                    <a:gd name="T1" fmla="*/ 247 h 247"/>
                    <a:gd name="T2" fmla="*/ 247 w 247"/>
                    <a:gd name="T3" fmla="*/ 122 h 247"/>
                    <a:gd name="T4" fmla="*/ 0 w 247"/>
                    <a:gd name="T5" fmla="*/ 0 h 247"/>
                    <a:gd name="T6" fmla="*/ 0 w 247"/>
                    <a:gd name="T7" fmla="*/ 247 h 2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47" h="247">
                      <a:moveTo>
                        <a:pt x="0" y="247"/>
                      </a:moveTo>
                      <a:lnTo>
                        <a:pt x="247" y="122"/>
                      </a:lnTo>
                      <a:lnTo>
                        <a:pt x="0" y="0"/>
                      </a:lnTo>
                      <a:lnTo>
                        <a:pt x="0" y="247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pl-PL"/>
                </a:p>
              </p:txBody>
            </p:sp>
          </p:grpSp>
        </p:grpSp>
        <p:grpSp>
          <p:nvGrpSpPr>
            <p:cNvPr id="32" name="Group 200">
              <a:extLst>
                <a:ext uri="{FF2B5EF4-FFF2-40B4-BE49-F238E27FC236}">
                  <a16:creationId xmlns:a16="http://schemas.microsoft.com/office/drawing/2014/main" id="{76DD6BE1-8554-DB43-BACE-D696A737D88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09600" y="3657600"/>
              <a:ext cx="3079750" cy="533400"/>
              <a:chOff x="384" y="2304"/>
              <a:chExt cx="1940" cy="336"/>
            </a:xfrm>
          </p:grpSpPr>
          <p:sp>
            <p:nvSpPr>
              <p:cNvPr id="33" name="Rectangle 185">
                <a:extLst>
                  <a:ext uri="{FF2B5EF4-FFF2-40B4-BE49-F238E27FC236}">
                    <a16:creationId xmlns:a16="http://schemas.microsoft.com/office/drawing/2014/main" id="{9256C8FA-D508-AB46-AE1E-3F97960F53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4" y="2304"/>
                <a:ext cx="1440" cy="336"/>
              </a:xfrm>
              <a:prstGeom prst="rect">
                <a:avLst/>
              </a:prstGeom>
              <a:solidFill>
                <a:srgbClr val="356799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pl-PL"/>
              </a:p>
            </p:txBody>
          </p:sp>
          <p:sp>
            <p:nvSpPr>
              <p:cNvPr id="34" name="Rectangle 140">
                <a:extLst>
                  <a:ext uri="{FF2B5EF4-FFF2-40B4-BE49-F238E27FC236}">
                    <a16:creationId xmlns:a16="http://schemas.microsoft.com/office/drawing/2014/main" id="{74EF6DD5-5E9E-3B47-BC4B-14B0F9BC702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2" y="2324"/>
                <a:ext cx="1197" cy="2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pl-PL" sz="1400" dirty="0">
                    <a:solidFill>
                      <a:schemeClr val="bg1"/>
                    </a:solidFill>
                  </a:rPr>
                  <a:t>measures to help </a:t>
                </a:r>
              </a:p>
              <a:p>
                <a:pPr algn="ctr"/>
                <a:r>
                  <a:rPr lang="en-US" altLang="pl-PL" sz="1400" dirty="0">
                    <a:solidFill>
                      <a:schemeClr val="bg1"/>
                    </a:solidFill>
                  </a:rPr>
                  <a:t>pedestrians and cyclists</a:t>
                </a:r>
                <a:endParaRPr lang="nl-NL" altLang="pl-PL" sz="1400" b="0" dirty="0">
                  <a:solidFill>
                    <a:schemeClr val="bg1"/>
                  </a:solidFill>
                </a:endParaRPr>
              </a:p>
            </p:txBody>
          </p:sp>
          <p:grpSp>
            <p:nvGrpSpPr>
              <p:cNvPr id="35" name="Group 21">
                <a:extLst>
                  <a:ext uri="{FF2B5EF4-FFF2-40B4-BE49-F238E27FC236}">
                    <a16:creationId xmlns:a16="http://schemas.microsoft.com/office/drawing/2014/main" id="{CFCD2585-C63C-CA4F-BD33-28C57036BE5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817" y="2469"/>
                <a:ext cx="507" cy="141"/>
                <a:chOff x="5779" y="6581"/>
                <a:chExt cx="1475" cy="409"/>
              </a:xfrm>
            </p:grpSpPr>
            <p:sp>
              <p:nvSpPr>
                <p:cNvPr id="36" name="Line 23">
                  <a:extLst>
                    <a:ext uri="{FF2B5EF4-FFF2-40B4-BE49-F238E27FC236}">
                      <a16:creationId xmlns:a16="http://schemas.microsoft.com/office/drawing/2014/main" id="{443372CC-6715-0142-BDCA-F8A51961575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779" y="6581"/>
                  <a:ext cx="1240" cy="288"/>
                </a:xfrm>
                <a:prstGeom prst="line">
                  <a:avLst/>
                </a:prstGeom>
                <a:noFill/>
                <a:ln w="1460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37" name="Freeform 22">
                  <a:extLst>
                    <a:ext uri="{FF2B5EF4-FFF2-40B4-BE49-F238E27FC236}">
                      <a16:creationId xmlns:a16="http://schemas.microsoft.com/office/drawing/2014/main" id="{71FDCB5D-EBF5-8241-83EB-DE359BF33EF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981" y="6748"/>
                  <a:ext cx="273" cy="242"/>
                </a:xfrm>
                <a:custGeom>
                  <a:avLst/>
                  <a:gdLst>
                    <a:gd name="T0" fmla="*/ 0 w 273"/>
                    <a:gd name="T1" fmla="*/ 242 h 242"/>
                    <a:gd name="T2" fmla="*/ 273 w 273"/>
                    <a:gd name="T3" fmla="*/ 178 h 242"/>
                    <a:gd name="T4" fmla="*/ 57 w 273"/>
                    <a:gd name="T5" fmla="*/ 0 h 242"/>
                    <a:gd name="T6" fmla="*/ 0 w 273"/>
                    <a:gd name="T7" fmla="*/ 242 h 2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3" h="242">
                      <a:moveTo>
                        <a:pt x="0" y="242"/>
                      </a:moveTo>
                      <a:lnTo>
                        <a:pt x="273" y="178"/>
                      </a:lnTo>
                      <a:lnTo>
                        <a:pt x="57" y="0"/>
                      </a:lnTo>
                      <a:lnTo>
                        <a:pt x="0" y="24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pl-PL"/>
                </a:p>
              </p:txBody>
            </p:sp>
          </p:grpSp>
        </p:grpSp>
        <p:sp>
          <p:nvSpPr>
            <p:cNvPr id="38" name="Rectangle 195">
              <a:extLst>
                <a:ext uri="{FF2B5EF4-FFF2-40B4-BE49-F238E27FC236}">
                  <a16:creationId xmlns:a16="http://schemas.microsoft.com/office/drawing/2014/main" id="{68E33CAD-E77F-144E-AD65-1ED68BE226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71900" y="4084638"/>
              <a:ext cx="1524000" cy="685800"/>
            </a:xfrm>
            <a:prstGeom prst="rect">
              <a:avLst/>
            </a:prstGeom>
            <a:solidFill>
              <a:srgbClr val="3567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l-PL"/>
            </a:p>
          </p:txBody>
        </p:sp>
        <p:sp>
          <p:nvSpPr>
            <p:cNvPr id="39" name="Rectangle 194">
              <a:extLst>
                <a:ext uri="{FF2B5EF4-FFF2-40B4-BE49-F238E27FC236}">
                  <a16:creationId xmlns:a16="http://schemas.microsoft.com/office/drawing/2014/main" id="{05703A26-CF24-744B-B6A1-0310AD7D8D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9600" y="2133600"/>
              <a:ext cx="7772400" cy="533400"/>
            </a:xfrm>
            <a:prstGeom prst="rect">
              <a:avLst/>
            </a:prstGeom>
            <a:solidFill>
              <a:srgbClr val="3567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AT" altLang="pl-PL">
                <a:solidFill>
                  <a:schemeClr val="bg1"/>
                </a:solidFill>
              </a:endParaRPr>
            </a:p>
          </p:txBody>
        </p:sp>
        <p:grpSp>
          <p:nvGrpSpPr>
            <p:cNvPr id="40" name="Group 205">
              <a:extLst>
                <a:ext uri="{FF2B5EF4-FFF2-40B4-BE49-F238E27FC236}">
                  <a16:creationId xmlns:a16="http://schemas.microsoft.com/office/drawing/2014/main" id="{246264B5-0DB7-F945-88ED-AEABD3D3344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09600" y="5638800"/>
              <a:ext cx="7772400" cy="381000"/>
              <a:chOff x="384" y="3552"/>
              <a:chExt cx="4896" cy="240"/>
            </a:xfrm>
          </p:grpSpPr>
          <p:sp>
            <p:nvSpPr>
              <p:cNvPr id="41" name="Rectangle 192">
                <a:extLst>
                  <a:ext uri="{FF2B5EF4-FFF2-40B4-BE49-F238E27FC236}">
                    <a16:creationId xmlns:a16="http://schemas.microsoft.com/office/drawing/2014/main" id="{5BEEB591-AB2A-A24D-8FAD-DB13C2CBD99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4" y="3552"/>
                <a:ext cx="4896" cy="240"/>
              </a:xfrm>
              <a:prstGeom prst="rect">
                <a:avLst/>
              </a:prstGeom>
              <a:solidFill>
                <a:srgbClr val="356799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pl-PL"/>
              </a:p>
            </p:txBody>
          </p:sp>
          <p:sp>
            <p:nvSpPr>
              <p:cNvPr id="42" name="Rectangle 20">
                <a:extLst>
                  <a:ext uri="{FF2B5EF4-FFF2-40B4-BE49-F238E27FC236}">
                    <a16:creationId xmlns:a16="http://schemas.microsoft.com/office/drawing/2014/main" id="{29D3A933-5433-0141-9813-8AE70E1179B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32" y="3590"/>
                <a:ext cx="2544" cy="1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/>
              <a:p>
                <a:r>
                  <a:rPr lang="en-US" altLang="pl-PL">
                    <a:solidFill>
                      <a:schemeClr val="bg1"/>
                    </a:solidFill>
                  </a:rPr>
                  <a:t>other policies influencing safety</a:t>
                </a:r>
                <a:endParaRPr lang="nl-NL" altLang="pl-PL" b="0">
                  <a:solidFill>
                    <a:schemeClr val="bg1"/>
                  </a:solidFill>
                  <a:latin typeface="Times New Roman" panose="02020603050405020304" pitchFamily="18" charset="0"/>
                </a:endParaRPr>
              </a:p>
            </p:txBody>
          </p:sp>
        </p:grpSp>
        <p:sp>
          <p:nvSpPr>
            <p:cNvPr id="43" name="Rectangle 153">
              <a:extLst>
                <a:ext uri="{FF2B5EF4-FFF2-40B4-BE49-F238E27FC236}">
                  <a16:creationId xmlns:a16="http://schemas.microsoft.com/office/drawing/2014/main" id="{BD3B0233-5892-DA47-BF55-A535EB47FA8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41738" y="2255838"/>
              <a:ext cx="1736725" cy="2889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/>
            <a:p>
              <a:pPr algn="l"/>
              <a:r>
                <a:rPr lang="en-US" altLang="pl-PL" sz="1900">
                  <a:solidFill>
                    <a:schemeClr val="bg1"/>
                  </a:solidFill>
                </a:rPr>
                <a:t>safety strategy</a:t>
              </a:r>
              <a:endParaRPr lang="nl-NL" altLang="pl-PL" sz="2400" b="0">
                <a:solidFill>
                  <a:schemeClr val="bg1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4" name="Rectangle 134">
              <a:extLst>
                <a:ext uri="{FF2B5EF4-FFF2-40B4-BE49-F238E27FC236}">
                  <a16:creationId xmlns:a16="http://schemas.microsoft.com/office/drawing/2014/main" id="{0EA223DE-0C55-5247-A1C3-20827ADE533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75100" y="4191000"/>
              <a:ext cx="1119188" cy="4889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pl-PL">
                  <a:solidFill>
                    <a:schemeClr val="bg1"/>
                  </a:solidFill>
                </a:rPr>
                <a:t>area safety </a:t>
              </a:r>
            </a:p>
            <a:p>
              <a:r>
                <a:rPr lang="en-US" altLang="pl-PL">
                  <a:solidFill>
                    <a:schemeClr val="bg1"/>
                  </a:solidFill>
                </a:rPr>
                <a:t>schemes</a:t>
              </a:r>
              <a:endParaRPr lang="nl-NL" altLang="pl-PL" sz="2400" b="0">
                <a:solidFill>
                  <a:schemeClr val="bg1"/>
                </a:solidFill>
                <a:latin typeface="Times New Roman" panose="02020603050405020304" pitchFamily="18" charset="0"/>
              </a:endParaRPr>
            </a:p>
          </p:txBody>
        </p:sp>
        <p:grpSp>
          <p:nvGrpSpPr>
            <p:cNvPr id="45" name="Group 208">
              <a:extLst>
                <a:ext uri="{FF2B5EF4-FFF2-40B4-BE49-F238E27FC236}">
                  <a16:creationId xmlns:a16="http://schemas.microsoft.com/office/drawing/2014/main" id="{37A16DF0-F219-1A4B-BD7F-778F4F920C0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114925" y="2971800"/>
              <a:ext cx="1666875" cy="1123950"/>
              <a:chOff x="3222" y="1872"/>
              <a:chExt cx="1050" cy="708"/>
            </a:xfrm>
          </p:grpSpPr>
          <p:sp>
            <p:nvSpPr>
              <p:cNvPr id="46" name="Rectangle 182">
                <a:extLst>
                  <a:ext uri="{FF2B5EF4-FFF2-40B4-BE49-F238E27FC236}">
                    <a16:creationId xmlns:a16="http://schemas.microsoft.com/office/drawing/2014/main" id="{5FBB41EB-9557-0A48-B7DE-C0058287482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04" y="1872"/>
                <a:ext cx="768" cy="240"/>
              </a:xfrm>
              <a:prstGeom prst="rect">
                <a:avLst/>
              </a:prstGeom>
              <a:solidFill>
                <a:srgbClr val="356799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pl-PL"/>
              </a:p>
            </p:txBody>
          </p:sp>
          <p:sp>
            <p:nvSpPr>
              <p:cNvPr id="47" name="Rectangle 143">
                <a:extLst>
                  <a:ext uri="{FF2B5EF4-FFF2-40B4-BE49-F238E27FC236}">
                    <a16:creationId xmlns:a16="http://schemas.microsoft.com/office/drawing/2014/main" id="{B7E4EDE4-FF28-6A4A-A931-55EF632341D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52" y="1920"/>
                <a:ext cx="670" cy="1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lang="en-US" altLang="pl-PL" sz="1400">
                    <a:solidFill>
                      <a:schemeClr val="bg1"/>
                    </a:solidFill>
                  </a:rPr>
                  <a:t>enforcement</a:t>
                </a:r>
                <a:endParaRPr lang="nl-NL" altLang="pl-PL" sz="2400" b="0">
                  <a:solidFill>
                    <a:schemeClr val="bg1"/>
                  </a:solidFill>
                  <a:latin typeface="Times New Roman" panose="02020603050405020304" pitchFamily="18" charset="0"/>
                </a:endParaRPr>
              </a:p>
            </p:txBody>
          </p:sp>
          <p:grpSp>
            <p:nvGrpSpPr>
              <p:cNvPr id="48" name="Group 42">
                <a:extLst>
                  <a:ext uri="{FF2B5EF4-FFF2-40B4-BE49-F238E27FC236}">
                    <a16:creationId xmlns:a16="http://schemas.microsoft.com/office/drawing/2014/main" id="{4FDD244A-68C9-BB43-BF55-D99355EAFDE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222" y="2112"/>
                <a:ext cx="282" cy="468"/>
                <a:chOff x="9864" y="5431"/>
                <a:chExt cx="899" cy="1472"/>
              </a:xfrm>
            </p:grpSpPr>
            <p:sp>
              <p:nvSpPr>
                <p:cNvPr id="49" name="Line 44">
                  <a:extLst>
                    <a:ext uri="{FF2B5EF4-FFF2-40B4-BE49-F238E27FC236}">
                      <a16:creationId xmlns:a16="http://schemas.microsoft.com/office/drawing/2014/main" id="{D0577571-B9B9-AA48-9379-3444E7F46EE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9986" y="5431"/>
                  <a:ext cx="777" cy="1271"/>
                </a:xfrm>
                <a:prstGeom prst="line">
                  <a:avLst/>
                </a:prstGeom>
                <a:noFill/>
                <a:ln w="1460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50" name="Freeform 43">
                  <a:extLst>
                    <a:ext uri="{FF2B5EF4-FFF2-40B4-BE49-F238E27FC236}">
                      <a16:creationId xmlns:a16="http://schemas.microsoft.com/office/drawing/2014/main" id="{77522A37-81BF-B54D-B649-F4DA4B0B542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864" y="6626"/>
                  <a:ext cx="239" cy="277"/>
                </a:xfrm>
                <a:custGeom>
                  <a:avLst/>
                  <a:gdLst>
                    <a:gd name="T0" fmla="*/ 27 w 239"/>
                    <a:gd name="T1" fmla="*/ 0 h 277"/>
                    <a:gd name="T2" fmla="*/ 0 w 239"/>
                    <a:gd name="T3" fmla="*/ 277 h 277"/>
                    <a:gd name="T4" fmla="*/ 239 w 239"/>
                    <a:gd name="T5" fmla="*/ 133 h 277"/>
                    <a:gd name="T6" fmla="*/ 27 w 239"/>
                    <a:gd name="T7" fmla="*/ 0 h 2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9" h="277">
                      <a:moveTo>
                        <a:pt x="27" y="0"/>
                      </a:moveTo>
                      <a:lnTo>
                        <a:pt x="0" y="277"/>
                      </a:lnTo>
                      <a:lnTo>
                        <a:pt x="239" y="133"/>
                      </a:lnTo>
                      <a:lnTo>
                        <a:pt x="27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pl-PL"/>
                </a:p>
              </p:txBody>
            </p:sp>
          </p:grpSp>
        </p:grpSp>
        <p:grpSp>
          <p:nvGrpSpPr>
            <p:cNvPr id="51" name="Group 207">
              <a:extLst>
                <a:ext uri="{FF2B5EF4-FFF2-40B4-BE49-F238E27FC236}">
                  <a16:creationId xmlns:a16="http://schemas.microsoft.com/office/drawing/2014/main" id="{260507B2-B2AA-304E-BBF6-E6F9E689E55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334000" y="4267200"/>
              <a:ext cx="3048000" cy="609600"/>
              <a:chOff x="3360" y="2688"/>
              <a:chExt cx="1920" cy="384"/>
            </a:xfrm>
          </p:grpSpPr>
          <p:sp>
            <p:nvSpPr>
              <p:cNvPr id="52" name="Rectangle 188">
                <a:extLst>
                  <a:ext uri="{FF2B5EF4-FFF2-40B4-BE49-F238E27FC236}">
                    <a16:creationId xmlns:a16="http://schemas.microsoft.com/office/drawing/2014/main" id="{BC42B525-7D3F-E644-A7BC-30D43706F5C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76" y="2688"/>
                <a:ext cx="1104" cy="384"/>
              </a:xfrm>
              <a:prstGeom prst="rect">
                <a:avLst/>
              </a:prstGeom>
              <a:solidFill>
                <a:srgbClr val="356799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pl-PL"/>
              </a:p>
            </p:txBody>
          </p:sp>
          <p:sp>
            <p:nvSpPr>
              <p:cNvPr id="53" name="Rectangle 133">
                <a:extLst>
                  <a:ext uri="{FF2B5EF4-FFF2-40B4-BE49-F238E27FC236}">
                    <a16:creationId xmlns:a16="http://schemas.microsoft.com/office/drawing/2014/main" id="{62DCFF47-EA66-6A41-9C98-D83E76C3F21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28" y="2722"/>
                <a:ext cx="1004" cy="2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pl-PL" sz="1400">
                    <a:solidFill>
                      <a:schemeClr val="bg1"/>
                    </a:solidFill>
                  </a:rPr>
                  <a:t>health, welfare and</a:t>
                </a:r>
              </a:p>
              <a:p>
                <a:r>
                  <a:rPr lang="en-US" altLang="pl-PL" sz="1400">
                    <a:solidFill>
                      <a:schemeClr val="bg1"/>
                    </a:solidFill>
                  </a:rPr>
                  <a:t>education</a:t>
                </a:r>
                <a:endParaRPr lang="nl-NL" altLang="pl-PL" sz="1400" b="0">
                  <a:solidFill>
                    <a:schemeClr val="bg1"/>
                  </a:solidFill>
                </a:endParaRPr>
              </a:p>
            </p:txBody>
          </p:sp>
          <p:grpSp>
            <p:nvGrpSpPr>
              <p:cNvPr id="54" name="Group 36">
                <a:extLst>
                  <a:ext uri="{FF2B5EF4-FFF2-40B4-BE49-F238E27FC236}">
                    <a16:creationId xmlns:a16="http://schemas.microsoft.com/office/drawing/2014/main" id="{3B9D295E-29F7-AF4D-A445-FC701D4F93D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360" y="2824"/>
                <a:ext cx="801" cy="94"/>
                <a:chOff x="10517" y="7609"/>
                <a:chExt cx="2014" cy="246"/>
              </a:xfrm>
            </p:grpSpPr>
            <p:sp>
              <p:nvSpPr>
                <p:cNvPr id="55" name="Line 38">
                  <a:extLst>
                    <a:ext uri="{FF2B5EF4-FFF2-40B4-BE49-F238E27FC236}">
                      <a16:creationId xmlns:a16="http://schemas.microsoft.com/office/drawing/2014/main" id="{11EF8C30-4DAD-5D4C-8222-B3B6529C13C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0752" y="7730"/>
                  <a:ext cx="1779" cy="1"/>
                </a:xfrm>
                <a:prstGeom prst="line">
                  <a:avLst/>
                </a:prstGeom>
                <a:noFill/>
                <a:ln w="1460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56" name="Freeform 37">
                  <a:extLst>
                    <a:ext uri="{FF2B5EF4-FFF2-40B4-BE49-F238E27FC236}">
                      <a16:creationId xmlns:a16="http://schemas.microsoft.com/office/drawing/2014/main" id="{A6C797E6-931E-3E48-83A0-E144DF030E7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517" y="7609"/>
                  <a:ext cx="246" cy="246"/>
                </a:xfrm>
                <a:custGeom>
                  <a:avLst/>
                  <a:gdLst>
                    <a:gd name="T0" fmla="*/ 246 w 246"/>
                    <a:gd name="T1" fmla="*/ 0 h 246"/>
                    <a:gd name="T2" fmla="*/ 0 w 246"/>
                    <a:gd name="T3" fmla="*/ 121 h 246"/>
                    <a:gd name="T4" fmla="*/ 246 w 246"/>
                    <a:gd name="T5" fmla="*/ 246 h 246"/>
                    <a:gd name="T6" fmla="*/ 246 w 246"/>
                    <a:gd name="T7" fmla="*/ 0 h 2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46" h="246">
                      <a:moveTo>
                        <a:pt x="246" y="0"/>
                      </a:moveTo>
                      <a:lnTo>
                        <a:pt x="0" y="121"/>
                      </a:lnTo>
                      <a:lnTo>
                        <a:pt x="246" y="246"/>
                      </a:lnTo>
                      <a:lnTo>
                        <a:pt x="246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pl-PL"/>
                </a:p>
              </p:txBody>
            </p:sp>
          </p:grpSp>
        </p:grpSp>
        <p:grpSp>
          <p:nvGrpSpPr>
            <p:cNvPr id="57" name="Group 206">
              <a:extLst>
                <a:ext uri="{FF2B5EF4-FFF2-40B4-BE49-F238E27FC236}">
                  <a16:creationId xmlns:a16="http://schemas.microsoft.com/office/drawing/2014/main" id="{741B8D81-32BD-7044-8574-B1209CF4EC6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334000" y="4733925"/>
              <a:ext cx="3048000" cy="752475"/>
              <a:chOff x="3360" y="2982"/>
              <a:chExt cx="1920" cy="474"/>
            </a:xfrm>
          </p:grpSpPr>
          <p:sp>
            <p:nvSpPr>
              <p:cNvPr id="58" name="Rectangle 189">
                <a:extLst>
                  <a:ext uri="{FF2B5EF4-FFF2-40B4-BE49-F238E27FC236}">
                    <a16:creationId xmlns:a16="http://schemas.microsoft.com/office/drawing/2014/main" id="{63520E88-62C8-754C-A5CA-251562B9DA0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76" y="3168"/>
                <a:ext cx="1104" cy="288"/>
              </a:xfrm>
              <a:prstGeom prst="rect">
                <a:avLst/>
              </a:prstGeom>
              <a:solidFill>
                <a:srgbClr val="356799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pl-PL"/>
              </a:p>
            </p:txBody>
          </p:sp>
          <p:sp>
            <p:nvSpPr>
              <p:cNvPr id="59" name="Rectangle 128">
                <a:extLst>
                  <a:ext uri="{FF2B5EF4-FFF2-40B4-BE49-F238E27FC236}">
                    <a16:creationId xmlns:a16="http://schemas.microsoft.com/office/drawing/2014/main" id="{FD45925A-AC16-2F4F-8C5B-AC34C4C1759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02" y="3216"/>
                <a:ext cx="452" cy="1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pl-PL" sz="1400">
                    <a:solidFill>
                      <a:schemeClr val="bg1"/>
                    </a:solidFill>
                  </a:rPr>
                  <a:t>land use</a:t>
                </a:r>
                <a:endParaRPr lang="nl-NL" altLang="pl-PL" sz="1400" b="0">
                  <a:solidFill>
                    <a:schemeClr val="bg1"/>
                  </a:solidFill>
                </a:endParaRPr>
              </a:p>
            </p:txBody>
          </p:sp>
          <p:grpSp>
            <p:nvGrpSpPr>
              <p:cNvPr id="60" name="Group 33">
                <a:extLst>
                  <a:ext uri="{FF2B5EF4-FFF2-40B4-BE49-F238E27FC236}">
                    <a16:creationId xmlns:a16="http://schemas.microsoft.com/office/drawing/2014/main" id="{37B9618F-E188-8E4B-9929-3512E800220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360" y="2982"/>
                <a:ext cx="827" cy="285"/>
                <a:chOff x="10540" y="8166"/>
                <a:chExt cx="2291" cy="736"/>
              </a:xfrm>
            </p:grpSpPr>
            <p:sp>
              <p:nvSpPr>
                <p:cNvPr id="61" name="Line 35">
                  <a:extLst>
                    <a:ext uri="{FF2B5EF4-FFF2-40B4-BE49-F238E27FC236}">
                      <a16:creationId xmlns:a16="http://schemas.microsoft.com/office/drawing/2014/main" id="{F83B6154-2714-C548-A284-3579491C2F1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10767" y="8284"/>
                  <a:ext cx="2064" cy="618"/>
                </a:xfrm>
                <a:prstGeom prst="line">
                  <a:avLst/>
                </a:prstGeom>
                <a:noFill/>
                <a:ln w="1460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62" name="Freeform 34">
                  <a:extLst>
                    <a:ext uri="{FF2B5EF4-FFF2-40B4-BE49-F238E27FC236}">
                      <a16:creationId xmlns:a16="http://schemas.microsoft.com/office/drawing/2014/main" id="{A7248EC9-1657-8C48-AC38-2566FDA78E8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540" y="8166"/>
                  <a:ext cx="277" cy="239"/>
                </a:xfrm>
                <a:custGeom>
                  <a:avLst/>
                  <a:gdLst>
                    <a:gd name="T0" fmla="*/ 277 w 277"/>
                    <a:gd name="T1" fmla="*/ 0 h 239"/>
                    <a:gd name="T2" fmla="*/ 0 w 277"/>
                    <a:gd name="T3" fmla="*/ 50 h 239"/>
                    <a:gd name="T4" fmla="*/ 204 w 277"/>
                    <a:gd name="T5" fmla="*/ 239 h 239"/>
                    <a:gd name="T6" fmla="*/ 277 w 277"/>
                    <a:gd name="T7" fmla="*/ 0 h 23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7" h="239">
                      <a:moveTo>
                        <a:pt x="277" y="0"/>
                      </a:moveTo>
                      <a:lnTo>
                        <a:pt x="0" y="50"/>
                      </a:lnTo>
                      <a:lnTo>
                        <a:pt x="204" y="239"/>
                      </a:lnTo>
                      <a:lnTo>
                        <a:pt x="277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pl-PL"/>
                </a:p>
              </p:txBody>
            </p:sp>
          </p:grpSp>
        </p:grpSp>
        <p:grpSp>
          <p:nvGrpSpPr>
            <p:cNvPr id="63" name="Group 209">
              <a:extLst>
                <a:ext uri="{FF2B5EF4-FFF2-40B4-BE49-F238E27FC236}">
                  <a16:creationId xmlns:a16="http://schemas.microsoft.com/office/drawing/2014/main" id="{FBCCCEF9-7B95-3249-95A9-D56FA2B681E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657600" y="4764088"/>
              <a:ext cx="1752600" cy="588962"/>
              <a:chOff x="2304" y="3001"/>
              <a:chExt cx="1104" cy="371"/>
            </a:xfrm>
          </p:grpSpPr>
          <p:sp>
            <p:nvSpPr>
              <p:cNvPr id="64" name="Rectangle 193">
                <a:extLst>
                  <a:ext uri="{FF2B5EF4-FFF2-40B4-BE49-F238E27FC236}">
                    <a16:creationId xmlns:a16="http://schemas.microsoft.com/office/drawing/2014/main" id="{8B871FC5-D12D-0347-BF9F-0EBCD9425CA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3132"/>
                <a:ext cx="1104" cy="240"/>
              </a:xfrm>
              <a:prstGeom prst="rect">
                <a:avLst/>
              </a:prstGeom>
              <a:solidFill>
                <a:srgbClr val="356799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pl-PL"/>
              </a:p>
            </p:txBody>
          </p:sp>
          <p:sp>
            <p:nvSpPr>
              <p:cNvPr id="65" name="Rectangle 130">
                <a:extLst>
                  <a:ext uri="{FF2B5EF4-FFF2-40B4-BE49-F238E27FC236}">
                    <a16:creationId xmlns:a16="http://schemas.microsoft.com/office/drawing/2014/main" id="{C2204FF9-DB9D-2C4A-AD2A-A740878C533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32" y="3178"/>
                <a:ext cx="849" cy="1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lang="en-US" altLang="pl-PL" sz="1400">
                    <a:solidFill>
                      <a:schemeClr val="bg1"/>
                    </a:solidFill>
                  </a:rPr>
                  <a:t>public transport</a:t>
                </a:r>
                <a:endParaRPr lang="nl-NL" altLang="pl-PL" sz="2400" b="0">
                  <a:solidFill>
                    <a:schemeClr val="bg1"/>
                  </a:solidFill>
                  <a:latin typeface="Times New Roman" panose="02020603050405020304" pitchFamily="18" charset="0"/>
                </a:endParaRPr>
              </a:p>
            </p:txBody>
          </p:sp>
          <p:grpSp>
            <p:nvGrpSpPr>
              <p:cNvPr id="66" name="Group 30">
                <a:extLst>
                  <a:ext uri="{FF2B5EF4-FFF2-40B4-BE49-F238E27FC236}">
                    <a16:creationId xmlns:a16="http://schemas.microsoft.com/office/drawing/2014/main" id="{1669FEE3-B11E-CC4D-BD06-83D9559FE2C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814" y="3001"/>
                <a:ext cx="84" cy="141"/>
                <a:chOff x="8647" y="8125"/>
                <a:chExt cx="246" cy="409"/>
              </a:xfrm>
            </p:grpSpPr>
            <p:sp>
              <p:nvSpPr>
                <p:cNvPr id="67" name="Line 32">
                  <a:extLst>
                    <a:ext uri="{FF2B5EF4-FFF2-40B4-BE49-F238E27FC236}">
                      <a16:creationId xmlns:a16="http://schemas.microsoft.com/office/drawing/2014/main" id="{247CEC99-A5F6-644D-A61B-D29EF300048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8768" y="8360"/>
                  <a:ext cx="1" cy="174"/>
                </a:xfrm>
                <a:prstGeom prst="line">
                  <a:avLst/>
                </a:prstGeom>
                <a:noFill/>
                <a:ln w="1460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68" name="Freeform 31">
                  <a:extLst>
                    <a:ext uri="{FF2B5EF4-FFF2-40B4-BE49-F238E27FC236}">
                      <a16:creationId xmlns:a16="http://schemas.microsoft.com/office/drawing/2014/main" id="{58D8DF35-FC68-D54C-B68F-E6B236D5A52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647" y="8125"/>
                  <a:ext cx="246" cy="246"/>
                </a:xfrm>
                <a:custGeom>
                  <a:avLst/>
                  <a:gdLst>
                    <a:gd name="T0" fmla="*/ 246 w 246"/>
                    <a:gd name="T1" fmla="*/ 246 h 246"/>
                    <a:gd name="T2" fmla="*/ 125 w 246"/>
                    <a:gd name="T3" fmla="*/ 0 h 246"/>
                    <a:gd name="T4" fmla="*/ 0 w 246"/>
                    <a:gd name="T5" fmla="*/ 246 h 246"/>
                    <a:gd name="T6" fmla="*/ 246 w 246"/>
                    <a:gd name="T7" fmla="*/ 246 h 2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46" h="246">
                      <a:moveTo>
                        <a:pt x="246" y="246"/>
                      </a:moveTo>
                      <a:lnTo>
                        <a:pt x="125" y="0"/>
                      </a:lnTo>
                      <a:lnTo>
                        <a:pt x="0" y="246"/>
                      </a:lnTo>
                      <a:lnTo>
                        <a:pt x="246" y="24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pl-PL"/>
                </a:p>
              </p:txBody>
            </p:sp>
          </p:grpSp>
        </p:grpSp>
        <p:sp>
          <p:nvSpPr>
            <p:cNvPr id="69" name="Rectangle 155">
              <a:extLst>
                <a:ext uri="{FF2B5EF4-FFF2-40B4-BE49-F238E27FC236}">
                  <a16:creationId xmlns:a16="http://schemas.microsoft.com/office/drawing/2014/main" id="{D2D77310-BE41-A34D-ABF9-2494692728C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3238" y="2717800"/>
              <a:ext cx="7862887" cy="8985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bIns="0">
              <a:spAutoFit/>
            </a:bodyPr>
            <a:lstStyle/>
            <a:p>
              <a:pPr algn="l"/>
              <a:endParaRPr lang="en-US" altLang="pl-PL" sz="3200">
                <a:solidFill>
                  <a:schemeClr val="tx1"/>
                </a:solidFill>
                <a:latin typeface="Times New Roman" panose="02020603050405020304" pitchFamily="18" charset="0"/>
              </a:endParaRPr>
            </a:p>
            <a:p>
              <a:pPr algn="l" eaLnBrk="0" hangingPunct="0"/>
              <a:endParaRPr lang="en-US" altLang="pl-PL" sz="2400" b="0">
                <a:solidFill>
                  <a:schemeClr val="tx1"/>
                </a:solidFill>
                <a:latin typeface="Times New Roman" panose="02020603050405020304" pitchFamily="18" charset="0"/>
              </a:endParaRPr>
            </a:p>
          </p:txBody>
        </p:sp>
      </p:grpSp>
      <p:pic>
        <p:nvPicPr>
          <p:cNvPr id="71" name="Nowe nagranie 28">
            <a:hlinkClick r:id="" action="ppaction://media"/>
            <a:extLst>
              <a:ext uri="{FF2B5EF4-FFF2-40B4-BE49-F238E27FC236}">
                <a16:creationId xmlns:a16="http://schemas.microsoft.com/office/drawing/2014/main" id="{D71C43BB-0B18-B547-83DC-4E96CD16CEC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175" y="1588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75191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593"/>
    </mc:Choice>
    <mc:Fallback xmlns="">
      <p:transition spd="slow" advTm="385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270" fill="hold"/>
                                        <p:tgtEl>
                                          <p:spTgt spid="7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1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005" objId="71"/>
        <p14:stopEvt time="38593" objId="71"/>
      </p14:showEvtLst>
    </p:ext>
  </p:extLs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65D1BB3-E9F3-ED4D-8347-A080037FBE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>
                <a:solidFill>
                  <a:srgbClr val="0070C0"/>
                </a:solidFill>
              </a:rPr>
              <a:t>9. ITS Planning  </a:t>
            </a:r>
            <a:r>
              <a:rPr lang="pl-PL" b="1" dirty="0" err="1">
                <a:solidFill>
                  <a:srgbClr val="0070C0"/>
                </a:solidFill>
              </a:rPr>
              <a:t>approach</a:t>
            </a:r>
            <a:br>
              <a:rPr lang="pl-PL" dirty="0"/>
            </a:b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13988A4-BFEA-9941-B67D-98BC4F387D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altLang="pl-PL" dirty="0" err="1">
                <a:cs typeface="Arial" panose="020B0604020202020204" pitchFamily="34" charset="0"/>
              </a:rPr>
              <a:t>Key</a:t>
            </a:r>
            <a:r>
              <a:rPr lang="pl-PL" altLang="pl-PL" dirty="0">
                <a:cs typeface="Arial" panose="020B0604020202020204" pitchFamily="34" charset="0"/>
              </a:rPr>
              <a:t> </a:t>
            </a:r>
            <a:r>
              <a:rPr lang="pl-PL" altLang="pl-PL" dirty="0" err="1">
                <a:cs typeface="Arial" panose="020B0604020202020204" pitchFamily="34" charset="0"/>
              </a:rPr>
              <a:t>questions</a:t>
            </a:r>
            <a:endParaRPr lang="pl-PL" altLang="pl-PL" dirty="0">
              <a:cs typeface="Arial" panose="020B0604020202020204" pitchFamily="34" charset="0"/>
            </a:endParaRPr>
          </a:p>
          <a:p>
            <a:r>
              <a:rPr lang="pl-PL" altLang="pl-PL" dirty="0" err="1">
                <a:cs typeface="Arial" panose="020B0604020202020204" pitchFamily="34" charset="0"/>
              </a:rPr>
              <a:t>Conventional</a:t>
            </a:r>
            <a:r>
              <a:rPr lang="pl-PL" altLang="pl-PL" dirty="0">
                <a:cs typeface="Arial" panose="020B0604020202020204" pitchFamily="34" charset="0"/>
              </a:rPr>
              <a:t> vs ITS </a:t>
            </a:r>
            <a:r>
              <a:rPr lang="pl-PL" altLang="pl-PL" dirty="0" err="1">
                <a:cs typeface="Arial" panose="020B0604020202020204" pitchFamily="34" charset="0"/>
              </a:rPr>
              <a:t>planning</a:t>
            </a:r>
            <a:r>
              <a:rPr lang="pl-PL" altLang="pl-PL" dirty="0">
                <a:cs typeface="Arial" panose="020B0604020202020204" pitchFamily="34" charset="0"/>
              </a:rPr>
              <a:t> </a:t>
            </a:r>
            <a:r>
              <a:rPr lang="pl-PL" altLang="pl-PL" dirty="0" err="1">
                <a:cs typeface="Arial" panose="020B0604020202020204" pitchFamily="34" charset="0"/>
              </a:rPr>
              <a:t>approach</a:t>
            </a:r>
            <a:endParaRPr lang="pl-PL" altLang="pl-PL" dirty="0">
              <a:cs typeface="Arial" panose="020B0604020202020204" pitchFamily="34" charset="0"/>
            </a:endParaRPr>
          </a:p>
          <a:p>
            <a:r>
              <a:rPr lang="pl-PL" altLang="pl-PL" dirty="0" err="1">
                <a:cs typeface="Arial" panose="020B0604020202020204" pitchFamily="34" charset="0"/>
              </a:rPr>
              <a:t>Alternatives</a:t>
            </a:r>
            <a:r>
              <a:rPr lang="pl-PL" altLang="pl-PL" dirty="0">
                <a:cs typeface="Arial" panose="020B0604020202020204" pitchFamily="34" charset="0"/>
              </a:rPr>
              <a:t> for ITS </a:t>
            </a:r>
            <a:r>
              <a:rPr lang="pl-PL" altLang="pl-PL" dirty="0" err="1">
                <a:cs typeface="Arial" panose="020B0604020202020204" pitchFamily="34" charset="0"/>
              </a:rPr>
              <a:t>planning</a:t>
            </a:r>
            <a:endParaRPr lang="pl-PL" altLang="pl-PL" dirty="0">
              <a:cs typeface="Arial" panose="020B0604020202020204" pitchFamily="34" charset="0"/>
            </a:endParaRPr>
          </a:p>
          <a:p>
            <a:r>
              <a:rPr lang="pl-PL" dirty="0"/>
              <a:t>Information Technologies and </a:t>
            </a:r>
            <a:r>
              <a:rPr lang="pl-PL" dirty="0" err="1"/>
              <a:t>Mobility</a:t>
            </a:r>
            <a:endParaRPr lang="pl-PL" altLang="pl-PL" dirty="0">
              <a:cs typeface="Arial" panose="020B0604020202020204" pitchFamily="34" charset="0"/>
            </a:endParaRPr>
          </a:p>
          <a:p>
            <a:r>
              <a:rPr lang="pl-PL" altLang="pl-PL" dirty="0">
                <a:cs typeface="Arial" panose="020B0604020202020204" pitchFamily="34" charset="0"/>
              </a:rPr>
              <a:t>Case </a:t>
            </a:r>
            <a:r>
              <a:rPr lang="pl-PL" altLang="pl-PL" dirty="0" err="1">
                <a:cs typeface="Arial" panose="020B0604020202020204" pitchFamily="34" charset="0"/>
              </a:rPr>
              <a:t>studies</a:t>
            </a:r>
            <a:endParaRPr lang="pl-PL" altLang="pl-PL" dirty="0">
              <a:cs typeface="Arial" panose="020B0604020202020204" pitchFamily="34" charset="0"/>
            </a:endParaRPr>
          </a:p>
          <a:p>
            <a:endParaRPr lang="pl-PL" dirty="0"/>
          </a:p>
        </p:txBody>
      </p:sp>
      <p:pic>
        <p:nvPicPr>
          <p:cNvPr id="4" name="Symbol zastępczy zawartości 3" descr="LEM_4238.JPG">
            <a:extLst>
              <a:ext uri="{FF2B5EF4-FFF2-40B4-BE49-F238E27FC236}">
                <a16:creationId xmlns:a16="http://schemas.microsoft.com/office/drawing/2014/main" id="{968B2873-C4FF-D542-879A-8AE004BCB3E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91" b="10191"/>
          <a:stretch>
            <a:fillRect/>
          </a:stretch>
        </p:blipFill>
        <p:spPr>
          <a:xfrm>
            <a:off x="4876800" y="4159124"/>
            <a:ext cx="6477000" cy="3426587"/>
          </a:xfrm>
          <a:prstGeom prst="rect">
            <a:avLst/>
          </a:prstGeom>
        </p:spPr>
      </p:pic>
      <p:pic>
        <p:nvPicPr>
          <p:cNvPr id="6" name="Nowe nagranie 29">
            <a:hlinkClick r:id="" action="ppaction://media"/>
            <a:extLst>
              <a:ext uri="{FF2B5EF4-FFF2-40B4-BE49-F238E27FC236}">
                <a16:creationId xmlns:a16="http://schemas.microsoft.com/office/drawing/2014/main" id="{6643D7E0-32CD-2347-AC3A-602969DAC9A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763" y="1588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82052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128"/>
    </mc:Choice>
    <mc:Fallback xmlns="">
      <p:transition spd="slow" advTm="391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33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647" objId="6"/>
        <p14:stopEvt time="39128" objId="6"/>
      </p14:showEvtLst>
    </p:ext>
  </p:extLs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ytuł 1">
            <a:extLst>
              <a:ext uri="{FF2B5EF4-FFF2-40B4-BE49-F238E27FC236}">
                <a16:creationId xmlns:a16="http://schemas.microsoft.com/office/drawing/2014/main" id="{83C64532-AAF8-AD44-9FDC-E23E5C247C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5301" y="987426"/>
            <a:ext cx="9912349" cy="576263"/>
          </a:xfrm>
        </p:spPr>
        <p:txBody>
          <a:bodyPr/>
          <a:lstStyle/>
          <a:p>
            <a:pPr algn="r"/>
            <a:r>
              <a:rPr kumimoji="0" lang="pl-PL" altLang="pl-PL" dirty="0" err="1">
                <a:solidFill>
                  <a:srgbClr val="0070C0"/>
                </a:solidFill>
                <a:cs typeface="Arial" panose="020B0604020202020204" pitchFamily="34" charset="0"/>
              </a:rPr>
              <a:t>Key</a:t>
            </a:r>
            <a:r>
              <a:rPr kumimoji="0" lang="pl-PL" altLang="pl-PL" dirty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kumimoji="0" lang="pl-PL" altLang="pl-PL" dirty="0" err="1">
                <a:solidFill>
                  <a:srgbClr val="0070C0"/>
                </a:solidFill>
                <a:cs typeface="Arial" panose="020B0604020202020204" pitchFamily="34" charset="0"/>
              </a:rPr>
              <a:t>questions</a:t>
            </a:r>
            <a:endParaRPr kumimoji="0" lang="pl-PL" altLang="pl-PL" dirty="0">
              <a:solidFill>
                <a:srgbClr val="0070C0"/>
              </a:solidFill>
              <a:cs typeface="Arial" panose="020B0604020202020204" pitchFamily="34" charset="0"/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CF9E9859-2FA3-9E4F-80E9-2447ED6F56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8700" y="1989139"/>
            <a:ext cx="9715500" cy="4352925"/>
          </a:xfrm>
        </p:spPr>
        <p:txBody>
          <a:bodyPr>
            <a:normAutofit/>
          </a:bodyPr>
          <a:lstStyle/>
          <a:p>
            <a:pPr>
              <a:buFont typeface="Arial" charset="0"/>
              <a:buChar char="•"/>
              <a:defRPr/>
            </a:pPr>
            <a:r>
              <a:rPr kumimoji="0" lang="pl-PL" dirty="0" err="1">
                <a:cs typeface="+mn-cs"/>
              </a:rPr>
              <a:t>What</a:t>
            </a:r>
            <a:r>
              <a:rPr kumimoji="0" lang="pl-PL" dirty="0">
                <a:cs typeface="+mn-cs"/>
              </a:rPr>
              <a:t> </a:t>
            </a:r>
            <a:r>
              <a:rPr kumimoji="0" lang="pl-PL" dirty="0" err="1">
                <a:cs typeface="+mn-cs"/>
              </a:rPr>
              <a:t>is</a:t>
            </a:r>
            <a:r>
              <a:rPr kumimoji="0" lang="pl-PL" dirty="0">
                <a:cs typeface="+mn-cs"/>
              </a:rPr>
              <a:t> </a:t>
            </a:r>
            <a:r>
              <a:rPr kumimoji="0" lang="pl-PL" dirty="0" err="1">
                <a:cs typeface="+mn-cs"/>
              </a:rPr>
              <a:t>difference</a:t>
            </a:r>
            <a:r>
              <a:rPr kumimoji="0" lang="pl-PL" dirty="0">
                <a:cs typeface="+mn-cs"/>
              </a:rPr>
              <a:t> </a:t>
            </a:r>
            <a:r>
              <a:rPr kumimoji="0" lang="pl-PL" dirty="0" err="1">
                <a:cs typeface="+mn-cs"/>
              </a:rPr>
              <a:t>between</a:t>
            </a:r>
            <a:r>
              <a:rPr kumimoji="0" lang="pl-PL" dirty="0">
                <a:cs typeface="+mn-cs"/>
              </a:rPr>
              <a:t> </a:t>
            </a:r>
            <a:r>
              <a:rPr kumimoji="0" lang="pl-PL" dirty="0" err="1">
                <a:cs typeface="+mn-cs"/>
              </a:rPr>
              <a:t>traditional</a:t>
            </a:r>
            <a:r>
              <a:rPr kumimoji="0" lang="pl-PL" dirty="0">
                <a:cs typeface="+mn-cs"/>
              </a:rPr>
              <a:t> </a:t>
            </a:r>
            <a:r>
              <a:rPr kumimoji="0" lang="pl-PL" dirty="0" err="1">
                <a:cs typeface="+mn-cs"/>
              </a:rPr>
              <a:t>transportation</a:t>
            </a:r>
            <a:r>
              <a:rPr kumimoji="0" lang="pl-PL" dirty="0">
                <a:cs typeface="+mn-cs"/>
              </a:rPr>
              <a:t> </a:t>
            </a:r>
            <a:r>
              <a:rPr kumimoji="0" lang="pl-PL" dirty="0" err="1">
                <a:cs typeface="+mn-cs"/>
              </a:rPr>
              <a:t>planning</a:t>
            </a:r>
            <a:r>
              <a:rPr kumimoji="0" lang="pl-PL" dirty="0">
                <a:cs typeface="+mn-cs"/>
              </a:rPr>
              <a:t> and   ITS </a:t>
            </a:r>
            <a:r>
              <a:rPr kumimoji="0" lang="pl-PL" dirty="0" err="1">
                <a:cs typeface="+mn-cs"/>
              </a:rPr>
              <a:t>planning</a:t>
            </a:r>
            <a:r>
              <a:rPr kumimoji="0" lang="pl-PL" dirty="0">
                <a:cs typeface="+mn-cs"/>
              </a:rPr>
              <a:t>?</a:t>
            </a:r>
          </a:p>
          <a:p>
            <a:pPr>
              <a:buFont typeface="Arial" charset="0"/>
              <a:buChar char="•"/>
              <a:defRPr/>
            </a:pPr>
            <a:r>
              <a:rPr kumimoji="0" lang="pl-PL" dirty="0" err="1">
                <a:cs typeface="+mn-cs"/>
              </a:rPr>
              <a:t>What</a:t>
            </a:r>
            <a:r>
              <a:rPr kumimoji="0" lang="pl-PL" dirty="0">
                <a:cs typeface="+mn-cs"/>
              </a:rPr>
              <a:t> role </a:t>
            </a:r>
            <a:r>
              <a:rPr kumimoji="0" lang="pl-PL" dirty="0" err="1">
                <a:cs typeface="+mn-cs"/>
              </a:rPr>
              <a:t>can</a:t>
            </a:r>
            <a:r>
              <a:rPr kumimoji="0" lang="pl-PL" dirty="0">
                <a:cs typeface="+mn-cs"/>
              </a:rPr>
              <a:t> a </a:t>
            </a:r>
            <a:r>
              <a:rPr kumimoji="0" lang="pl-PL" dirty="0" err="1">
                <a:cs typeface="+mn-cs"/>
              </a:rPr>
              <a:t>metropolitan</a:t>
            </a:r>
            <a:r>
              <a:rPr kumimoji="0" lang="pl-PL" dirty="0">
                <a:cs typeface="+mn-cs"/>
              </a:rPr>
              <a:t> </a:t>
            </a:r>
            <a:r>
              <a:rPr kumimoji="0" lang="pl-PL" dirty="0" err="1">
                <a:cs typeface="+mn-cs"/>
              </a:rPr>
              <a:t>planning</a:t>
            </a:r>
            <a:r>
              <a:rPr kumimoji="0" lang="pl-PL" dirty="0">
                <a:cs typeface="+mn-cs"/>
              </a:rPr>
              <a:t> </a:t>
            </a:r>
            <a:r>
              <a:rPr kumimoji="0" lang="pl-PL" dirty="0" err="1">
                <a:cs typeface="+mn-cs"/>
              </a:rPr>
              <a:t>organisation</a:t>
            </a:r>
            <a:r>
              <a:rPr kumimoji="0" lang="pl-PL" dirty="0">
                <a:cs typeface="+mn-cs"/>
              </a:rPr>
              <a:t> </a:t>
            </a:r>
            <a:r>
              <a:rPr kumimoji="0" lang="pl-PL" dirty="0" err="1">
                <a:cs typeface="+mn-cs"/>
              </a:rPr>
              <a:t>play</a:t>
            </a:r>
            <a:r>
              <a:rPr kumimoji="0" lang="pl-PL" dirty="0">
                <a:cs typeface="+mn-cs"/>
              </a:rPr>
              <a:t> in ITS </a:t>
            </a:r>
            <a:r>
              <a:rPr kumimoji="0" lang="pl-PL" dirty="0" err="1">
                <a:cs typeface="+mn-cs"/>
              </a:rPr>
              <a:t>planning</a:t>
            </a:r>
            <a:r>
              <a:rPr kumimoji="0" lang="pl-PL" dirty="0">
                <a:cs typeface="+mn-cs"/>
              </a:rPr>
              <a:t>?</a:t>
            </a:r>
          </a:p>
          <a:p>
            <a:pPr>
              <a:buFont typeface="Arial" charset="0"/>
              <a:buChar char="•"/>
              <a:defRPr/>
            </a:pPr>
            <a:r>
              <a:rPr kumimoji="0" lang="pl-PL" dirty="0" err="1">
                <a:cs typeface="+mn-cs"/>
              </a:rPr>
              <a:t>What</a:t>
            </a:r>
            <a:r>
              <a:rPr kumimoji="0" lang="pl-PL" dirty="0">
                <a:cs typeface="+mn-cs"/>
              </a:rPr>
              <a:t> </a:t>
            </a:r>
            <a:r>
              <a:rPr kumimoji="0" lang="pl-PL" dirty="0" err="1">
                <a:cs typeface="+mn-cs"/>
              </a:rPr>
              <a:t>are</a:t>
            </a:r>
            <a:r>
              <a:rPr kumimoji="0" lang="pl-PL" dirty="0">
                <a:cs typeface="+mn-cs"/>
              </a:rPr>
              <a:t> the </a:t>
            </a:r>
            <a:r>
              <a:rPr kumimoji="0" lang="pl-PL" dirty="0" err="1">
                <a:cs typeface="+mn-cs"/>
              </a:rPr>
              <a:t>advantages</a:t>
            </a:r>
            <a:r>
              <a:rPr kumimoji="0" lang="pl-PL" dirty="0">
                <a:cs typeface="+mn-cs"/>
              </a:rPr>
              <a:t> of </a:t>
            </a:r>
            <a:r>
              <a:rPr kumimoji="0" lang="pl-PL" dirty="0" err="1">
                <a:cs typeface="+mn-cs"/>
              </a:rPr>
              <a:t>traceability-based</a:t>
            </a:r>
            <a:r>
              <a:rPr kumimoji="0" lang="pl-PL" dirty="0">
                <a:cs typeface="+mn-cs"/>
              </a:rPr>
              <a:t> ITS </a:t>
            </a:r>
            <a:r>
              <a:rPr kumimoji="0" lang="pl-PL" dirty="0" err="1">
                <a:cs typeface="+mn-cs"/>
              </a:rPr>
              <a:t>planning</a:t>
            </a:r>
            <a:r>
              <a:rPr kumimoji="0" lang="pl-PL" dirty="0">
                <a:cs typeface="+mn-cs"/>
              </a:rPr>
              <a:t>?</a:t>
            </a:r>
          </a:p>
          <a:p>
            <a:pPr>
              <a:buFont typeface="Arial" charset="0"/>
              <a:buChar char="•"/>
              <a:defRPr/>
            </a:pPr>
            <a:r>
              <a:rPr kumimoji="0" lang="pl-PL" dirty="0">
                <a:cs typeface="+mn-cs"/>
              </a:rPr>
              <a:t>How </a:t>
            </a:r>
            <a:r>
              <a:rPr kumimoji="0" lang="pl-PL" dirty="0" err="1">
                <a:cs typeface="+mn-cs"/>
              </a:rPr>
              <a:t>could</a:t>
            </a:r>
            <a:r>
              <a:rPr kumimoji="0" lang="pl-PL" dirty="0">
                <a:cs typeface="+mn-cs"/>
              </a:rPr>
              <a:t> the </a:t>
            </a:r>
            <a:r>
              <a:rPr kumimoji="0" lang="pl-PL" dirty="0" err="1">
                <a:cs typeface="+mn-cs"/>
              </a:rPr>
              <a:t>national</a:t>
            </a:r>
            <a:r>
              <a:rPr kumimoji="0" lang="pl-PL" dirty="0">
                <a:cs typeface="+mn-cs"/>
              </a:rPr>
              <a:t> ITS </a:t>
            </a:r>
            <a:r>
              <a:rPr kumimoji="0" lang="pl-PL" dirty="0" err="1">
                <a:cs typeface="+mn-cs"/>
              </a:rPr>
              <a:t>architecture</a:t>
            </a:r>
            <a:r>
              <a:rPr kumimoji="0" lang="pl-PL" dirty="0">
                <a:cs typeface="+mn-cs"/>
              </a:rPr>
              <a:t> be </a:t>
            </a:r>
            <a:r>
              <a:rPr kumimoji="0" lang="pl-PL" dirty="0" err="1">
                <a:cs typeface="+mn-cs"/>
              </a:rPr>
              <a:t>used</a:t>
            </a:r>
            <a:r>
              <a:rPr kumimoji="0" lang="pl-PL" dirty="0">
                <a:cs typeface="+mn-cs"/>
              </a:rPr>
              <a:t> as a </a:t>
            </a:r>
            <a:r>
              <a:rPr kumimoji="0" lang="pl-PL" dirty="0" err="1">
                <a:cs typeface="+mn-cs"/>
              </a:rPr>
              <a:t>resource</a:t>
            </a:r>
            <a:r>
              <a:rPr kumimoji="0" lang="pl-PL" dirty="0">
                <a:cs typeface="+mn-cs"/>
              </a:rPr>
              <a:t> in ITS </a:t>
            </a:r>
            <a:r>
              <a:rPr kumimoji="0" lang="pl-PL" dirty="0" err="1">
                <a:cs typeface="+mn-cs"/>
              </a:rPr>
              <a:t>planning</a:t>
            </a:r>
            <a:r>
              <a:rPr kumimoji="0" lang="pl-PL" dirty="0">
                <a:cs typeface="+mn-cs"/>
              </a:rPr>
              <a:t>?</a:t>
            </a:r>
          </a:p>
          <a:p>
            <a:pPr>
              <a:buFont typeface="Arial" charset="0"/>
              <a:buChar char="•"/>
              <a:defRPr/>
            </a:pPr>
            <a:r>
              <a:rPr kumimoji="0" lang="pl-PL" dirty="0">
                <a:cs typeface="+mn-cs"/>
              </a:rPr>
              <a:t>How </a:t>
            </a:r>
            <a:r>
              <a:rPr kumimoji="0" lang="pl-PL" dirty="0" err="1">
                <a:cs typeface="+mn-cs"/>
              </a:rPr>
              <a:t>can</a:t>
            </a:r>
            <a:r>
              <a:rPr kumimoji="0" lang="pl-PL" dirty="0">
                <a:cs typeface="+mn-cs"/>
              </a:rPr>
              <a:t> ITS </a:t>
            </a:r>
            <a:r>
              <a:rPr kumimoji="0" lang="pl-PL" dirty="0" err="1">
                <a:cs typeface="+mn-cs"/>
              </a:rPr>
              <a:t>planning</a:t>
            </a:r>
            <a:r>
              <a:rPr kumimoji="0" lang="pl-PL" dirty="0">
                <a:cs typeface="+mn-cs"/>
              </a:rPr>
              <a:t> be </a:t>
            </a:r>
            <a:r>
              <a:rPr kumimoji="0" lang="pl-PL" dirty="0" err="1">
                <a:cs typeface="+mn-cs"/>
              </a:rPr>
              <a:t>integrated</a:t>
            </a:r>
            <a:r>
              <a:rPr kumimoji="0" lang="pl-PL" dirty="0">
                <a:cs typeface="+mn-cs"/>
              </a:rPr>
              <a:t> with the </a:t>
            </a:r>
            <a:r>
              <a:rPr kumimoji="0" lang="pl-PL" dirty="0" err="1">
                <a:cs typeface="+mn-cs"/>
              </a:rPr>
              <a:t>transportation</a:t>
            </a:r>
            <a:r>
              <a:rPr kumimoji="0" lang="pl-PL" dirty="0">
                <a:cs typeface="+mn-cs"/>
              </a:rPr>
              <a:t> </a:t>
            </a:r>
            <a:r>
              <a:rPr kumimoji="0" lang="pl-PL" dirty="0" err="1">
                <a:cs typeface="+mn-cs"/>
              </a:rPr>
              <a:t>planning</a:t>
            </a:r>
            <a:r>
              <a:rPr kumimoji="0" lang="pl-PL" dirty="0">
                <a:cs typeface="+mn-cs"/>
              </a:rPr>
              <a:t> </a:t>
            </a:r>
            <a:r>
              <a:rPr kumimoji="0" lang="pl-PL" dirty="0" err="1">
                <a:cs typeface="+mn-cs"/>
              </a:rPr>
              <a:t>process</a:t>
            </a:r>
            <a:r>
              <a:rPr kumimoji="0" lang="pl-PL" dirty="0">
                <a:cs typeface="+mn-cs"/>
              </a:rPr>
              <a:t>?</a:t>
            </a:r>
          </a:p>
          <a:p>
            <a:pPr>
              <a:buFont typeface="Arial" charset="0"/>
              <a:buChar char="•"/>
              <a:defRPr/>
            </a:pPr>
            <a:endParaRPr kumimoji="0" lang="pl-PL" dirty="0">
              <a:cs typeface="+mn-cs"/>
            </a:endParaRPr>
          </a:p>
          <a:p>
            <a:pPr>
              <a:buFont typeface="Arial" charset="0"/>
              <a:buChar char="•"/>
              <a:defRPr/>
            </a:pPr>
            <a:endParaRPr kumimoji="0" lang="pl-PL" dirty="0">
              <a:cs typeface="+mn-cs"/>
            </a:endParaRPr>
          </a:p>
        </p:txBody>
      </p:sp>
      <p:pic>
        <p:nvPicPr>
          <p:cNvPr id="4" name="Nowe nagranie 30">
            <a:hlinkClick r:id="" action="ppaction://media"/>
            <a:extLst>
              <a:ext uri="{FF2B5EF4-FFF2-40B4-BE49-F238E27FC236}">
                <a16:creationId xmlns:a16="http://schemas.microsoft.com/office/drawing/2014/main" id="{F4F2D791-F49D-4C4C-9313-E08547B6E8B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175" y="1588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31788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758"/>
    </mc:Choice>
    <mc:Fallback xmlns="">
      <p:transition spd="slow" advTm="257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29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934" objId="4"/>
        <p14:stopEvt time="25758" objId="4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D698222A-8D7C-0348-856B-60F381269A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9438" y="1174125"/>
            <a:ext cx="3429000" cy="4215815"/>
          </a:xfrm>
        </p:spPr>
        <p:txBody>
          <a:bodyPr/>
          <a:lstStyle/>
          <a:p>
            <a:r>
              <a:rPr lang="en" dirty="0"/>
              <a:t>to give knowledge of planning measures how to meet such challenges as</a:t>
            </a:r>
            <a:endParaRPr lang="pl-PL" dirty="0"/>
          </a:p>
        </p:txBody>
      </p:sp>
      <p:grpSp>
        <p:nvGrpSpPr>
          <p:cNvPr id="5" name="Grupa 4">
            <a:extLst>
              <a:ext uri="{FF2B5EF4-FFF2-40B4-BE49-F238E27FC236}">
                <a16:creationId xmlns:a16="http://schemas.microsoft.com/office/drawing/2014/main" id="{C4FFB823-E56A-7641-AEAE-1A671909DB0F}"/>
              </a:ext>
            </a:extLst>
          </p:cNvPr>
          <p:cNvGrpSpPr/>
          <p:nvPr/>
        </p:nvGrpSpPr>
        <p:grpSpPr>
          <a:xfrm>
            <a:off x="1114389" y="933450"/>
            <a:ext cx="11268111" cy="5690402"/>
            <a:chOff x="-3905251" y="1325463"/>
            <a:chExt cx="9971086" cy="4888733"/>
          </a:xfrm>
        </p:grpSpPr>
        <p:grpSp>
          <p:nvGrpSpPr>
            <p:cNvPr id="6" name="Group 21">
              <a:extLst>
                <a:ext uri="{FF2B5EF4-FFF2-40B4-BE49-F238E27FC236}">
                  <a16:creationId xmlns:a16="http://schemas.microsoft.com/office/drawing/2014/main" id="{50B86EE1-8873-D048-B223-21057BFDCC3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-944565" y="1325463"/>
              <a:ext cx="7010400" cy="4621213"/>
              <a:chOff x="660" y="889"/>
              <a:chExt cx="4416" cy="2911"/>
            </a:xfrm>
          </p:grpSpPr>
          <p:graphicFrame>
            <p:nvGraphicFramePr>
              <p:cNvPr id="8" name="Object 15">
                <a:extLst>
                  <a:ext uri="{FF2B5EF4-FFF2-40B4-BE49-F238E27FC236}">
                    <a16:creationId xmlns:a16="http://schemas.microsoft.com/office/drawing/2014/main" id="{2995EDEC-E4A6-AA44-A22E-5CFA122B8B7F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502560078"/>
                  </p:ext>
                </p:extLst>
              </p:nvPr>
            </p:nvGraphicFramePr>
            <p:xfrm>
              <a:off x="660" y="889"/>
              <a:ext cx="4416" cy="2911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4390" name="Dokument" r:id="rId7" imgW="32346900" imgH="22936200" progId="Word.Document.8">
                      <p:embed/>
                    </p:oleObj>
                  </mc:Choice>
                  <mc:Fallback>
                    <p:oleObj name="Dokument" r:id="rId7" imgW="32346900" imgH="22936200" progId="Word.Document.8">
                      <p:embed/>
                      <p:pic>
                        <p:nvPicPr>
                          <p:cNvPr id="30735" name="Object 15">
                            <a:extLst>
                              <a:ext uri="{FF2B5EF4-FFF2-40B4-BE49-F238E27FC236}">
                                <a16:creationId xmlns:a16="http://schemas.microsoft.com/office/drawing/2014/main" id="{BFC0CB63-2D92-9849-89F4-D2C58D8BCE6A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660" y="889"/>
                            <a:ext cx="4416" cy="2911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9" name="Text Box 5">
                <a:extLst>
                  <a:ext uri="{FF2B5EF4-FFF2-40B4-BE49-F238E27FC236}">
                    <a16:creationId xmlns:a16="http://schemas.microsoft.com/office/drawing/2014/main" id="{76529574-24EC-5F41-BADD-B1889ED0855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874" y="1097"/>
                <a:ext cx="1102" cy="2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>
                  <a:spcBef>
                    <a:spcPts val="200"/>
                  </a:spcBef>
                  <a:spcAft>
                    <a:spcPts val="200"/>
                  </a:spcAft>
                </a:pPr>
                <a:r>
                  <a:rPr lang="en-GB" altLang="pl-PL" sz="1200" dirty="0">
                    <a:solidFill>
                      <a:srgbClr val="3B7CB3"/>
                    </a:solidFill>
                  </a:rPr>
                  <a:t>:</a:t>
                </a:r>
              </a:p>
            </p:txBody>
          </p:sp>
          <p:sp>
            <p:nvSpPr>
              <p:cNvPr id="10" name="Text Box 6">
                <a:extLst>
                  <a:ext uri="{FF2B5EF4-FFF2-40B4-BE49-F238E27FC236}">
                    <a16:creationId xmlns:a16="http://schemas.microsoft.com/office/drawing/2014/main" id="{E857DA4D-74B1-704C-8DE9-104D887EEBB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226" y="1294"/>
                <a:ext cx="912" cy="31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>
                  <a:spcBef>
                    <a:spcPts val="200"/>
                  </a:spcBef>
                  <a:spcAft>
                    <a:spcPts val="400"/>
                  </a:spcAft>
                </a:pPr>
                <a:r>
                  <a:rPr lang="en-GB" altLang="pl-PL" sz="1200" b="1" dirty="0">
                    <a:solidFill>
                      <a:srgbClr val="3B7CB3"/>
                    </a:solidFill>
                  </a:rPr>
                  <a:t>Integration of all transport modes</a:t>
                </a:r>
              </a:p>
            </p:txBody>
          </p:sp>
          <p:sp>
            <p:nvSpPr>
              <p:cNvPr id="11" name="Text Box 7">
                <a:extLst>
                  <a:ext uri="{FF2B5EF4-FFF2-40B4-BE49-F238E27FC236}">
                    <a16:creationId xmlns:a16="http://schemas.microsoft.com/office/drawing/2014/main" id="{AB0C47AA-F7D0-5D4E-B413-85B4221A3AA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021" y="1167"/>
                <a:ext cx="1432" cy="13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>
                  <a:spcBef>
                    <a:spcPts val="500"/>
                  </a:spcBef>
                  <a:spcAft>
                    <a:spcPts val="400"/>
                  </a:spcAft>
                </a:pPr>
                <a:r>
                  <a:rPr lang="en-GB" altLang="pl-PL" sz="1200" b="1" dirty="0">
                    <a:solidFill>
                      <a:srgbClr val="3B7CB3"/>
                    </a:solidFill>
                  </a:rPr>
                  <a:t>Sufficient space for cars</a:t>
                </a:r>
              </a:p>
            </p:txBody>
          </p:sp>
          <p:sp>
            <p:nvSpPr>
              <p:cNvPr id="12" name="Text Box 8">
                <a:extLst>
                  <a:ext uri="{FF2B5EF4-FFF2-40B4-BE49-F238E27FC236}">
                    <a16:creationId xmlns:a16="http://schemas.microsoft.com/office/drawing/2014/main" id="{1DDB336D-3E50-D746-AB3C-496693161BF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795" y="1488"/>
                <a:ext cx="845" cy="4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>
                  <a:spcBef>
                    <a:spcPts val="500"/>
                  </a:spcBef>
                  <a:spcAft>
                    <a:spcPts val="400"/>
                  </a:spcAft>
                </a:pPr>
                <a:r>
                  <a:rPr lang="en-GB" altLang="pl-PL" sz="1200" b="1" dirty="0">
                    <a:solidFill>
                      <a:srgbClr val="3B7CB3"/>
                    </a:solidFill>
                  </a:rPr>
                  <a:t>Save are attractive areas for pedestrians</a:t>
                </a:r>
              </a:p>
            </p:txBody>
          </p:sp>
          <p:sp>
            <p:nvSpPr>
              <p:cNvPr id="13" name="Text Box 9">
                <a:extLst>
                  <a:ext uri="{FF2B5EF4-FFF2-40B4-BE49-F238E27FC236}">
                    <a16:creationId xmlns:a16="http://schemas.microsoft.com/office/drawing/2014/main" id="{FD16F812-9CD6-8B42-B4AE-9E81931A38D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178" y="1555"/>
                <a:ext cx="694" cy="70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>
                  <a:spcBef>
                    <a:spcPts val="400"/>
                  </a:spcBef>
                  <a:spcAft>
                    <a:spcPts val="400"/>
                  </a:spcAft>
                </a:pPr>
                <a:r>
                  <a:rPr lang="en-GB" altLang="pl-PL" sz="1200" b="1" dirty="0">
                    <a:solidFill>
                      <a:srgbClr val="3B7CB3"/>
                    </a:solidFill>
                  </a:rPr>
                  <a:t>Strict adherence to threshold values of pollutants</a:t>
                </a:r>
              </a:p>
            </p:txBody>
          </p:sp>
          <p:sp>
            <p:nvSpPr>
              <p:cNvPr id="14" name="Text Box 10">
                <a:extLst>
                  <a:ext uri="{FF2B5EF4-FFF2-40B4-BE49-F238E27FC236}">
                    <a16:creationId xmlns:a16="http://schemas.microsoft.com/office/drawing/2014/main" id="{A8919650-DB0A-7645-80D7-9DA2E4471E3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070" y="1805"/>
                <a:ext cx="480" cy="31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>
                  <a:spcBef>
                    <a:spcPts val="500"/>
                  </a:spcBef>
                  <a:spcAft>
                    <a:spcPts val="400"/>
                  </a:spcAft>
                </a:pPr>
                <a:r>
                  <a:rPr lang="en-GB" altLang="pl-PL" sz="1200" b="1" dirty="0">
                    <a:solidFill>
                      <a:srgbClr val="3B7CB3"/>
                    </a:solidFill>
                  </a:rPr>
                  <a:t>Priority for PT</a:t>
                </a:r>
              </a:p>
            </p:txBody>
          </p:sp>
          <p:sp>
            <p:nvSpPr>
              <p:cNvPr id="15" name="Text Box 11">
                <a:extLst>
                  <a:ext uri="{FF2B5EF4-FFF2-40B4-BE49-F238E27FC236}">
                    <a16:creationId xmlns:a16="http://schemas.microsoft.com/office/drawing/2014/main" id="{FECF304F-0392-D94A-A601-C529BAB0AF9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458" y="1421"/>
                <a:ext cx="857" cy="31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>
                  <a:spcBef>
                    <a:spcPts val="500"/>
                  </a:spcBef>
                  <a:spcAft>
                    <a:spcPts val="400"/>
                  </a:spcAft>
                </a:pPr>
                <a:r>
                  <a:rPr lang="en-GB" altLang="pl-PL" sz="1200" b="1" dirty="0">
                    <a:solidFill>
                      <a:srgbClr val="3B7CB3"/>
                    </a:solidFill>
                  </a:rPr>
                  <a:t>Less separation caused by traffic</a:t>
                </a:r>
              </a:p>
            </p:txBody>
          </p:sp>
          <p:sp>
            <p:nvSpPr>
              <p:cNvPr id="16" name="Text Box 12">
                <a:extLst>
                  <a:ext uri="{FF2B5EF4-FFF2-40B4-BE49-F238E27FC236}">
                    <a16:creationId xmlns:a16="http://schemas.microsoft.com/office/drawing/2014/main" id="{5A389C4C-4873-074F-9DCA-B64D807BFFB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936" y="1747"/>
                <a:ext cx="750" cy="31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>
                  <a:spcBef>
                    <a:spcPts val="500"/>
                  </a:spcBef>
                  <a:spcAft>
                    <a:spcPts val="400"/>
                  </a:spcAft>
                </a:pPr>
                <a:r>
                  <a:rPr lang="en-GB" altLang="pl-PL" sz="1200" b="1" dirty="0">
                    <a:solidFill>
                      <a:srgbClr val="3B7CB3"/>
                    </a:solidFill>
                  </a:rPr>
                  <a:t>Traffic safety</a:t>
                </a:r>
              </a:p>
            </p:txBody>
          </p:sp>
          <p:sp>
            <p:nvSpPr>
              <p:cNvPr id="17" name="Text Box 13">
                <a:extLst>
                  <a:ext uri="{FF2B5EF4-FFF2-40B4-BE49-F238E27FC236}">
                    <a16:creationId xmlns:a16="http://schemas.microsoft.com/office/drawing/2014/main" id="{6EEFD1E4-02C0-6C44-B1BB-8A93A22C52B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386" y="1592"/>
                <a:ext cx="681" cy="31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>
                  <a:spcBef>
                    <a:spcPts val="200"/>
                  </a:spcBef>
                  <a:spcAft>
                    <a:spcPts val="200"/>
                  </a:spcAft>
                </a:pPr>
                <a:r>
                  <a:rPr lang="en-GB" altLang="pl-PL" sz="1200" b="1" dirty="0">
                    <a:solidFill>
                      <a:srgbClr val="3B7CB3"/>
                    </a:solidFill>
                  </a:rPr>
                  <a:t>Promotion of cycling</a:t>
                </a:r>
              </a:p>
            </p:txBody>
          </p:sp>
          <p:sp>
            <p:nvSpPr>
              <p:cNvPr id="18" name="Text Box 14">
                <a:extLst>
                  <a:ext uri="{FF2B5EF4-FFF2-40B4-BE49-F238E27FC236}">
                    <a16:creationId xmlns:a16="http://schemas.microsoft.com/office/drawing/2014/main" id="{DE81837F-4A54-274B-87BC-CF67292F252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115" y="1890"/>
                <a:ext cx="522" cy="50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>
                  <a:spcBef>
                    <a:spcPts val="500"/>
                  </a:spcBef>
                  <a:spcAft>
                    <a:spcPts val="400"/>
                  </a:spcAft>
                </a:pPr>
                <a:r>
                  <a:rPr lang="en-GB" altLang="pl-PL" sz="1200" b="1" dirty="0">
                    <a:solidFill>
                      <a:srgbClr val="3B7CB3"/>
                    </a:solidFill>
                  </a:rPr>
                  <a:t>Safe ways to school</a:t>
                </a:r>
              </a:p>
            </p:txBody>
          </p:sp>
        </p:grpSp>
        <p:sp>
          <p:nvSpPr>
            <p:cNvPr id="7" name="Text Box 17">
              <a:extLst>
                <a:ext uri="{FF2B5EF4-FFF2-40B4-BE49-F238E27FC236}">
                  <a16:creationId xmlns:a16="http://schemas.microsoft.com/office/drawing/2014/main" id="{0C0F60D7-D5C6-2941-9C92-0201C052936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3905251" y="5946676"/>
              <a:ext cx="2960686" cy="2675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ts val="600"/>
                </a:spcBef>
                <a:spcAft>
                  <a:spcPts val="1800"/>
                </a:spcAft>
              </a:pPr>
              <a:r>
                <a:rPr lang="en-GB" altLang="pl-PL" sz="1400" i="1" dirty="0">
                  <a:solidFill>
                    <a:srgbClr val="3B7CB3"/>
                  </a:solidFill>
                </a:rPr>
                <a:t>(Drawing: DIETIKER, LOOSER; in: SELLE 1996)</a:t>
              </a:r>
            </a:p>
          </p:txBody>
        </p:sp>
      </p:grpSp>
      <p:pic>
        <p:nvPicPr>
          <p:cNvPr id="2" name="Nowe nagranie 3">
            <a:hlinkClick r:id="" action="ppaction://media"/>
            <a:extLst>
              <a:ext uri="{FF2B5EF4-FFF2-40B4-BE49-F238E27FC236}">
                <a16:creationId xmlns:a16="http://schemas.microsoft.com/office/drawing/2014/main" id="{06EEAB45-E700-8E44-B3D5-71A6C8F82FE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588" y="1588"/>
            <a:ext cx="812800" cy="812800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2976593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691"/>
    </mc:Choice>
    <mc:Fallback xmlns="">
      <p:transition spd="slow" advTm="206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5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384" objId="2"/>
        <p14:stopEvt time="19926" objId="2"/>
      </p14:showEvtLst>
    </p:ext>
  </p:extLs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ytuł 1">
            <a:extLst>
              <a:ext uri="{FF2B5EF4-FFF2-40B4-BE49-F238E27FC236}">
                <a16:creationId xmlns:a16="http://schemas.microsoft.com/office/drawing/2014/main" id="{B1FDF442-326F-4642-B316-DE6D4B3671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6301" y="1119188"/>
            <a:ext cx="10553700" cy="576262"/>
          </a:xfrm>
        </p:spPr>
        <p:txBody>
          <a:bodyPr/>
          <a:lstStyle/>
          <a:p>
            <a:pPr algn="r"/>
            <a:r>
              <a:rPr lang="pl-PL" altLang="pl-PL" dirty="0" err="1">
                <a:solidFill>
                  <a:srgbClr val="0070C0"/>
                </a:solidFill>
                <a:cs typeface="Arial" panose="020B0604020202020204" pitchFamily="34" charset="0"/>
              </a:rPr>
              <a:t>Alternatives</a:t>
            </a:r>
            <a:r>
              <a:rPr lang="pl-PL" altLang="pl-PL" dirty="0">
                <a:solidFill>
                  <a:srgbClr val="0070C0"/>
                </a:solidFill>
                <a:cs typeface="Arial" panose="020B0604020202020204" pitchFamily="34" charset="0"/>
              </a:rPr>
              <a:t> for ITS </a:t>
            </a:r>
            <a:r>
              <a:rPr lang="pl-PL" altLang="pl-PL" dirty="0" err="1">
                <a:solidFill>
                  <a:srgbClr val="0070C0"/>
                </a:solidFill>
                <a:cs typeface="Arial" panose="020B0604020202020204" pitchFamily="34" charset="0"/>
              </a:rPr>
              <a:t>planning</a:t>
            </a:r>
            <a:endParaRPr lang="pl-PL" altLang="pl-PL" dirty="0">
              <a:solidFill>
                <a:srgbClr val="0070C0"/>
              </a:solidFill>
              <a:cs typeface="Arial" panose="020B0604020202020204" pitchFamily="34" charset="0"/>
            </a:endParaRPr>
          </a:p>
        </p:txBody>
      </p:sp>
      <p:sp>
        <p:nvSpPr>
          <p:cNvPr id="27650" name="Symbol zastępczy zawartości 2">
            <a:extLst>
              <a:ext uri="{FF2B5EF4-FFF2-40B4-BE49-F238E27FC236}">
                <a16:creationId xmlns:a16="http://schemas.microsoft.com/office/drawing/2014/main" id="{BFC4283F-1947-E841-B53D-0231293F27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75445" y="2241748"/>
            <a:ext cx="8229600" cy="3600450"/>
          </a:xfrm>
        </p:spPr>
        <p:txBody>
          <a:bodyPr/>
          <a:lstStyle/>
          <a:p>
            <a:r>
              <a:rPr lang="pl-PL" altLang="pl-PL" dirty="0">
                <a:cs typeface="Arial" panose="020B0604020202020204" pitchFamily="34" charset="0"/>
              </a:rPr>
              <a:t>Market </a:t>
            </a:r>
            <a:r>
              <a:rPr lang="pl-PL" altLang="pl-PL" dirty="0" err="1">
                <a:cs typeface="Arial" panose="020B0604020202020204" pitchFamily="34" charset="0"/>
              </a:rPr>
              <a:t>package-based</a:t>
            </a:r>
            <a:r>
              <a:rPr lang="pl-PL" altLang="pl-PL" dirty="0">
                <a:cs typeface="Arial" panose="020B0604020202020204" pitchFamily="34" charset="0"/>
              </a:rPr>
              <a:t> ITS </a:t>
            </a:r>
            <a:r>
              <a:rPr lang="pl-PL" altLang="pl-PL" dirty="0" err="1">
                <a:cs typeface="Arial" panose="020B0604020202020204" pitchFamily="34" charset="0"/>
              </a:rPr>
              <a:t>planning</a:t>
            </a:r>
            <a:r>
              <a:rPr lang="pl-PL" altLang="pl-PL" dirty="0">
                <a:cs typeface="Arial" panose="020B0604020202020204" pitchFamily="34" charset="0"/>
              </a:rPr>
              <a:t> </a:t>
            </a:r>
            <a:r>
              <a:rPr lang="pl-PL" altLang="pl-PL" dirty="0" err="1">
                <a:cs typeface="Arial" panose="020B0604020202020204" pitchFamily="34" charset="0"/>
              </a:rPr>
              <a:t>process</a:t>
            </a:r>
            <a:endParaRPr lang="pl-PL" altLang="pl-PL" dirty="0">
              <a:cs typeface="Arial" panose="020B0604020202020204" pitchFamily="34" charset="0"/>
            </a:endParaRPr>
          </a:p>
          <a:p>
            <a:r>
              <a:rPr lang="pl-PL" altLang="pl-PL" dirty="0" err="1">
                <a:cs typeface="Arial" panose="020B0604020202020204" pitchFamily="34" charset="0"/>
              </a:rPr>
              <a:t>Traceability-based</a:t>
            </a:r>
            <a:r>
              <a:rPr lang="pl-PL" altLang="pl-PL" dirty="0">
                <a:cs typeface="Arial" panose="020B0604020202020204" pitchFamily="34" charset="0"/>
              </a:rPr>
              <a:t> ITS </a:t>
            </a:r>
            <a:r>
              <a:rPr lang="pl-PL" altLang="pl-PL" dirty="0" err="1">
                <a:cs typeface="Arial" panose="020B0604020202020204" pitchFamily="34" charset="0"/>
              </a:rPr>
              <a:t>planning</a:t>
            </a:r>
            <a:r>
              <a:rPr lang="pl-PL" altLang="pl-PL" dirty="0">
                <a:cs typeface="Arial" panose="020B0604020202020204" pitchFamily="34" charset="0"/>
              </a:rPr>
              <a:t> </a:t>
            </a:r>
            <a:r>
              <a:rPr lang="pl-PL" altLang="pl-PL" dirty="0" err="1">
                <a:cs typeface="Arial" panose="020B0604020202020204" pitchFamily="34" charset="0"/>
              </a:rPr>
              <a:t>process</a:t>
            </a:r>
            <a:r>
              <a:rPr lang="pl-PL" altLang="pl-PL" dirty="0">
                <a:cs typeface="Arial" panose="020B0604020202020204" pitchFamily="34" charset="0"/>
              </a:rPr>
              <a:t> (engineering top-down </a:t>
            </a:r>
            <a:r>
              <a:rPr lang="pl-PL" altLang="pl-PL" dirty="0" err="1">
                <a:cs typeface="Arial" panose="020B0604020202020204" pitchFamily="34" charset="0"/>
              </a:rPr>
              <a:t>approach</a:t>
            </a:r>
            <a:r>
              <a:rPr lang="pl-PL" altLang="pl-PL" dirty="0">
                <a:cs typeface="Arial" panose="020B0604020202020204" pitchFamily="34" charset="0"/>
              </a:rPr>
              <a:t>)</a:t>
            </a:r>
          </a:p>
          <a:p>
            <a:endParaRPr lang="pl-PL" altLang="pl-PL" dirty="0">
              <a:cs typeface="Arial" panose="020B0604020202020204" pitchFamily="34" charset="0"/>
            </a:endParaRPr>
          </a:p>
          <a:p>
            <a:endParaRPr lang="pl-PL" altLang="pl-PL" dirty="0">
              <a:cs typeface="Arial" panose="020B0604020202020204" pitchFamily="34" charset="0"/>
            </a:endParaRPr>
          </a:p>
        </p:txBody>
      </p:sp>
      <p:graphicFrame>
        <p:nvGraphicFramePr>
          <p:cNvPr id="7" name="Symbol zastępczy zawartości 3">
            <a:extLst>
              <a:ext uri="{FF2B5EF4-FFF2-40B4-BE49-F238E27FC236}">
                <a16:creationId xmlns:a16="http://schemas.microsoft.com/office/drawing/2014/main" id="{BBA577D8-0681-E644-8F53-51474EB46A8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98045938"/>
              </p:ext>
            </p:extLst>
          </p:nvPr>
        </p:nvGraphicFramePr>
        <p:xfrm>
          <a:off x="2965451" y="3137692"/>
          <a:ext cx="8136904" cy="32732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3" name="Nowe nagranie 31">
            <a:hlinkClick r:id="" action="ppaction://media"/>
            <a:extLst>
              <a:ext uri="{FF2B5EF4-FFF2-40B4-BE49-F238E27FC236}">
                <a16:creationId xmlns:a16="http://schemas.microsoft.com/office/drawing/2014/main" id="{AF81063C-DBB5-754C-80D0-C38B241377A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175" y="1588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21734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867"/>
    </mc:Choice>
    <mc:Fallback xmlns="">
      <p:transition spd="slow" advTm="408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2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114" objId="3"/>
        <p14:stopEvt time="40867" objId="3"/>
      </p14:showEvtLst>
    </p:ext>
  </p:extLs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>
            <a:extLst>
              <a:ext uri="{FF2B5EF4-FFF2-40B4-BE49-F238E27FC236}">
                <a16:creationId xmlns:a16="http://schemas.microsoft.com/office/drawing/2014/main" id="{49DEB532-4CBA-034E-8AA5-EB173DBB42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 err="1">
                <a:solidFill>
                  <a:srgbClr val="0070C0"/>
                </a:solidFill>
              </a:rPr>
              <a:t>Teaching</a:t>
            </a:r>
            <a:r>
              <a:rPr lang="pl-PL" b="1" dirty="0">
                <a:solidFill>
                  <a:srgbClr val="0070C0"/>
                </a:solidFill>
              </a:rPr>
              <a:t> and </a:t>
            </a:r>
            <a:r>
              <a:rPr lang="pl-PL" b="1" dirty="0" err="1">
                <a:solidFill>
                  <a:srgbClr val="0070C0"/>
                </a:solidFill>
              </a:rPr>
              <a:t>assessment</a:t>
            </a:r>
            <a:r>
              <a:rPr lang="pl-PL" b="1" dirty="0">
                <a:solidFill>
                  <a:srgbClr val="0070C0"/>
                </a:solidFill>
              </a:rPr>
              <a:t> </a:t>
            </a:r>
            <a:r>
              <a:rPr lang="pl-PL" b="1" dirty="0" err="1">
                <a:solidFill>
                  <a:srgbClr val="0070C0"/>
                </a:solidFill>
              </a:rPr>
              <a:t>methods</a:t>
            </a:r>
            <a:endParaRPr lang="pl-PL" b="1" dirty="0">
              <a:solidFill>
                <a:srgbClr val="0070C0"/>
              </a:solidFill>
            </a:endParaRPr>
          </a:p>
        </p:txBody>
      </p:sp>
      <p:sp>
        <p:nvSpPr>
          <p:cNvPr id="2" name="Symbol zastępczy zawartości 1">
            <a:extLst>
              <a:ext uri="{FF2B5EF4-FFF2-40B4-BE49-F238E27FC236}">
                <a16:creationId xmlns:a16="http://schemas.microsoft.com/office/drawing/2014/main" id="{464340A4-3464-7648-A46E-FCA856500E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1944" y="1995027"/>
            <a:ext cx="3419228" cy="4215815"/>
          </a:xfrm>
        </p:spPr>
        <p:txBody>
          <a:bodyPr/>
          <a:lstStyle/>
          <a:p>
            <a:r>
              <a:rPr lang="en-GB" dirty="0"/>
              <a:t>Lectures, </a:t>
            </a:r>
          </a:p>
          <a:p>
            <a:r>
              <a:rPr lang="en-GB" dirty="0"/>
              <a:t>case studies, </a:t>
            </a:r>
          </a:p>
          <a:p>
            <a:r>
              <a:rPr lang="en-GB" dirty="0"/>
              <a:t>tutorials/exercises</a:t>
            </a:r>
            <a:r>
              <a:rPr lang="pl-PL" dirty="0"/>
              <a:t> 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B8010DE-8ED9-974E-A92A-7E144513248B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4257428" y="3973561"/>
            <a:ext cx="4085157" cy="2237281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Mid-term and final oral and/or written examination, </a:t>
            </a:r>
          </a:p>
          <a:p>
            <a:r>
              <a:rPr lang="en-GB" dirty="0"/>
              <a:t>exercises from case studies.</a:t>
            </a:r>
            <a:endParaRPr lang="pl-PL" dirty="0"/>
          </a:p>
          <a:p>
            <a:endParaRPr lang="pl-PL" dirty="0"/>
          </a:p>
        </p:txBody>
      </p:sp>
      <p:pic>
        <p:nvPicPr>
          <p:cNvPr id="6" name="Obraz 5" descr="Obraz zawierający tekst, drzewo&#10;&#10;&#10;&#10;Opis wygenerowany automatycznie">
            <a:extLst>
              <a:ext uri="{FF2B5EF4-FFF2-40B4-BE49-F238E27FC236}">
                <a16:creationId xmlns:a16="http://schemas.microsoft.com/office/drawing/2014/main" id="{E69BF512-03E3-CE4D-895D-D9BCA30624D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4962" y="2028908"/>
            <a:ext cx="3017411" cy="4215815"/>
          </a:xfrm>
          <a:prstGeom prst="rect">
            <a:avLst/>
          </a:prstGeom>
        </p:spPr>
      </p:pic>
      <p:pic>
        <p:nvPicPr>
          <p:cNvPr id="8" name="Obraz 7" descr="Obraz zawierający osoba, wewnątrz, stół&#10;&#10;&#10;&#10;Opis wygenerowany automatycznie">
            <a:extLst>
              <a:ext uri="{FF2B5EF4-FFF2-40B4-BE49-F238E27FC236}">
                <a16:creationId xmlns:a16="http://schemas.microsoft.com/office/drawing/2014/main" id="{C902ECBE-2E74-9A45-83E7-E7DAF4C9F24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232" y="3724601"/>
            <a:ext cx="3425425" cy="2237280"/>
          </a:xfrm>
          <a:prstGeom prst="rect">
            <a:avLst/>
          </a:prstGeom>
        </p:spPr>
      </p:pic>
      <p:pic>
        <p:nvPicPr>
          <p:cNvPr id="7" name="Nowe nagranie 32">
            <a:hlinkClick r:id="" action="ppaction://media"/>
            <a:extLst>
              <a:ext uri="{FF2B5EF4-FFF2-40B4-BE49-F238E27FC236}">
                <a16:creationId xmlns:a16="http://schemas.microsoft.com/office/drawing/2014/main" id="{55456844-74DA-E147-93D5-CA9FC9F0F4A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175" y="1588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43442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738"/>
    </mc:Choice>
    <mc:Fallback xmlns="">
      <p:transition spd="slow" advTm="147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74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058" objId="7"/>
        <p14:stopEvt time="13982" objId="7"/>
      </p14:showEvtLst>
    </p:ext>
  </p:extLs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275B1AF-DAB4-0D43-B11F-DEFE27B929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 err="1">
                <a:solidFill>
                  <a:srgbClr val="0070C0"/>
                </a:solidFill>
              </a:rPr>
              <a:t>Laboratory</a:t>
            </a:r>
            <a:endParaRPr lang="pl-PL" b="1" dirty="0">
              <a:solidFill>
                <a:srgbClr val="0070C0"/>
              </a:solidFill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04FD058F-3C75-B142-B3BF-856B90C1FC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altLang="pl-PL" dirty="0"/>
              <a:t>Travel matrix </a:t>
            </a:r>
            <a:r>
              <a:rPr lang="pl-PL" altLang="pl-PL" dirty="0" err="1"/>
              <a:t>calculation</a:t>
            </a:r>
            <a:r>
              <a:rPr lang="pl-PL" altLang="pl-PL" dirty="0"/>
              <a:t> for small </a:t>
            </a:r>
            <a:r>
              <a:rPr lang="pl-PL" altLang="pl-PL" dirty="0" err="1"/>
              <a:t>urban</a:t>
            </a:r>
            <a:r>
              <a:rPr lang="pl-PL" altLang="pl-PL" dirty="0"/>
              <a:t> </a:t>
            </a:r>
            <a:r>
              <a:rPr lang="pl-PL" altLang="pl-PL" dirty="0" err="1"/>
              <a:t>area</a:t>
            </a:r>
            <a:r>
              <a:rPr lang="cs-CZ" altLang="pl-PL" dirty="0"/>
              <a:t> (</a:t>
            </a:r>
            <a:r>
              <a:rPr lang="cs-CZ" altLang="pl-PL" dirty="0" err="1"/>
              <a:t>Vissum</a:t>
            </a:r>
            <a:r>
              <a:rPr lang="cs-CZ" altLang="pl-PL" dirty="0"/>
              <a:t>)</a:t>
            </a:r>
            <a:endParaRPr lang="en-US" altLang="pl-PL" dirty="0">
              <a:solidFill>
                <a:srgbClr val="003399"/>
              </a:solidFill>
            </a:endParaRPr>
          </a:p>
          <a:p>
            <a:r>
              <a:rPr lang="pl-PL" altLang="pl-PL" dirty="0"/>
              <a:t>Road (</a:t>
            </a:r>
            <a:r>
              <a:rPr lang="pl-PL" altLang="pl-PL" dirty="0" err="1"/>
              <a:t>street</a:t>
            </a:r>
            <a:r>
              <a:rPr lang="pl-PL" altLang="pl-PL" dirty="0"/>
              <a:t>) </a:t>
            </a:r>
            <a:r>
              <a:rPr lang="pl-PL" altLang="pl-PL" dirty="0" err="1"/>
              <a:t>or</a:t>
            </a:r>
            <a:r>
              <a:rPr lang="pl-PL" altLang="pl-PL" dirty="0"/>
              <a:t> public transport</a:t>
            </a:r>
            <a:r>
              <a:rPr lang="en-US" altLang="pl-PL" dirty="0"/>
              <a:t> network </a:t>
            </a:r>
            <a:r>
              <a:rPr lang="en-US" altLang="pl-PL" dirty="0" err="1"/>
              <a:t>replanning</a:t>
            </a:r>
            <a:r>
              <a:rPr lang="cs-CZ" altLang="pl-PL" dirty="0"/>
              <a:t> </a:t>
            </a:r>
            <a:r>
              <a:rPr lang="en-US" altLang="pl-PL" dirty="0"/>
              <a:t> </a:t>
            </a:r>
            <a:endParaRPr lang="pl-PL" altLang="pl-PL" dirty="0"/>
          </a:p>
          <a:p>
            <a:r>
              <a:rPr lang="en-US" altLang="pl-PL" dirty="0"/>
              <a:t>Designing of mobility plan for company, school</a:t>
            </a:r>
          </a:p>
          <a:p>
            <a:pPr marL="0" indent="0">
              <a:buNone/>
            </a:pPr>
            <a:endParaRPr lang="pl-PL" dirty="0"/>
          </a:p>
        </p:txBody>
      </p:sp>
      <p:pic>
        <p:nvPicPr>
          <p:cNvPr id="4" name="Symbol zastępczy zawartości 3" descr="LEM_4239.JPG">
            <a:extLst>
              <a:ext uri="{FF2B5EF4-FFF2-40B4-BE49-F238E27FC236}">
                <a16:creationId xmlns:a16="http://schemas.microsoft.com/office/drawing/2014/main" id="{121F4EE5-B46E-914D-9321-BAB76D2677C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18" b="24073"/>
          <a:stretch/>
        </p:blipFill>
        <p:spPr>
          <a:xfrm>
            <a:off x="3796642" y="3657600"/>
            <a:ext cx="7557158" cy="2854872"/>
          </a:xfrm>
          <a:prstGeom prst="rect">
            <a:avLst/>
          </a:prstGeom>
        </p:spPr>
      </p:pic>
      <p:sp>
        <p:nvSpPr>
          <p:cNvPr id="6" name="Tytuł 3">
            <a:extLst>
              <a:ext uri="{FF2B5EF4-FFF2-40B4-BE49-F238E27FC236}">
                <a16:creationId xmlns:a16="http://schemas.microsoft.com/office/drawing/2014/main" id="{1D3B6F2F-3377-3043-A96A-7B71C74A1F29}"/>
              </a:ext>
            </a:extLst>
          </p:cNvPr>
          <p:cNvSpPr txBox="1">
            <a:spLocks/>
          </p:cNvSpPr>
          <p:nvPr/>
        </p:nvSpPr>
        <p:spPr>
          <a:xfrm>
            <a:off x="510881" y="3437312"/>
            <a:ext cx="2339282" cy="79617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>
                <a:solidFill>
                  <a:srgbClr val="0070C0"/>
                </a:solidFill>
              </a:rPr>
              <a:t>Software</a:t>
            </a:r>
            <a:br>
              <a:rPr lang="pl-PL"/>
            </a:br>
            <a:endParaRPr lang="pl-PL" dirty="0"/>
          </a:p>
        </p:txBody>
      </p:sp>
      <p:sp>
        <p:nvSpPr>
          <p:cNvPr id="7" name="Symbol zastępczy zawartości 1">
            <a:extLst>
              <a:ext uri="{FF2B5EF4-FFF2-40B4-BE49-F238E27FC236}">
                <a16:creationId xmlns:a16="http://schemas.microsoft.com/office/drawing/2014/main" id="{249AD253-F05C-9B4E-80CD-E7B21E22BF50}"/>
              </a:ext>
            </a:extLst>
          </p:cNvPr>
          <p:cNvSpPr txBox="1">
            <a:spLocks/>
          </p:cNvSpPr>
          <p:nvPr/>
        </p:nvSpPr>
        <p:spPr>
          <a:xfrm>
            <a:off x="879848" y="4265289"/>
            <a:ext cx="1970315" cy="244031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VISUM - Travel Demand Modelling</a:t>
            </a:r>
          </a:p>
          <a:p>
            <a:r>
              <a:rPr lang="en-US" dirty="0"/>
              <a:t>others </a:t>
            </a:r>
            <a:endParaRPr lang="pl-PL" dirty="0"/>
          </a:p>
        </p:txBody>
      </p:sp>
      <p:pic>
        <p:nvPicPr>
          <p:cNvPr id="5" name="Nowe nagranie 33">
            <a:hlinkClick r:id="" action="ppaction://media"/>
            <a:extLst>
              <a:ext uri="{FF2B5EF4-FFF2-40B4-BE49-F238E27FC236}">
                <a16:creationId xmlns:a16="http://schemas.microsoft.com/office/drawing/2014/main" id="{0527CF65-A215-C340-91AA-CD9BA907605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175" y="1588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95577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065"/>
    </mc:Choice>
    <mc:Fallback xmlns="">
      <p:transition spd="slow" advTm="350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85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875" objId="5"/>
        <p14:stopEvt time="35065" objId="5"/>
      </p14:showEvtLst>
    </p:ext>
  </p:extLs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>
            <a:extLst>
              <a:ext uri="{FF2B5EF4-FFF2-40B4-BE49-F238E27FC236}">
                <a16:creationId xmlns:a16="http://schemas.microsoft.com/office/drawing/2014/main" id="{49DEB532-4CBA-034E-8AA5-EB173DBB42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0070C0"/>
                </a:solidFill>
              </a:rPr>
              <a:t>Textbooks and Publications</a:t>
            </a:r>
            <a:br>
              <a:rPr lang="pl-PL" dirty="0"/>
            </a:br>
            <a:endParaRPr lang="pl-PL" dirty="0"/>
          </a:p>
        </p:txBody>
      </p:sp>
      <p:sp>
        <p:nvSpPr>
          <p:cNvPr id="2" name="Symbol zastępczy zawartości 1">
            <a:extLst>
              <a:ext uri="{FF2B5EF4-FFF2-40B4-BE49-F238E27FC236}">
                <a16:creationId xmlns:a16="http://schemas.microsoft.com/office/drawing/2014/main" id="{741F716B-DDC4-334C-8CAA-3B4F608731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56603"/>
            <a:ext cx="10515600" cy="4215815"/>
          </a:xfrm>
        </p:spPr>
        <p:txBody>
          <a:bodyPr/>
          <a:lstStyle/>
          <a:p>
            <a:r>
              <a:rPr lang="pl-PL" dirty="0" err="1"/>
              <a:t>Integrated</a:t>
            </a:r>
            <a:r>
              <a:rPr lang="pl-PL" dirty="0"/>
              <a:t> transport </a:t>
            </a:r>
            <a:r>
              <a:rPr lang="pl-PL" dirty="0" err="1"/>
              <a:t>planning</a:t>
            </a:r>
            <a:r>
              <a:rPr lang="pl-PL" dirty="0"/>
              <a:t> </a:t>
            </a:r>
            <a:r>
              <a:rPr lang="pl-PL" dirty="0" err="1"/>
              <a:t>framework</a:t>
            </a:r>
            <a:r>
              <a:rPr lang="pl-PL" dirty="0"/>
              <a:t> - A </a:t>
            </a:r>
            <a:r>
              <a:rPr lang="pl-PL" dirty="0" err="1"/>
              <a:t>guide</a:t>
            </a:r>
            <a:r>
              <a:rPr lang="pl-PL" dirty="0"/>
              <a:t> for transport </a:t>
            </a:r>
            <a:r>
              <a:rPr lang="pl-PL" dirty="0" err="1"/>
              <a:t>planning</a:t>
            </a:r>
            <a:r>
              <a:rPr lang="pl-PL" dirty="0"/>
              <a:t>. </a:t>
            </a:r>
            <a:r>
              <a:rPr lang="pl-PL" dirty="0" err="1"/>
              <a:t>Queensland</a:t>
            </a:r>
            <a:r>
              <a:rPr lang="pl-PL" dirty="0"/>
              <a:t> </a:t>
            </a:r>
            <a:r>
              <a:rPr lang="pl-PL" dirty="0" err="1"/>
              <a:t>Government</a:t>
            </a:r>
            <a:r>
              <a:rPr lang="pl-PL" dirty="0"/>
              <a:t>, </a:t>
            </a:r>
            <a:r>
              <a:rPr lang="pl-PL" dirty="0" err="1"/>
              <a:t>september</a:t>
            </a:r>
            <a:r>
              <a:rPr lang="pl-PL" dirty="0"/>
              <a:t> 2003</a:t>
            </a:r>
          </a:p>
          <a:p>
            <a:r>
              <a:rPr lang="en-US" dirty="0"/>
              <a:t>Todd </a:t>
            </a:r>
            <a:r>
              <a:rPr lang="en-US" dirty="0" err="1"/>
              <a:t>Litman</a:t>
            </a:r>
            <a:r>
              <a:rPr lang="en-US" dirty="0"/>
              <a:t> (2008), </a:t>
            </a:r>
            <a:r>
              <a:rPr lang="en-US" i="1" dirty="0"/>
              <a:t>Comprehensive Transport Planning: Best Practices For Evaluating All Options And Impacts</a:t>
            </a:r>
            <a:r>
              <a:rPr lang="en-US" dirty="0"/>
              <a:t>, VTPI (</a:t>
            </a:r>
            <a:r>
              <a:rPr lang="en-US" dirty="0" err="1"/>
              <a:t>www.vtpi.org</a:t>
            </a:r>
            <a:r>
              <a:rPr lang="en-US" dirty="0"/>
              <a:t>); FHWA and FTA (2007), </a:t>
            </a:r>
            <a:r>
              <a:rPr lang="en-US" i="1" dirty="0"/>
              <a:t>The Transportation Planning Process Key Issues: A Briefing Book for Transportation Decisionmakers, Officials, and Staff</a:t>
            </a:r>
            <a:r>
              <a:rPr lang="en-US" dirty="0"/>
              <a:t>, FHWA-HEP-07-039,</a:t>
            </a:r>
          </a:p>
          <a:p>
            <a:r>
              <a:rPr lang="en-US" dirty="0"/>
              <a:t>Integrated Transport Planning Framework. A Guide for Transport Planning, Queensland Gov. 2003</a:t>
            </a:r>
            <a:endParaRPr lang="pl-PL" dirty="0"/>
          </a:p>
        </p:txBody>
      </p:sp>
      <p:pic>
        <p:nvPicPr>
          <p:cNvPr id="5" name="Nowe nagranie 34">
            <a:hlinkClick r:id="" action="ppaction://media"/>
            <a:extLst>
              <a:ext uri="{FF2B5EF4-FFF2-40B4-BE49-F238E27FC236}">
                <a16:creationId xmlns:a16="http://schemas.microsoft.com/office/drawing/2014/main" id="{4776E1E5-9474-D543-AEE3-AEF00EC2190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175" y="1588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00281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289"/>
    </mc:Choice>
    <mc:Fallback xmlns="">
      <p:transition spd="slow" advTm="122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5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3333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882" objId="5"/>
        <p14:stopEvt time="11688" objId="5"/>
      </p14:showEvtLst>
    </p:ext>
  </p:extLs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2597892-5C41-C145-BD9C-8DB42FDD5C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4232" y="3030912"/>
            <a:ext cx="11321715" cy="796175"/>
          </a:xfrm>
        </p:spPr>
        <p:txBody>
          <a:bodyPr/>
          <a:lstStyle/>
          <a:p>
            <a:r>
              <a:rPr lang="pl-PL" dirty="0" err="1">
                <a:solidFill>
                  <a:srgbClr val="0070C0"/>
                </a:solidFill>
              </a:rPr>
              <a:t>Thank</a:t>
            </a:r>
            <a:r>
              <a:rPr lang="pl-PL" dirty="0">
                <a:solidFill>
                  <a:srgbClr val="0070C0"/>
                </a:solidFill>
              </a:rPr>
              <a:t> </a:t>
            </a:r>
            <a:r>
              <a:rPr lang="pl-PL" dirty="0" err="1">
                <a:solidFill>
                  <a:srgbClr val="0070C0"/>
                </a:solidFill>
              </a:rPr>
              <a:t>you</a:t>
            </a:r>
            <a:r>
              <a:rPr lang="pl-PL" dirty="0">
                <a:solidFill>
                  <a:srgbClr val="0070C0"/>
                </a:solidFill>
              </a:rPr>
              <a:t> for </a:t>
            </a:r>
            <a:r>
              <a:rPr lang="pl-PL" dirty="0" err="1">
                <a:solidFill>
                  <a:srgbClr val="0070C0"/>
                </a:solidFill>
              </a:rPr>
              <a:t>your</a:t>
            </a:r>
            <a:r>
              <a:rPr lang="pl-PL" dirty="0">
                <a:solidFill>
                  <a:srgbClr val="0070C0"/>
                </a:solidFill>
              </a:rPr>
              <a:t> </a:t>
            </a:r>
            <a:r>
              <a:rPr lang="pl-PL" dirty="0" err="1">
                <a:solidFill>
                  <a:srgbClr val="0070C0"/>
                </a:solidFill>
              </a:rPr>
              <a:t>attention</a:t>
            </a:r>
            <a:endParaRPr lang="pl-PL" dirty="0">
              <a:solidFill>
                <a:srgbClr val="0070C0"/>
              </a:solidFill>
            </a:endParaRPr>
          </a:p>
        </p:txBody>
      </p:sp>
      <p:pic>
        <p:nvPicPr>
          <p:cNvPr id="4" name="Nowe nagranie 35">
            <a:hlinkClick r:id="" action="ppaction://media"/>
            <a:extLst>
              <a:ext uri="{FF2B5EF4-FFF2-40B4-BE49-F238E27FC236}">
                <a16:creationId xmlns:a16="http://schemas.microsoft.com/office/drawing/2014/main" id="{F804B35D-CED7-D644-93E6-D715AA85562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175" y="1588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19022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65"/>
    </mc:Choice>
    <mc:Fallback xmlns="">
      <p:transition spd="slow" advTm="90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7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139" objId="4"/>
        <p14:stopEvt time="7591" objId="4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>
            <a:extLst>
              <a:ext uri="{FF2B5EF4-FFF2-40B4-BE49-F238E27FC236}">
                <a16:creationId xmlns:a16="http://schemas.microsoft.com/office/drawing/2014/main" id="{49DEB532-4CBA-034E-8AA5-EB173DBB42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735344"/>
            <a:ext cx="10515600" cy="859824"/>
          </a:xfrm>
        </p:spPr>
        <p:txBody>
          <a:bodyPr/>
          <a:lstStyle/>
          <a:p>
            <a:r>
              <a:rPr lang="en-GB" b="1" dirty="0">
                <a:solidFill>
                  <a:srgbClr val="0070C0"/>
                </a:solidFill>
              </a:rPr>
              <a:t>Contents</a:t>
            </a:r>
            <a:br>
              <a:rPr lang="pl-PL" b="1" dirty="0"/>
            </a:br>
            <a:endParaRPr lang="pl-PL" dirty="0"/>
          </a:p>
        </p:txBody>
      </p:sp>
      <p:sp>
        <p:nvSpPr>
          <p:cNvPr id="2" name="Symbol zastępczy zawartości 1">
            <a:extLst>
              <a:ext uri="{FF2B5EF4-FFF2-40B4-BE49-F238E27FC236}">
                <a16:creationId xmlns:a16="http://schemas.microsoft.com/office/drawing/2014/main" id="{6F8197CD-86B1-584E-B3F5-BEC547CF06D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3453741"/>
          </a:xfrm>
        </p:spPr>
        <p:txBody>
          <a:bodyPr/>
          <a:lstStyle/>
          <a:p>
            <a:pPr marL="514350" lvl="0" indent="-514350">
              <a:buFont typeface="+mj-lt"/>
              <a:buAutoNum type="arabicPeriod"/>
            </a:pPr>
            <a:r>
              <a:rPr lang="en-GB" dirty="0"/>
              <a:t>Fundamentals of transport systems</a:t>
            </a:r>
            <a:endParaRPr lang="pl-PL" sz="2400" dirty="0"/>
          </a:p>
          <a:p>
            <a:pPr marL="514350" lvl="0" indent="-514350">
              <a:buFont typeface="+mj-lt"/>
              <a:buAutoNum type="arabicPeriod"/>
            </a:pPr>
            <a:r>
              <a:rPr lang="en-GB" dirty="0"/>
              <a:t>Transport planning processes</a:t>
            </a:r>
            <a:endParaRPr lang="pl-PL" sz="2400" dirty="0"/>
          </a:p>
          <a:p>
            <a:pPr marL="514350" lvl="0" indent="-514350">
              <a:buFont typeface="+mj-lt"/>
              <a:buAutoNum type="arabicPeriod"/>
            </a:pPr>
            <a:r>
              <a:rPr lang="en-GB" dirty="0"/>
              <a:t>Transport policy and multi-modal transport studies</a:t>
            </a:r>
            <a:endParaRPr lang="pl-PL" sz="2400" dirty="0"/>
          </a:p>
          <a:p>
            <a:pPr marL="514350" lvl="0" indent="-514350">
              <a:buFont typeface="+mj-lt"/>
              <a:buAutoNum type="arabicPeriod"/>
            </a:pPr>
            <a:r>
              <a:rPr lang="en-GB" dirty="0"/>
              <a:t>Surveying and modelling in transport planning </a:t>
            </a:r>
            <a:endParaRPr lang="pl-PL" sz="2400" dirty="0"/>
          </a:p>
          <a:p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DE80060E-BE97-C04E-A5BF-BF1385F430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2" y="1355756"/>
            <a:ext cx="5181600" cy="3453741"/>
          </a:xfrm>
          <a:prstGeom prst="rect">
            <a:avLst/>
          </a:prstGeom>
        </p:spPr>
        <p:txBody>
          <a:bodyPr/>
          <a:lstStyle/>
          <a:p>
            <a:pPr marL="514350" lvl="0" indent="-514350">
              <a:buFont typeface="+mj-lt"/>
              <a:buAutoNum type="arabicPeriod" startAt="5"/>
            </a:pPr>
            <a:r>
              <a:rPr lang="en-GB" dirty="0"/>
              <a:t>Urban transport planning </a:t>
            </a:r>
            <a:endParaRPr lang="pl-PL" sz="2400" dirty="0"/>
          </a:p>
          <a:p>
            <a:pPr marL="514350" lvl="0" indent="-514350">
              <a:buFont typeface="+mj-lt"/>
              <a:buAutoNum type="arabicPeriod" startAt="5"/>
            </a:pPr>
            <a:r>
              <a:rPr lang="en-GB" dirty="0"/>
              <a:t>Intermodal integration planning </a:t>
            </a:r>
            <a:endParaRPr lang="pl-PL" sz="2400" dirty="0"/>
          </a:p>
          <a:p>
            <a:pPr marL="514350" lvl="0" indent="-514350">
              <a:buFont typeface="+mj-lt"/>
              <a:buAutoNum type="arabicPeriod" startAt="5"/>
            </a:pPr>
            <a:r>
              <a:rPr lang="en-GB" dirty="0"/>
              <a:t>Accessibility and  </a:t>
            </a:r>
            <a:r>
              <a:rPr lang="pl-PL" dirty="0"/>
              <a:t>m</a:t>
            </a:r>
            <a:r>
              <a:rPr lang="en-GB" dirty="0" err="1"/>
              <a:t>obility</a:t>
            </a:r>
            <a:r>
              <a:rPr lang="en-GB" dirty="0"/>
              <a:t> planning</a:t>
            </a:r>
            <a:endParaRPr lang="pl-PL" sz="2400" dirty="0"/>
          </a:p>
          <a:p>
            <a:pPr marL="514350" lvl="0" indent="-514350">
              <a:buFont typeface="+mj-lt"/>
              <a:buAutoNum type="arabicPeriod" startAt="5"/>
            </a:pPr>
            <a:r>
              <a:rPr lang="en-GB" dirty="0"/>
              <a:t>Transportation impacts</a:t>
            </a:r>
            <a:endParaRPr lang="pl-PL" sz="2400" dirty="0"/>
          </a:p>
          <a:p>
            <a:pPr marL="514350" lvl="0" indent="-514350">
              <a:buFont typeface="+mj-lt"/>
              <a:buAutoNum type="arabicPeriod" startAt="5"/>
            </a:pPr>
            <a:r>
              <a:rPr lang="pl-PL" dirty="0"/>
              <a:t>ITS Planning  </a:t>
            </a:r>
            <a:r>
              <a:rPr lang="pl-PL" dirty="0" err="1"/>
              <a:t>approach</a:t>
            </a:r>
            <a:endParaRPr lang="pl-PL" dirty="0"/>
          </a:p>
        </p:txBody>
      </p:sp>
      <p:pic>
        <p:nvPicPr>
          <p:cNvPr id="10" name="Obraz 9" descr="Obraz zawierający niebo, zewnętrzne, podłoże, tor&#10;&#10;&#10;&#10;Opis wygenerowany automatycznie">
            <a:extLst>
              <a:ext uri="{FF2B5EF4-FFF2-40B4-BE49-F238E27FC236}">
                <a16:creationId xmlns:a16="http://schemas.microsoft.com/office/drawing/2014/main" id="{E64489E1-8132-C24C-8F46-E184F37516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72468"/>
            <a:ext cx="12192000" cy="1808988"/>
          </a:xfrm>
          <a:prstGeom prst="rect">
            <a:avLst/>
          </a:prstGeom>
        </p:spPr>
      </p:pic>
      <p:pic>
        <p:nvPicPr>
          <p:cNvPr id="6" name="Nowe nagranie 4">
            <a:hlinkClick r:id="" action="ppaction://media"/>
            <a:extLst>
              <a:ext uri="{FF2B5EF4-FFF2-40B4-BE49-F238E27FC236}">
                <a16:creationId xmlns:a16="http://schemas.microsoft.com/office/drawing/2014/main" id="{E169BD23-5D3C-DB41-90C1-936B91ABC59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588" y="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42191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246"/>
    </mc:Choice>
    <mc:Fallback xmlns="">
      <p:transition spd="slow" advTm="332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53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575" objId="6"/>
        <p14:stopEvt time="33246" objId="6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>
            <a:extLst>
              <a:ext uri="{FF2B5EF4-FFF2-40B4-BE49-F238E27FC236}">
                <a16:creationId xmlns:a16="http://schemas.microsoft.com/office/drawing/2014/main" id="{49DEB532-4CBA-034E-8AA5-EB173DBB42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0070C0"/>
                </a:solidFill>
              </a:rPr>
              <a:t>1. Fundamentals of transport systems</a:t>
            </a:r>
            <a:br>
              <a:rPr lang="pl-PL" dirty="0"/>
            </a:br>
            <a:endParaRPr lang="pl-PL" dirty="0"/>
          </a:p>
        </p:txBody>
      </p:sp>
      <p:sp>
        <p:nvSpPr>
          <p:cNvPr id="5" name="Symbol zastępczy zawartości 4">
            <a:extLst>
              <a:ext uri="{FF2B5EF4-FFF2-40B4-BE49-F238E27FC236}">
                <a16:creationId xmlns:a16="http://schemas.microsoft.com/office/drawing/2014/main" id="{6C6F77CE-42BD-394D-B655-1B7A69AAAE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9232" y="2037347"/>
            <a:ext cx="10515600" cy="4215815"/>
          </a:xfrm>
        </p:spPr>
        <p:txBody>
          <a:bodyPr/>
          <a:lstStyle/>
          <a:p>
            <a:pPr lvl="1"/>
            <a:r>
              <a:rPr lang="en-GB" dirty="0"/>
              <a:t>Transport network</a:t>
            </a:r>
          </a:p>
          <a:p>
            <a:pPr lvl="1"/>
            <a:r>
              <a:rPr lang="en-GB" dirty="0"/>
              <a:t>Transport system components </a:t>
            </a:r>
            <a:endParaRPr lang="pl-PL" dirty="0"/>
          </a:p>
          <a:p>
            <a:pPr lvl="1"/>
            <a:r>
              <a:rPr lang="en-GB" dirty="0"/>
              <a:t>Transport modes and terminals</a:t>
            </a:r>
          </a:p>
          <a:p>
            <a:pPr lvl="1"/>
            <a:r>
              <a:rPr lang="en-GB" dirty="0"/>
              <a:t>Transport system in Uzbekistan</a:t>
            </a:r>
            <a:endParaRPr lang="pl-PL" dirty="0"/>
          </a:p>
          <a:p>
            <a:pPr lvl="1"/>
            <a:r>
              <a:rPr lang="en-GB" dirty="0"/>
              <a:t>Transport system key issues </a:t>
            </a:r>
          </a:p>
          <a:p>
            <a:pPr lvl="1"/>
            <a:endParaRPr lang="pl-PL" dirty="0"/>
          </a:p>
          <a:p>
            <a:endParaRPr lang="pl-PL" dirty="0"/>
          </a:p>
        </p:txBody>
      </p:sp>
      <p:pic>
        <p:nvPicPr>
          <p:cNvPr id="3" name="Obraz 2" descr="Obraz zawierający tekst, mapa&#10;&#10;&#10;&#10;Opis wygenerowany automatycznie">
            <a:extLst>
              <a:ext uri="{FF2B5EF4-FFF2-40B4-BE49-F238E27FC236}">
                <a16:creationId xmlns:a16="http://schemas.microsoft.com/office/drawing/2014/main" id="{8DC19C23-C2D0-BB48-AC0A-3950B459398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750" y="3182929"/>
            <a:ext cx="6299664" cy="3070233"/>
          </a:xfrm>
          <a:prstGeom prst="rect">
            <a:avLst/>
          </a:prstGeom>
        </p:spPr>
      </p:pic>
      <p:pic>
        <p:nvPicPr>
          <p:cNvPr id="2" name="Nowe nagranie 5">
            <a:hlinkClick r:id="" action="ppaction://media"/>
            <a:extLst>
              <a:ext uri="{FF2B5EF4-FFF2-40B4-BE49-F238E27FC236}">
                <a16:creationId xmlns:a16="http://schemas.microsoft.com/office/drawing/2014/main" id="{3C7E09A6-8CF1-FB41-886D-E8001DF6AA6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175" y="1588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92862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612"/>
    </mc:Choice>
    <mc:Fallback xmlns="">
      <p:transition spd="slow" advTm="266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14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149" objId="2"/>
        <p14:stopEvt time="26612" objId="2"/>
      </p14:showEvt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D8B024F-C16A-804D-A8C8-56CD09B5EF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pl-PL" dirty="0">
                <a:solidFill>
                  <a:srgbClr val="0070C0"/>
                </a:solidFill>
              </a:rPr>
              <a:t>Transport network</a:t>
            </a:r>
          </a:p>
        </p:txBody>
      </p:sp>
      <p:pic>
        <p:nvPicPr>
          <p:cNvPr id="5" name="Symbol zastępczy zawartości 4" descr="Obraz zawierający mapa, tekst&#10;&#10;&#10;&#10;Opis wygenerowany automatycznie">
            <a:extLst>
              <a:ext uri="{FF2B5EF4-FFF2-40B4-BE49-F238E27FC236}">
                <a16:creationId xmlns:a16="http://schemas.microsoft.com/office/drawing/2014/main" id="{13D928B8-7BFE-8C4C-AC22-83E38C05AD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6100" y="1901244"/>
            <a:ext cx="8523468" cy="4137606"/>
          </a:xfrm>
        </p:spPr>
      </p:pic>
      <p:pic>
        <p:nvPicPr>
          <p:cNvPr id="4" name="Nowe nagranie 6">
            <a:hlinkClick r:id="" action="ppaction://media"/>
            <a:extLst>
              <a:ext uri="{FF2B5EF4-FFF2-40B4-BE49-F238E27FC236}">
                <a16:creationId xmlns:a16="http://schemas.microsoft.com/office/drawing/2014/main" id="{B8919D34-B35C-7746-B725-A5418596A3D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175" y="1588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59712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697"/>
    </mc:Choice>
    <mc:Fallback xmlns="">
      <p:transition spd="slow" advTm="196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23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031" objId="4"/>
        <p14:stopEvt time="17460" objId="4"/>
      </p14:showEvt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A47D0A1-B2BC-D341-8868-91830A36AF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pl-PL" dirty="0">
                <a:solidFill>
                  <a:srgbClr val="0070C0"/>
                </a:solidFill>
              </a:rPr>
              <a:t>Transport </a:t>
            </a:r>
            <a:r>
              <a:rPr lang="pl-PL" dirty="0" err="1">
                <a:solidFill>
                  <a:srgbClr val="0070C0"/>
                </a:solidFill>
              </a:rPr>
              <a:t>modes</a:t>
            </a:r>
            <a:endParaRPr lang="pl-PL" dirty="0">
              <a:solidFill>
                <a:srgbClr val="0070C0"/>
              </a:solidFill>
            </a:endParaRPr>
          </a:p>
        </p:txBody>
      </p:sp>
      <p:pic>
        <p:nvPicPr>
          <p:cNvPr id="5" name="Symbol zastępczy zawartości 4" descr="Obraz zawierający kalkulator, zrzut ekranu&#10;&#10;&#10;&#10;Opis wygenerowany automatycznie">
            <a:extLst>
              <a:ext uri="{FF2B5EF4-FFF2-40B4-BE49-F238E27FC236}">
                <a16:creationId xmlns:a16="http://schemas.microsoft.com/office/drawing/2014/main" id="{0893D452-85FE-0B40-A447-BDB647ECF46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0" y="1117005"/>
            <a:ext cx="5524897" cy="4755413"/>
          </a:xfrm>
        </p:spPr>
      </p:pic>
      <p:pic>
        <p:nvPicPr>
          <p:cNvPr id="7" name="Obraz 6" descr="Obraz zawierający kalkulator, budynek, znak, czarny&#10;&#10;&#10;&#10;Opis wygenerowany automatycznie">
            <a:extLst>
              <a:ext uri="{FF2B5EF4-FFF2-40B4-BE49-F238E27FC236}">
                <a16:creationId xmlns:a16="http://schemas.microsoft.com/office/drawing/2014/main" id="{45CA2081-E984-D646-A7E3-B749400DB5B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3622" y="2278913"/>
            <a:ext cx="4723378" cy="3593505"/>
          </a:xfrm>
          <a:prstGeom prst="rect">
            <a:avLst/>
          </a:prstGeom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id="{11641FB8-A9AC-8F45-BEB9-F55B0D326DE8}"/>
              </a:ext>
            </a:extLst>
          </p:cNvPr>
          <p:cNvSpPr txBox="1"/>
          <p:nvPr/>
        </p:nvSpPr>
        <p:spPr>
          <a:xfrm>
            <a:off x="7848600" y="6369574"/>
            <a:ext cx="22880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err="1"/>
              <a:t>Freight</a:t>
            </a:r>
            <a:r>
              <a:rPr lang="pl-PL" dirty="0"/>
              <a:t> </a:t>
            </a:r>
            <a:r>
              <a:rPr lang="pl-PL" dirty="0" err="1"/>
              <a:t>Modal</a:t>
            </a:r>
            <a:r>
              <a:rPr lang="pl-PL" dirty="0"/>
              <a:t> </a:t>
            </a:r>
            <a:r>
              <a:rPr lang="pl-PL" dirty="0" err="1"/>
              <a:t>Options</a:t>
            </a:r>
            <a:endParaRPr lang="pl-PL" dirty="0"/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F5FB1A85-D108-EA43-86F4-16FFE5844F8D}"/>
              </a:ext>
            </a:extLst>
          </p:cNvPr>
          <p:cNvSpPr txBox="1"/>
          <p:nvPr/>
        </p:nvSpPr>
        <p:spPr>
          <a:xfrm>
            <a:off x="2245838" y="6343650"/>
            <a:ext cx="26359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err="1"/>
              <a:t>Passenger</a:t>
            </a:r>
            <a:r>
              <a:rPr lang="pl-PL" dirty="0"/>
              <a:t>  </a:t>
            </a:r>
            <a:r>
              <a:rPr lang="pl-PL" dirty="0" err="1"/>
              <a:t>Modal</a:t>
            </a:r>
            <a:r>
              <a:rPr lang="pl-PL" dirty="0"/>
              <a:t> </a:t>
            </a:r>
            <a:r>
              <a:rPr lang="pl-PL" dirty="0" err="1"/>
              <a:t>Options</a:t>
            </a:r>
            <a:endParaRPr lang="pl-PL" dirty="0"/>
          </a:p>
        </p:txBody>
      </p:sp>
      <p:pic>
        <p:nvPicPr>
          <p:cNvPr id="4" name="Nowe nagranie 7">
            <a:hlinkClick r:id="" action="ppaction://media"/>
            <a:extLst>
              <a:ext uri="{FF2B5EF4-FFF2-40B4-BE49-F238E27FC236}">
                <a16:creationId xmlns:a16="http://schemas.microsoft.com/office/drawing/2014/main" id="{363EA84C-1893-064F-ADC2-ECFE42E62E2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175" y="1588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08937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285"/>
    </mc:Choice>
    <mc:Fallback xmlns="">
      <p:transition spd="slow" advTm="262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92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020" objId="4"/>
        <p14:stopEvt time="25128" objId="4"/>
      </p14:showEvt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812DA07-9336-394F-A675-757F450D6A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GB" dirty="0">
                <a:solidFill>
                  <a:srgbClr val="0070C0"/>
                </a:solidFill>
              </a:rPr>
              <a:t>Transport system planning key issues </a:t>
            </a:r>
            <a:br>
              <a:rPr lang="en-GB" dirty="0"/>
            </a:b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F2441E59-A141-B040-95C5-1BE272D4C7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 err="1"/>
              <a:t>Definitions</a:t>
            </a:r>
            <a:r>
              <a:rPr lang="pl-PL" dirty="0"/>
              <a:t> (</a:t>
            </a:r>
            <a:r>
              <a:rPr lang="pl-PL" dirty="0" err="1"/>
              <a:t>planning</a:t>
            </a:r>
            <a:r>
              <a:rPr lang="pl-PL" dirty="0"/>
              <a:t>, network, transport </a:t>
            </a:r>
            <a:r>
              <a:rPr lang="pl-PL" dirty="0" err="1"/>
              <a:t>systems</a:t>
            </a:r>
            <a:r>
              <a:rPr lang="pl-PL" dirty="0"/>
              <a:t>, ……) </a:t>
            </a:r>
          </a:p>
          <a:p>
            <a:r>
              <a:rPr lang="en" dirty="0"/>
              <a:t>The Prediction of Future Outcomes</a:t>
            </a:r>
            <a:endParaRPr lang="pl-PL" dirty="0"/>
          </a:p>
        </p:txBody>
      </p:sp>
      <p:pic>
        <p:nvPicPr>
          <p:cNvPr id="7" name="Obraz 6" descr="Obraz zawierający tekst, mapa&#10;&#10;&#10;&#10;Opis wygenerowany automatycznie">
            <a:extLst>
              <a:ext uri="{FF2B5EF4-FFF2-40B4-BE49-F238E27FC236}">
                <a16:creationId xmlns:a16="http://schemas.microsoft.com/office/drawing/2014/main" id="{CBD98816-DEBC-4846-ACF9-24115B4690B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0947" y="2921000"/>
            <a:ext cx="6350000" cy="3937000"/>
          </a:xfrm>
          <a:prstGeom prst="rect">
            <a:avLst/>
          </a:prstGeom>
        </p:spPr>
      </p:pic>
      <p:pic>
        <p:nvPicPr>
          <p:cNvPr id="5" name="Nowe nagranie 9">
            <a:hlinkClick r:id="" action="ppaction://media"/>
            <a:extLst>
              <a:ext uri="{FF2B5EF4-FFF2-40B4-BE49-F238E27FC236}">
                <a16:creationId xmlns:a16="http://schemas.microsoft.com/office/drawing/2014/main" id="{7B507ADB-9E61-954D-85A4-C704EAD545E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175" y="1588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35112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398"/>
    </mc:Choice>
    <mc:Fallback xmlns="">
      <p:transition spd="slow" advTm="533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3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250" objId="5"/>
        <p14:stopEvt time="53398" objId="5"/>
      </p14:showEvt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>
            <a:extLst>
              <a:ext uri="{FF2B5EF4-FFF2-40B4-BE49-F238E27FC236}">
                <a16:creationId xmlns:a16="http://schemas.microsoft.com/office/drawing/2014/main" id="{49DEB532-4CBA-034E-8AA5-EB173DBB42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9232" y="985582"/>
            <a:ext cx="11321715" cy="796175"/>
          </a:xfrm>
        </p:spPr>
        <p:txBody>
          <a:bodyPr/>
          <a:lstStyle/>
          <a:p>
            <a:r>
              <a:rPr lang="en-GB" b="1" dirty="0">
                <a:solidFill>
                  <a:srgbClr val="0070C0"/>
                </a:solidFill>
              </a:rPr>
              <a:t>2. Transport planning processes</a:t>
            </a:r>
            <a:br>
              <a:rPr lang="pl-PL" dirty="0"/>
            </a:br>
            <a:endParaRPr lang="pl-PL" dirty="0"/>
          </a:p>
        </p:txBody>
      </p:sp>
      <p:sp>
        <p:nvSpPr>
          <p:cNvPr id="5" name="Symbol zastępczy zawartości 4">
            <a:extLst>
              <a:ext uri="{FF2B5EF4-FFF2-40B4-BE49-F238E27FC236}">
                <a16:creationId xmlns:a16="http://schemas.microsoft.com/office/drawing/2014/main" id="{6C6F77CE-42BD-394D-B655-1B7A69AAAE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1053" y="1781757"/>
            <a:ext cx="10515600" cy="4215815"/>
          </a:xfrm>
        </p:spPr>
        <p:txBody>
          <a:bodyPr/>
          <a:lstStyle/>
          <a:p>
            <a:pPr lvl="1"/>
            <a:r>
              <a:rPr lang="en-GB" dirty="0"/>
              <a:t>Formal transport planning procedures on national, regional and local level</a:t>
            </a:r>
          </a:p>
          <a:p>
            <a:pPr lvl="1"/>
            <a:r>
              <a:rPr lang="en-GB" dirty="0"/>
              <a:t>Planning acts in Uzbekistan </a:t>
            </a:r>
            <a:r>
              <a:rPr lang="en-US" dirty="0"/>
              <a:t>- e</a:t>
            </a:r>
            <a:r>
              <a:rPr lang="pl-PL" dirty="0" err="1"/>
              <a:t>xisting</a:t>
            </a:r>
            <a:r>
              <a:rPr lang="pl-PL" dirty="0"/>
              <a:t> and </a:t>
            </a:r>
            <a:r>
              <a:rPr lang="pl-PL" dirty="0" err="1"/>
              <a:t>expected</a:t>
            </a:r>
            <a:r>
              <a:rPr lang="pl-PL" dirty="0"/>
              <a:t> </a:t>
            </a:r>
            <a:r>
              <a:rPr lang="pl-PL" dirty="0" err="1"/>
              <a:t>situation</a:t>
            </a:r>
            <a:endParaRPr lang="en-GB" dirty="0"/>
          </a:p>
          <a:p>
            <a:pPr lvl="1"/>
            <a:r>
              <a:rPr lang="en-US" altLang="pl-PL" dirty="0"/>
              <a:t>From the old to the new logic in transport planning</a:t>
            </a:r>
            <a:endParaRPr lang="pl-PL" dirty="0"/>
          </a:p>
          <a:p>
            <a:pPr lvl="1"/>
            <a:r>
              <a:rPr lang="en-GB" dirty="0"/>
              <a:t>Planning steps (diagnosis and evaluation, goals and concepts, decision making, implementation and monitoring) </a:t>
            </a:r>
          </a:p>
          <a:p>
            <a:pPr lvl="1"/>
            <a:r>
              <a:rPr lang="en-GB" dirty="0"/>
              <a:t>Integration of transport and land use planning </a:t>
            </a:r>
            <a:endParaRPr lang="pl-PL" dirty="0"/>
          </a:p>
          <a:p>
            <a:pPr lvl="1"/>
            <a:endParaRPr lang="pl-PL" sz="2000" dirty="0"/>
          </a:p>
          <a:p>
            <a:endParaRPr lang="pl-PL" dirty="0"/>
          </a:p>
        </p:txBody>
      </p:sp>
      <p:pic>
        <p:nvPicPr>
          <p:cNvPr id="3" name="Obraz 2" descr="Obraz zawierający osoba, wewnątrz, stół&#10;&#10;&#10;&#10;Opis wygenerowany automatycznie">
            <a:extLst>
              <a:ext uri="{FF2B5EF4-FFF2-40B4-BE49-F238E27FC236}">
                <a16:creationId xmlns:a16="http://schemas.microsoft.com/office/drawing/2014/main" id="{E2AFD7A1-CE9F-D048-9581-2FBEDC76852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3037" y="3648341"/>
            <a:ext cx="5084979" cy="2855806"/>
          </a:xfrm>
          <a:prstGeom prst="rect">
            <a:avLst/>
          </a:prstGeom>
        </p:spPr>
      </p:pic>
      <p:pic>
        <p:nvPicPr>
          <p:cNvPr id="6" name="Nowe nagranie 10">
            <a:hlinkClick r:id="" action="ppaction://media"/>
            <a:extLst>
              <a:ext uri="{FF2B5EF4-FFF2-40B4-BE49-F238E27FC236}">
                <a16:creationId xmlns:a16="http://schemas.microsoft.com/office/drawing/2014/main" id="{9C4EA88D-6DD7-DC4D-BB14-22249117FC2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175" y="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62331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817"/>
    </mc:Choice>
    <mc:Fallback xmlns="">
      <p:transition spd="slow" advTm="418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65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337" objId="6"/>
        <p14:stopEvt time="41176" objId="6"/>
      </p14:showEvt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6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7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"/>
</p:tagLst>
</file>

<file path=ppt/theme/theme1.xml><?xml version="1.0" encoding="utf-8"?>
<a:theme xmlns:a="http://schemas.openxmlformats.org/drawingml/2006/main" name="Motyw pakietu Office">
  <a:themeElements>
    <a:clrScheme name="Motyw pakietu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Motyw pakietu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yw pakietu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1256</TotalTime>
  <Words>1452</Words>
  <Application>Microsoft Macintosh PowerPoint</Application>
  <PresentationFormat>Panoramiczny</PresentationFormat>
  <Paragraphs>332</Paragraphs>
  <Slides>34</Slides>
  <Notes>34</Notes>
  <HiddenSlides>0</HiddenSlides>
  <MMClips>34</MMClips>
  <ScaleCrop>false</ScaleCrop>
  <HeadingPairs>
    <vt:vector size="8" baseType="variant">
      <vt:variant>
        <vt:lpstr>Używane czcionki</vt:lpstr>
      </vt:variant>
      <vt:variant>
        <vt:i4>8</vt:i4>
      </vt:variant>
      <vt:variant>
        <vt:lpstr>Motyw</vt:lpstr>
      </vt:variant>
      <vt:variant>
        <vt:i4>1</vt:i4>
      </vt:variant>
      <vt:variant>
        <vt:lpstr>Osadzone serwery OLE</vt:lpstr>
      </vt:variant>
      <vt:variant>
        <vt:i4>2</vt:i4>
      </vt:variant>
      <vt:variant>
        <vt:lpstr>Tytuły slajdów</vt:lpstr>
      </vt:variant>
      <vt:variant>
        <vt:i4>34</vt:i4>
      </vt:variant>
    </vt:vector>
  </HeadingPairs>
  <TitlesOfParts>
    <vt:vector size="45" baseType="lpstr">
      <vt:lpstr>Arial</vt:lpstr>
      <vt:lpstr>Arial Narrow</vt:lpstr>
      <vt:lpstr>Calibri</vt:lpstr>
      <vt:lpstr>Calibri Light</vt:lpstr>
      <vt:lpstr>Symbol</vt:lpstr>
      <vt:lpstr>Times New Roman</vt:lpstr>
      <vt:lpstr>Times-Roman</vt:lpstr>
      <vt:lpstr>Wingdings</vt:lpstr>
      <vt:lpstr>Motyw pakietu Office</vt:lpstr>
      <vt:lpstr>Dokument</vt:lpstr>
      <vt:lpstr>CorelPhotoPaint.Image.8</vt:lpstr>
      <vt:lpstr>Course 3 Fundamentals of transport planning and management</vt:lpstr>
      <vt:lpstr>Objectives</vt:lpstr>
      <vt:lpstr>Prezentacja programu PowerPoint</vt:lpstr>
      <vt:lpstr>Contents </vt:lpstr>
      <vt:lpstr>1. Fundamentals of transport systems </vt:lpstr>
      <vt:lpstr>Transport network</vt:lpstr>
      <vt:lpstr>Transport modes</vt:lpstr>
      <vt:lpstr>Transport system planning key issues  </vt:lpstr>
      <vt:lpstr>2. Transport planning processes </vt:lpstr>
      <vt:lpstr>Transport planning process features</vt:lpstr>
      <vt:lpstr>Steps of planning process</vt:lpstr>
      <vt:lpstr>From the old to the new logic</vt:lpstr>
      <vt:lpstr>3. Transport policy and multi-modal transport studies </vt:lpstr>
      <vt:lpstr>Transport policy formulation and implementation</vt:lpstr>
      <vt:lpstr>Measures/instruments of transport policy</vt:lpstr>
      <vt:lpstr>4. Surveying and modelling in transport planning  </vt:lpstr>
      <vt:lpstr>Four-Stages Transportation / Land Use Model</vt:lpstr>
      <vt:lpstr>5. Urban transport planning  </vt:lpstr>
      <vt:lpstr>6. Intermodal integration planning  </vt:lpstr>
      <vt:lpstr>Principles of transport integration</vt:lpstr>
      <vt:lpstr>Horizontal and vertical integration</vt:lpstr>
      <vt:lpstr>7. Accessibility and  mobillity planning </vt:lpstr>
      <vt:lpstr>Mobility management</vt:lpstr>
      <vt:lpstr>Objectives of mobility management</vt:lpstr>
      <vt:lpstr>8. Transportation impacts  </vt:lpstr>
      <vt:lpstr>Sustainability in transport planning </vt:lpstr>
      <vt:lpstr>Safety management</vt:lpstr>
      <vt:lpstr>9. ITS Planning  approach </vt:lpstr>
      <vt:lpstr>Key questions</vt:lpstr>
      <vt:lpstr>Alternatives for ITS planning</vt:lpstr>
      <vt:lpstr>Teaching and assessment methods</vt:lpstr>
      <vt:lpstr>Laboratory</vt:lpstr>
      <vt:lpstr>Textbooks and Publications </vt:lpstr>
      <vt:lpstr>Thank you for your attention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MS</dc:creator>
  <cp:lastModifiedBy>lechmichalski1@outlook.com</cp:lastModifiedBy>
  <cp:revision>88</cp:revision>
  <dcterms:created xsi:type="dcterms:W3CDTF">2018-02-07T09:39:09Z</dcterms:created>
  <dcterms:modified xsi:type="dcterms:W3CDTF">2020-04-21T09:48:29Z</dcterms:modified>
</cp:coreProperties>
</file>