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83" d="100"/>
          <a:sy n="83"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BAC9D6-5300-4419-8AC6-2EF4B084457F}" type="datetimeFigureOut">
              <a:rPr lang="sk-SK" smtClean="0"/>
              <a:t>14. 7. 2019</a:t>
            </a:fld>
            <a:endParaRPr lang="sk-SK"/>
          </a:p>
        </p:txBody>
      </p:sp>
      <p:sp>
        <p:nvSpPr>
          <p:cNvPr id="4" name="Zástupný symbol pät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B35AC9-E682-4DEE-AF82-DEB7B791D2E2}" type="slidenum">
              <a:rPr lang="sk-SK" smtClean="0"/>
              <a:t>‹#›</a:t>
            </a:fld>
            <a:endParaRPr lang="sk-SK"/>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93FA2-FF94-498D-820B-178063A08C50}" type="datetimeFigureOut">
              <a:rPr lang="sk-SK" smtClean="0"/>
              <a:t>14. 7. 2019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3D981-2350-4810-8447-A9F202ABBEA1}" type="slidenum">
              <a:rPr lang="sk-SK" smtClean="0"/>
              <a:t>‹#›</a:t>
            </a:fld>
            <a:endParaRPr lang="sk-SK"/>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
        <p:nvSpPr>
          <p:cNvPr id="15" name="Prostokąt 14"/>
          <p:cNvSpPr/>
          <p:nvPr/>
        </p:nvSpPr>
        <p:spPr>
          <a:xfrm>
            <a:off x="368978" y="6304002"/>
            <a:ext cx="8202967" cy="553998"/>
          </a:xfrm>
          <a:prstGeom prst="rect">
            <a:avLst/>
          </a:prstGeom>
        </p:spPr>
        <p:txBody>
          <a:bodyPr wrap="square">
            <a:spAutoFit/>
          </a:bodyPr>
          <a:lstStyle/>
          <a:p>
            <a:pPr algn="ctr"/>
            <a:r>
              <a:rPr lang="pl-PL" sz="1000" dirty="0" err="1" smtClean="0"/>
              <a:t>Intelligent</a:t>
            </a:r>
            <a:r>
              <a:rPr lang="pl-PL" sz="1000" dirty="0" smtClean="0"/>
              <a:t> Transport Systems: New ICT – </a:t>
            </a:r>
            <a:r>
              <a:rPr lang="pl-PL" sz="1000" dirty="0" err="1" smtClean="0"/>
              <a:t>based</a:t>
            </a:r>
            <a:r>
              <a:rPr lang="pl-PL" sz="1000" dirty="0" smtClean="0"/>
              <a:t> </a:t>
            </a:r>
            <a:r>
              <a:rPr lang="pl-PL" sz="1000" dirty="0" err="1" smtClean="0"/>
              <a:t>Master’s</a:t>
            </a:r>
            <a:r>
              <a:rPr lang="pl-PL" sz="1000" dirty="0" smtClean="0"/>
              <a:t> Curricula in Uzbekistan (INTRAS)</a:t>
            </a:r>
          </a:p>
          <a:p>
            <a:pPr algn="ctr"/>
            <a:r>
              <a:rPr lang="pl-PL" sz="1000" dirty="0" smtClean="0"/>
              <a:t>Agreement </a:t>
            </a:r>
            <a:r>
              <a:rPr lang="pl-PL" sz="1000" dirty="0" err="1" smtClean="0"/>
              <a:t>number</a:t>
            </a:r>
            <a:r>
              <a:rPr lang="pl-PL" sz="1000" dirty="0" smtClean="0"/>
              <a:t>: 2017-3516/001-001</a:t>
            </a:r>
          </a:p>
          <a:p>
            <a:pPr algn="ctr"/>
            <a:r>
              <a:rPr lang="pl-PL" sz="1000" dirty="0" smtClean="0"/>
              <a:t>Project </a:t>
            </a:r>
            <a:r>
              <a:rPr lang="pl-PL" sz="1000" dirty="0" err="1" smtClean="0"/>
              <a:t>reference</a:t>
            </a:r>
            <a:r>
              <a:rPr lang="pl-PL" sz="1000" dirty="0" smtClean="0"/>
              <a:t> </a:t>
            </a:r>
            <a:r>
              <a:rPr lang="pl-PL" sz="1000" dirty="0" err="1" smtClean="0"/>
              <a:t>number</a:t>
            </a:r>
            <a:r>
              <a:rPr lang="pl-PL" sz="1000" dirty="0" smtClean="0"/>
              <a:t>: 586292-EPP-1-2017-1-PL-EPPKA2-CBHE-JP</a:t>
            </a:r>
          </a:p>
        </p:txBody>
      </p:sp>
    </p:spTree>
    <p:extLst>
      <p:ext uri="{BB962C8B-B14F-4D97-AF65-F5344CB8AC3E}">
        <p14:creationId xmlns:p14="http://schemas.microsoft.com/office/powerpoint/2010/main" val="4123955383"/>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5462818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5916247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ED8F6484-4142-415A-8E27-163F18125258}" type="datetime1">
              <a:rPr lang="sk-SK" smtClean="0"/>
              <a:t>14. 7. 2019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35314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37111183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1938871869"/>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11429854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797439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9450824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20611550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19430082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2912691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17577" y="6356351"/>
            <a:ext cx="57971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pic>
        <p:nvPicPr>
          <p:cNvPr id="7" name="Obraz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8" name="Obraz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Tree>
    <p:extLst>
      <p:ext uri="{BB962C8B-B14F-4D97-AF65-F5344CB8AC3E}">
        <p14:creationId xmlns:p14="http://schemas.microsoft.com/office/powerpoint/2010/main" val="659380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6"/>
            <a:ext cx="7772400" cy="1470025"/>
          </a:xfrm>
        </p:spPr>
        <p:txBody>
          <a:bodyPr/>
          <a:lstStyle/>
          <a:p>
            <a:r>
              <a:rPr lang="en-GB" b="1" dirty="0">
                <a:solidFill>
                  <a:srgbClr val="0070C0"/>
                </a:solidFill>
              </a:rPr>
              <a:t>“Signalling, Command-Control and Safety for Railways”</a:t>
            </a:r>
            <a:endParaRPr lang="sk-SK" dirty="0">
              <a:solidFill>
                <a:srgbClr val="0070C0"/>
              </a:solidFill>
            </a:endParaRPr>
          </a:p>
        </p:txBody>
      </p:sp>
      <p:sp>
        <p:nvSpPr>
          <p:cNvPr id="3" name="Podnadpis 2"/>
          <p:cNvSpPr>
            <a:spLocks noGrp="1"/>
          </p:cNvSpPr>
          <p:nvPr>
            <p:ph type="subTitle" idx="1"/>
          </p:nvPr>
        </p:nvSpPr>
        <p:spPr>
          <a:xfrm>
            <a:off x="1371600" y="3645024"/>
            <a:ext cx="6400800" cy="1752600"/>
          </a:xfrm>
        </p:spPr>
        <p:txBody>
          <a:bodyPr/>
          <a:lstStyle/>
          <a:p>
            <a:r>
              <a:rPr lang="en-GB" b="1" dirty="0" smtClean="0"/>
              <a:t>Syllabus</a:t>
            </a:r>
            <a:endParaRPr lang="sk-SK" b="1" dirty="0" smtClean="0"/>
          </a:p>
          <a:p>
            <a:r>
              <a:rPr lang="en-US" sz="1800" b="1" dirty="0" smtClean="0">
                <a:solidFill>
                  <a:schemeClr val="tx1"/>
                </a:solidFill>
              </a:rPr>
              <a:t>doc</a:t>
            </a:r>
            <a:r>
              <a:rPr lang="en-US" sz="1800" b="1" dirty="0">
                <a:solidFill>
                  <a:schemeClr val="tx1"/>
                </a:solidFill>
              </a:rPr>
              <a:t>. Ing. </a:t>
            </a:r>
            <a:r>
              <a:rPr lang="en-US" sz="1800" b="1" dirty="0" smtClean="0">
                <a:solidFill>
                  <a:schemeClr val="tx1"/>
                </a:solidFill>
              </a:rPr>
              <a:t>Martin </a:t>
            </a:r>
            <a:r>
              <a:rPr lang="en-US" sz="1800" b="1" dirty="0">
                <a:solidFill>
                  <a:schemeClr val="tx1"/>
                </a:solidFill>
              </a:rPr>
              <a:t>Kendra, PhD</a:t>
            </a:r>
            <a:r>
              <a:rPr lang="en-US" sz="1800" b="1" dirty="0" smtClean="0">
                <a:solidFill>
                  <a:schemeClr val="tx1"/>
                </a:solidFill>
              </a:rPr>
              <a:t>.</a:t>
            </a:r>
            <a:endParaRPr lang="sk-SK" sz="1800" b="1" dirty="0" smtClean="0">
              <a:solidFill>
                <a:schemeClr val="tx1"/>
              </a:solidFill>
            </a:endParaRPr>
          </a:p>
          <a:p>
            <a:endParaRPr lang="sk-SK" sz="1800" b="1" dirty="0">
              <a:solidFill>
                <a:schemeClr val="tx1"/>
              </a:solidFill>
            </a:endParaRPr>
          </a:p>
          <a:p>
            <a:r>
              <a:rPr lang="sk-SK" sz="1800" b="1" dirty="0" err="1" smtClean="0">
                <a:solidFill>
                  <a:schemeClr val="tx1"/>
                </a:solidFill>
              </a:rPr>
              <a:t>July</a:t>
            </a:r>
            <a:r>
              <a:rPr lang="sk-SK" sz="1800" b="1" dirty="0" smtClean="0">
                <a:solidFill>
                  <a:schemeClr val="tx1"/>
                </a:solidFill>
              </a:rPr>
              <a:t>, 2th, 2019</a:t>
            </a:r>
            <a:endParaRPr lang="sk-SK" sz="1800" dirty="0">
              <a:solidFill>
                <a:schemeClr val="tx1"/>
              </a:solidFill>
            </a:endParaRPr>
          </a:p>
        </p:txBody>
      </p:sp>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pPr marL="539750" lvl="0" indent="-539750">
              <a:tabLst>
                <a:tab pos="539750" algn="l"/>
              </a:tabLst>
            </a:pPr>
            <a:r>
              <a:rPr lang="sk-SK" sz="2400" b="1" dirty="0" smtClean="0"/>
              <a:t>5.	</a:t>
            </a:r>
            <a:r>
              <a:rPr lang="en-GB" sz="2400" b="1" dirty="0" smtClean="0"/>
              <a:t>Crossing </a:t>
            </a:r>
            <a:r>
              <a:rPr lang="en-GB" sz="2400" b="1" dirty="0"/>
              <a:t>safety equipment (CSE</a:t>
            </a:r>
            <a:r>
              <a:rPr lang="en-GB" sz="2400" b="1" dirty="0" smtClean="0"/>
              <a:t>)</a:t>
            </a:r>
            <a:endParaRPr lang="sk-SK" sz="2400" b="1" dirty="0" smtClean="0"/>
          </a:p>
          <a:p>
            <a:pPr marL="539750" lvl="0" indent="-539750">
              <a:tabLst>
                <a:tab pos="539750" algn="l"/>
              </a:tabLst>
            </a:pPr>
            <a:endParaRPr lang="sk-SK" sz="2400" dirty="0"/>
          </a:p>
          <a:p>
            <a:pPr marL="539750" indent="-539750">
              <a:tabLst>
                <a:tab pos="539750" algn="l"/>
              </a:tabLst>
            </a:pPr>
            <a:r>
              <a:rPr lang="en-GB" sz="2400" dirty="0"/>
              <a:t>5.1 </a:t>
            </a:r>
            <a:r>
              <a:rPr lang="sk-SK" sz="2400" dirty="0" smtClean="0"/>
              <a:t>	</a:t>
            </a:r>
            <a:r>
              <a:rPr lang="en-GB" sz="2400" dirty="0" smtClean="0"/>
              <a:t>Basic </a:t>
            </a:r>
            <a:r>
              <a:rPr lang="en-GB" sz="2400" dirty="0"/>
              <a:t>functional and technical requirements</a:t>
            </a:r>
            <a:endParaRPr lang="sk-SK" sz="2400" dirty="0"/>
          </a:p>
          <a:p>
            <a:pPr marL="539750" indent="-539750">
              <a:tabLst>
                <a:tab pos="539750" algn="l"/>
              </a:tabLst>
            </a:pPr>
            <a:r>
              <a:rPr lang="en-GB" sz="2400" dirty="0"/>
              <a:t>5.2 </a:t>
            </a:r>
            <a:r>
              <a:rPr lang="sk-SK" sz="2400" dirty="0" smtClean="0"/>
              <a:t>	</a:t>
            </a:r>
            <a:r>
              <a:rPr lang="en-GB" sz="2400" dirty="0" smtClean="0"/>
              <a:t>Sorting</a:t>
            </a:r>
            <a:endParaRPr lang="sk-SK" sz="2400" dirty="0"/>
          </a:p>
          <a:p>
            <a:pPr marL="539750" indent="-539750">
              <a:tabLst>
                <a:tab pos="539750" algn="l"/>
              </a:tabLst>
            </a:pPr>
            <a:r>
              <a:rPr lang="en-GB" sz="2400" dirty="0"/>
              <a:t>5.3 </a:t>
            </a:r>
            <a:r>
              <a:rPr lang="sk-SK" sz="2400" dirty="0" smtClean="0"/>
              <a:t>	</a:t>
            </a:r>
            <a:r>
              <a:rPr lang="en-GB" sz="2400" dirty="0" smtClean="0"/>
              <a:t>Principle </a:t>
            </a:r>
            <a:r>
              <a:rPr lang="en-GB" sz="2400" dirty="0"/>
              <a:t>of operation</a:t>
            </a:r>
            <a:endParaRPr lang="sk-SK" sz="2400" dirty="0"/>
          </a:p>
          <a:p>
            <a:pPr marL="539750" indent="-539750">
              <a:tabLst>
                <a:tab pos="539750" algn="l"/>
              </a:tabLst>
            </a:pPr>
            <a:r>
              <a:rPr lang="en-GB" sz="2400" dirty="0"/>
              <a:t>5.4 </a:t>
            </a:r>
            <a:r>
              <a:rPr lang="sk-SK" sz="2400" dirty="0" smtClean="0"/>
              <a:t>	</a:t>
            </a:r>
            <a:r>
              <a:rPr lang="en-GB" sz="2400" dirty="0" smtClean="0"/>
              <a:t>Light </a:t>
            </a:r>
            <a:r>
              <a:rPr lang="en-GB" sz="2400" dirty="0"/>
              <a:t>signalling crossing equipment</a:t>
            </a:r>
            <a:endParaRPr lang="sk-SK" sz="24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31746" name="Picture 2" descr="Výsledok vyhľadávania obrázkov pre dopyt railway cross"/>
          <p:cNvPicPr>
            <a:picLocks noChangeAspect="1" noChangeArrowheads="1"/>
          </p:cNvPicPr>
          <p:nvPr/>
        </p:nvPicPr>
        <p:blipFill>
          <a:blip r:embed="rId3" cstate="print"/>
          <a:srcRect/>
          <a:stretch>
            <a:fillRect/>
          </a:stretch>
        </p:blipFill>
        <p:spPr bwMode="auto">
          <a:xfrm>
            <a:off x="5508104" y="3861048"/>
            <a:ext cx="3466488" cy="2016224"/>
          </a:xfrm>
          <a:prstGeom prst="rect">
            <a:avLst/>
          </a:prstGeom>
          <a:noFill/>
        </p:spPr>
      </p:pic>
      <p:sp>
        <p:nvSpPr>
          <p:cNvPr id="13" name="Pole tekstowe 157"/>
          <p:cNvSpPr txBox="1">
            <a:spLocks noChangeArrowheads="1"/>
          </p:cNvSpPr>
          <p:nvPr/>
        </p:nvSpPr>
        <p:spPr bwMode="auto">
          <a:xfrm>
            <a:off x="1335910" y="612783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Teaching method</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r>
              <a:rPr lang="en-GB" sz="2400" b="1" dirty="0"/>
              <a:t>Lectures, </a:t>
            </a:r>
            <a:r>
              <a:rPr lang="en-GB" sz="2400" b="1" dirty="0" smtClean="0"/>
              <a:t>tutorials/exercises</a:t>
            </a:r>
            <a:endParaRPr lang="sk-SK" sz="2400" b="1" dirty="0" smtClean="0"/>
          </a:p>
          <a:p>
            <a:endParaRPr lang="sk-SK" sz="2400" dirty="0"/>
          </a:p>
          <a:p>
            <a:pPr lvl="0"/>
            <a:r>
              <a:rPr lang="en-US" sz="2200" b="1" dirty="0">
                <a:solidFill>
                  <a:schemeClr val="tx1">
                    <a:tint val="75000"/>
                  </a:schemeClr>
                </a:solidFill>
              </a:rPr>
              <a:t>The slides are available for the whole course. They are provided to students (or uploaded in the MOODLE system). The full contents of each slide is systematically explained by the Lecturer. Additional examples which are not included in the slides are proposed by the Lecturer to allow good understanding of the information provided.  </a:t>
            </a:r>
            <a:endParaRPr lang="sk-SK" sz="2200" b="1" dirty="0">
              <a:solidFill>
                <a:schemeClr val="tx1">
                  <a:tint val="75000"/>
                </a:schemeClr>
              </a:solidFill>
            </a:endParaRPr>
          </a:p>
          <a:p>
            <a:pPr lvl="0"/>
            <a:endParaRPr lang="sk-SK" sz="2200" b="1" dirty="0">
              <a:solidFill>
                <a:schemeClr val="tx1">
                  <a:tint val="75000"/>
                </a:schemeClr>
              </a:solidFill>
            </a:endParaRPr>
          </a:p>
          <a:p>
            <a:pPr lvl="0"/>
            <a:r>
              <a:rPr lang="en-US" sz="2200" b="1" dirty="0">
                <a:solidFill>
                  <a:schemeClr val="tx1">
                    <a:tint val="75000"/>
                  </a:schemeClr>
                </a:solidFill>
              </a:rPr>
              <a:t>The slides contain exercises with solutions for the good understanding of the content of each chapter. These solutions are systematically explained (during the lecture) by the Lecturer.</a:t>
            </a:r>
            <a:endParaRPr lang="sk-SK" sz="2200" b="1" dirty="0">
              <a:solidFill>
                <a:schemeClr val="tx1">
                  <a:tint val="75000"/>
                </a:schemeClr>
              </a:solidFill>
            </a:endParaRPr>
          </a:p>
          <a:p>
            <a:pPr lvl="0"/>
            <a:endParaRPr lang="sk-SK" sz="2400" dirty="0" smtClean="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29698" name="Picture 2" descr="Výsledok vyhľadávania obrázkov pre dopyt teacher"/>
          <p:cNvPicPr>
            <a:picLocks noChangeAspect="1" noChangeArrowheads="1"/>
          </p:cNvPicPr>
          <p:nvPr/>
        </p:nvPicPr>
        <p:blipFill>
          <a:blip r:embed="rId3" cstate="print"/>
          <a:srcRect/>
          <a:stretch>
            <a:fillRect/>
          </a:stretch>
        </p:blipFill>
        <p:spPr bwMode="auto">
          <a:xfrm>
            <a:off x="6353759" y="1124744"/>
            <a:ext cx="2654584" cy="1418084"/>
          </a:xfrm>
          <a:prstGeom prst="rect">
            <a:avLst/>
          </a:prstGeom>
          <a:noFill/>
        </p:spPr>
      </p:pic>
      <p:sp>
        <p:nvSpPr>
          <p:cNvPr id="13" name="Pole tekstowe 157"/>
          <p:cNvSpPr txBox="1">
            <a:spLocks noChangeArrowheads="1"/>
          </p:cNvSpPr>
          <p:nvPr/>
        </p:nvSpPr>
        <p:spPr bwMode="auto">
          <a:xfrm>
            <a:off x="1691680" y="6292549"/>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Teaching method</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r>
              <a:rPr lang="en-GB" sz="2400" b="1" dirty="0"/>
              <a:t>Lectures, tutorials/exercises</a:t>
            </a:r>
            <a:endParaRPr lang="sk-SK" sz="2400" b="1" dirty="0"/>
          </a:p>
          <a:p>
            <a:endParaRPr lang="sk-SK" sz="2400" dirty="0"/>
          </a:p>
          <a:p>
            <a:pPr lvl="0"/>
            <a:r>
              <a:rPr lang="en-US" sz="2200" b="1" dirty="0">
                <a:solidFill>
                  <a:schemeClr val="tx1">
                    <a:tint val="75000"/>
                  </a:schemeClr>
                </a:solidFill>
              </a:rPr>
              <a:t>The slides contain also exercises without solutions. They should be solved by students during the lecture. The students are fully assisted by the Lecturer in order to obtain correct/exact solutions to the proposed exercises. This should help to check whether the students have understood the chapters or not.</a:t>
            </a:r>
            <a:endParaRPr lang="sk-SK" sz="2200" b="1" dirty="0">
              <a:solidFill>
                <a:schemeClr val="tx1">
                  <a:tint val="75000"/>
                </a:schemeClr>
              </a:solidFill>
            </a:endParaRPr>
          </a:p>
          <a:p>
            <a:pPr lvl="0"/>
            <a:endParaRPr lang="sk-SK" sz="2200" b="1" dirty="0">
              <a:solidFill>
                <a:schemeClr val="tx1">
                  <a:tint val="75000"/>
                </a:schemeClr>
              </a:solidFill>
            </a:endParaRPr>
          </a:p>
          <a:p>
            <a:pPr lvl="0"/>
            <a:r>
              <a:rPr lang="en-US" sz="2200" b="1" dirty="0">
                <a:solidFill>
                  <a:schemeClr val="tx1">
                    <a:tint val="75000"/>
                  </a:schemeClr>
                </a:solidFill>
              </a:rPr>
              <a:t>Several exercises are proposed by the Lecturer to be solved by students as projects. This should help to test the self-learning potential of students.</a:t>
            </a:r>
            <a:endParaRPr lang="sk-SK" sz="2200" b="1" dirty="0">
              <a:solidFill>
                <a:schemeClr val="tx1">
                  <a:tint val="75000"/>
                </a:schemeClr>
              </a:solidFill>
            </a:endParaRPr>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27650" name="Picture 2" descr="Výsledok vyhľadávania obrázkov pre dopyt teacher"/>
          <p:cNvPicPr>
            <a:picLocks noChangeAspect="1" noChangeArrowheads="1"/>
          </p:cNvPicPr>
          <p:nvPr/>
        </p:nvPicPr>
        <p:blipFill>
          <a:blip r:embed="rId3" cstate="print"/>
          <a:srcRect/>
          <a:stretch>
            <a:fillRect/>
          </a:stretch>
        </p:blipFill>
        <p:spPr bwMode="auto">
          <a:xfrm>
            <a:off x="6300192" y="1124744"/>
            <a:ext cx="2271192" cy="1514128"/>
          </a:xfrm>
          <a:prstGeom prst="rect">
            <a:avLst/>
          </a:prstGeom>
          <a:noFill/>
        </p:spPr>
      </p:pic>
      <p:sp>
        <p:nvSpPr>
          <p:cNvPr id="13" name="Pole tekstowe 157"/>
          <p:cNvSpPr txBox="1">
            <a:spLocks noChangeArrowheads="1"/>
          </p:cNvSpPr>
          <p:nvPr/>
        </p:nvSpPr>
        <p:spPr bwMode="auto">
          <a:xfrm>
            <a:off x="1335910" y="6219077"/>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Assessment method</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r>
              <a:rPr lang="sk-SK" sz="2400" b="1" dirty="0" smtClean="0"/>
              <a:t>- </a:t>
            </a:r>
            <a:r>
              <a:rPr lang="en-GB" sz="2400" b="1" dirty="0" smtClean="0"/>
              <a:t>Mid-term </a:t>
            </a:r>
            <a:r>
              <a:rPr lang="en-GB" sz="2400" b="1" dirty="0"/>
              <a:t>and final oral and/or written examination</a:t>
            </a:r>
            <a:endParaRPr lang="sk-SK" sz="2200" b="1" dirty="0">
              <a:solidFill>
                <a:schemeClr val="tx1">
                  <a:tint val="75000"/>
                </a:schemeClr>
              </a:solidFill>
            </a:endParaRPr>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sp>
        <p:nvSpPr>
          <p:cNvPr id="25602" name="AutoShape 2" descr="Výsledok vyhľadávania obrázkov pre dopyt examination"/>
          <p:cNvSpPr>
            <a:spLocks noChangeAspect="1" noChangeArrowheads="1"/>
          </p:cNvSpPr>
          <p:nvPr/>
        </p:nvSpPr>
        <p:spPr bwMode="auto">
          <a:xfrm>
            <a:off x="155575" y="-1050925"/>
            <a:ext cx="4333875" cy="2200275"/>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5604" name="AutoShape 4" descr="Výsledok vyhľadávania obrázkov pre dopyt examination"/>
          <p:cNvSpPr>
            <a:spLocks noChangeAspect="1" noChangeArrowheads="1"/>
          </p:cNvSpPr>
          <p:nvPr/>
        </p:nvSpPr>
        <p:spPr bwMode="auto">
          <a:xfrm>
            <a:off x="155575" y="-1050925"/>
            <a:ext cx="4333875" cy="2200275"/>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5606" name="Picture 6" descr="Výsledok vyhľadávania obrázkov pre dopyt examination"/>
          <p:cNvPicPr>
            <a:picLocks noChangeAspect="1" noChangeArrowheads="1"/>
          </p:cNvPicPr>
          <p:nvPr/>
        </p:nvPicPr>
        <p:blipFill>
          <a:blip r:embed="rId3" cstate="print"/>
          <a:srcRect/>
          <a:stretch>
            <a:fillRect/>
          </a:stretch>
        </p:blipFill>
        <p:spPr bwMode="auto">
          <a:xfrm>
            <a:off x="2411760" y="3068960"/>
            <a:ext cx="4333875" cy="2200275"/>
          </a:xfrm>
          <a:prstGeom prst="rect">
            <a:avLst/>
          </a:prstGeom>
          <a:noFill/>
        </p:spPr>
      </p:pic>
      <p:sp>
        <p:nvSpPr>
          <p:cNvPr id="13" name="Pole tekstowe 157"/>
          <p:cNvSpPr txBox="1">
            <a:spLocks noChangeArrowheads="1"/>
          </p:cNvSpPr>
          <p:nvPr/>
        </p:nvSpPr>
        <p:spPr bwMode="auto">
          <a:xfrm>
            <a:off x="1332263" y="6228929"/>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Textbooks - Publications - Software</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lnSpcReduction="10000"/>
          </a:bodyPr>
          <a:lstStyle/>
          <a:p>
            <a:pPr marL="182563" lvl="0" indent="-182563">
              <a:buFontTx/>
              <a:buChar char="-"/>
              <a:tabLst>
                <a:tab pos="182563" algn="l"/>
              </a:tabLst>
            </a:pPr>
            <a:r>
              <a:rPr lang="en-US" sz="2000" dirty="0" smtClean="0"/>
              <a:t>Adams</a:t>
            </a:r>
            <a:r>
              <a:rPr lang="en-US" sz="2000" dirty="0"/>
              <a:t>, B., B.: The Block System of Signaling on American Railroads. Franklin Classics, 2018, ISBN </a:t>
            </a:r>
            <a:r>
              <a:rPr lang="en-US" sz="2000" dirty="0" smtClean="0"/>
              <a:t>0342203649</a:t>
            </a:r>
            <a:endParaRPr lang="sk-SK" sz="2000" dirty="0" smtClean="0"/>
          </a:p>
          <a:p>
            <a:pPr marL="182563" lvl="0" indent="-182563">
              <a:buFontTx/>
              <a:buChar char="-"/>
              <a:tabLst>
                <a:tab pos="182563" algn="l"/>
              </a:tabLst>
            </a:pPr>
            <a:endParaRPr lang="sk-SK" sz="1400" dirty="0"/>
          </a:p>
          <a:p>
            <a:pPr marL="182563" lvl="0" indent="-182563">
              <a:buFontTx/>
              <a:buChar char="-"/>
              <a:tabLst>
                <a:tab pos="182563" algn="l"/>
              </a:tabLst>
            </a:pPr>
            <a:r>
              <a:rPr lang="en-US" sz="2000" dirty="0" smtClean="0"/>
              <a:t>British </a:t>
            </a:r>
            <a:r>
              <a:rPr lang="en-US" sz="2000" dirty="0"/>
              <a:t>Railway </a:t>
            </a:r>
            <a:r>
              <a:rPr lang="en-US" sz="2000" dirty="0" err="1"/>
              <a:t>Signalling</a:t>
            </a:r>
            <a:r>
              <a:rPr lang="en-US" sz="2000" dirty="0"/>
              <a:t> Practice: Interlocking Principles and Systems. Institution of Railway Signal Engineers; New Ed edition, 2005, ISBN </a:t>
            </a:r>
            <a:r>
              <a:rPr lang="en-US" sz="2000" dirty="0" smtClean="0"/>
              <a:t>090239021X</a:t>
            </a:r>
            <a:endParaRPr lang="sk-SK" sz="2000" dirty="0" smtClean="0"/>
          </a:p>
          <a:p>
            <a:pPr marL="182563" lvl="0" indent="-182563">
              <a:buFontTx/>
              <a:buChar char="-"/>
              <a:tabLst>
                <a:tab pos="182563" algn="l"/>
              </a:tabLst>
            </a:pPr>
            <a:endParaRPr lang="sk-SK" dirty="0"/>
          </a:p>
          <a:p>
            <a:pPr marL="182563" lvl="0" indent="-182563">
              <a:buFontTx/>
              <a:buChar char="-"/>
              <a:tabLst>
                <a:tab pos="182563" algn="l"/>
              </a:tabLst>
            </a:pPr>
            <a:r>
              <a:rPr lang="en-US" sz="2000" dirty="0" err="1" smtClean="0"/>
              <a:t>Flammini</a:t>
            </a:r>
            <a:r>
              <a:rPr lang="en-US" sz="2000" dirty="0"/>
              <a:t>, F.: Railway Safety, Reliability, and Security: Technologies and Systems Engineering. IGI Global, 2012, ISBN </a:t>
            </a:r>
            <a:r>
              <a:rPr lang="en-US" sz="2000" dirty="0" smtClean="0"/>
              <a:t>1466616431</a:t>
            </a:r>
            <a:endParaRPr lang="sk-SK" sz="2000" dirty="0" smtClean="0"/>
          </a:p>
          <a:p>
            <a:pPr marL="182563" lvl="0" indent="-182563">
              <a:buFontTx/>
              <a:buChar char="-"/>
              <a:tabLst>
                <a:tab pos="182563" algn="l"/>
              </a:tabLst>
            </a:pPr>
            <a:endParaRPr lang="sk-SK" sz="1400" dirty="0"/>
          </a:p>
          <a:p>
            <a:pPr marL="182563" lvl="0" indent="-182563">
              <a:buFontTx/>
              <a:buChar char="-"/>
              <a:tabLst>
                <a:tab pos="182563" algn="l"/>
              </a:tabLst>
            </a:pPr>
            <a:r>
              <a:rPr lang="en-US" sz="2000" dirty="0" smtClean="0"/>
              <a:t>International </a:t>
            </a:r>
            <a:r>
              <a:rPr lang="en-US" sz="2000" dirty="0"/>
              <a:t>Compendium: Railway </a:t>
            </a:r>
            <a:r>
              <a:rPr lang="en-US" sz="2000" dirty="0" err="1"/>
              <a:t>Signalling</a:t>
            </a:r>
            <a:r>
              <a:rPr lang="en-US" sz="2000" dirty="0"/>
              <a:t> &amp; Interlocking. </a:t>
            </a:r>
            <a:r>
              <a:rPr lang="en-US" sz="2000" dirty="0" err="1"/>
              <a:t>Eurailpress</a:t>
            </a:r>
            <a:r>
              <a:rPr lang="en-US" sz="2000" dirty="0"/>
              <a:t> Hamburg, ISBN 978-3-7771-0394-5, </a:t>
            </a:r>
            <a:r>
              <a:rPr lang="en-US" sz="2000" dirty="0" smtClean="0"/>
              <a:t>2009</a:t>
            </a:r>
            <a:endParaRPr lang="sk-SK" sz="2000" dirty="0" smtClean="0"/>
          </a:p>
          <a:p>
            <a:pPr marL="182563" lvl="0" indent="-182563">
              <a:buFontTx/>
              <a:buChar char="-"/>
              <a:tabLst>
                <a:tab pos="182563" algn="l"/>
              </a:tabLst>
            </a:pPr>
            <a:endParaRPr lang="sk-SK" sz="1200" dirty="0"/>
          </a:p>
          <a:p>
            <a:pPr marL="182563" lvl="0" indent="-182563">
              <a:buFontTx/>
              <a:buChar char="-"/>
              <a:tabLst>
                <a:tab pos="182563" algn="l"/>
              </a:tabLst>
            </a:pPr>
            <a:r>
              <a:rPr lang="en-US" sz="2000" dirty="0" smtClean="0"/>
              <a:t>Nock</a:t>
            </a:r>
            <a:r>
              <a:rPr lang="en-US" sz="2000" dirty="0"/>
              <a:t>, O., S.: Railway </a:t>
            </a:r>
            <a:r>
              <a:rPr lang="en-US" sz="2000" dirty="0" err="1"/>
              <a:t>Signalling</a:t>
            </a:r>
            <a:r>
              <a:rPr lang="en-US" sz="2000" dirty="0"/>
              <a:t>. A &amp; C </a:t>
            </a:r>
            <a:r>
              <a:rPr lang="en-US" sz="2000" dirty="0" smtClean="0"/>
              <a:t>Black</a:t>
            </a:r>
            <a:endParaRPr lang="sk-SK" sz="2000" dirty="0" smtClean="0"/>
          </a:p>
          <a:p>
            <a:pPr marL="182563" lvl="0" indent="-182563">
              <a:tabLst>
                <a:tab pos="182563" algn="l"/>
              </a:tabLst>
            </a:pPr>
            <a:r>
              <a:rPr lang="sk-SK" sz="2000" dirty="0"/>
              <a:t>	</a:t>
            </a:r>
            <a:r>
              <a:rPr lang="en-US" sz="2000" dirty="0" smtClean="0"/>
              <a:t>Publishers </a:t>
            </a:r>
            <a:r>
              <a:rPr lang="en-US" sz="2000" dirty="0"/>
              <a:t>Ltd,  1981, ISBN 0713620676</a:t>
            </a:r>
            <a:endParaRPr lang="sk-SK" sz="20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23554" name="Picture 2" descr="Výsledok vyhľadávania obrázkov pre dopyt books"/>
          <p:cNvPicPr>
            <a:picLocks noChangeAspect="1" noChangeArrowheads="1"/>
          </p:cNvPicPr>
          <p:nvPr/>
        </p:nvPicPr>
        <p:blipFill>
          <a:blip r:embed="rId3" cstate="print"/>
          <a:srcRect/>
          <a:stretch>
            <a:fillRect/>
          </a:stretch>
        </p:blipFill>
        <p:spPr bwMode="auto">
          <a:xfrm>
            <a:off x="6520192" y="4941168"/>
            <a:ext cx="2623808" cy="1478311"/>
          </a:xfrm>
          <a:prstGeom prst="rect">
            <a:avLst/>
          </a:prstGeom>
          <a:noFill/>
        </p:spPr>
      </p:pic>
      <p:sp>
        <p:nvSpPr>
          <p:cNvPr id="13" name="Pole tekstowe 157"/>
          <p:cNvSpPr txBox="1">
            <a:spLocks noChangeArrowheads="1"/>
          </p:cNvSpPr>
          <p:nvPr/>
        </p:nvSpPr>
        <p:spPr bwMode="auto">
          <a:xfrm>
            <a:off x="1255608" y="6201142"/>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Textbooks - Publications - Software</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pPr marL="182563" lvl="0" indent="-182563">
              <a:buFontTx/>
              <a:buChar char="-"/>
              <a:tabLst>
                <a:tab pos="182563" algn="l"/>
              </a:tabLst>
            </a:pPr>
            <a:r>
              <a:rPr lang="en-US" sz="2000" dirty="0" err="1" smtClean="0"/>
              <a:t>Pachl</a:t>
            </a:r>
            <a:r>
              <a:rPr lang="en-US" sz="2000" dirty="0"/>
              <a:t>, J.: Railway Operation and Control. VTD Rail Publishing, ISBN 0-9719915-1-0, </a:t>
            </a:r>
            <a:r>
              <a:rPr lang="en-US" sz="2000" dirty="0" smtClean="0"/>
              <a:t>2010</a:t>
            </a:r>
            <a:endParaRPr lang="sk-SK" sz="2000" dirty="0" smtClean="0"/>
          </a:p>
          <a:p>
            <a:pPr marL="182563" lvl="0" indent="-182563">
              <a:buFontTx/>
              <a:buChar char="-"/>
              <a:tabLst>
                <a:tab pos="182563" algn="l"/>
              </a:tabLst>
            </a:pPr>
            <a:endParaRPr lang="sk-SK" sz="2000" dirty="0"/>
          </a:p>
          <a:p>
            <a:pPr marL="182563" lvl="0" indent="-182563">
              <a:buFontTx/>
              <a:buChar char="-"/>
              <a:tabLst>
                <a:tab pos="182563" algn="l"/>
              </a:tabLst>
            </a:pPr>
            <a:r>
              <a:rPr lang="en-US" sz="2000" dirty="0" smtClean="0"/>
              <a:t>Railway </a:t>
            </a:r>
            <a:r>
              <a:rPr lang="en-US" sz="2000" dirty="0"/>
              <a:t>Operating and Safety Rules</a:t>
            </a:r>
            <a:r>
              <a:rPr lang="en-US" sz="2000" dirty="0" smtClean="0"/>
              <a:t>. </a:t>
            </a:r>
            <a:r>
              <a:rPr lang="en-US" sz="2000" dirty="0"/>
              <a:t>Kindle Edition, </a:t>
            </a:r>
            <a:r>
              <a:rPr lang="en-US" sz="2000" dirty="0" smtClean="0"/>
              <a:t>2015</a:t>
            </a:r>
            <a:endParaRPr lang="sk-SK" sz="2000" dirty="0" smtClean="0"/>
          </a:p>
          <a:p>
            <a:pPr marL="182563" lvl="0" indent="-182563">
              <a:buFontTx/>
              <a:buChar char="-"/>
              <a:tabLst>
                <a:tab pos="182563" algn="l"/>
              </a:tabLst>
            </a:pPr>
            <a:endParaRPr lang="sk-SK" sz="2000" dirty="0"/>
          </a:p>
          <a:p>
            <a:pPr marL="182563" lvl="0" indent="-182563">
              <a:buFontTx/>
              <a:buChar char="-"/>
              <a:tabLst>
                <a:tab pos="182563" algn="l"/>
              </a:tabLst>
            </a:pPr>
            <a:r>
              <a:rPr lang="en-US" sz="2000" dirty="0" err="1" smtClean="0"/>
              <a:t>Sciutto</a:t>
            </a:r>
            <a:r>
              <a:rPr lang="en-US" sz="2000" dirty="0"/>
              <a:t>, G.: Safety and Security in Railway Engineering. WIT Press, 2010, ISBN </a:t>
            </a:r>
            <a:r>
              <a:rPr lang="en-US" sz="2000" dirty="0" smtClean="0"/>
              <a:t>1845644964</a:t>
            </a:r>
            <a:endParaRPr lang="sk-SK" sz="2000" dirty="0" smtClean="0"/>
          </a:p>
          <a:p>
            <a:pPr marL="182563" lvl="0" indent="-182563">
              <a:buFontTx/>
              <a:buChar char="-"/>
              <a:tabLst>
                <a:tab pos="182563" algn="l"/>
              </a:tabLst>
            </a:pPr>
            <a:endParaRPr lang="sk-SK" sz="2000" dirty="0"/>
          </a:p>
          <a:p>
            <a:pPr marL="182563" lvl="0" indent="-182563">
              <a:buFontTx/>
              <a:buChar char="-"/>
              <a:tabLst>
                <a:tab pos="182563" algn="l"/>
              </a:tabLst>
            </a:pPr>
            <a:r>
              <a:rPr lang="en-US" sz="2000" dirty="0" err="1" smtClean="0"/>
              <a:t>Setola</a:t>
            </a:r>
            <a:r>
              <a:rPr lang="en-US" sz="2000" dirty="0"/>
              <a:t>, R. et al.: Railway Infrastructure Security. eBook, Kindle Edition, Springer; 2015, ISBN </a:t>
            </a:r>
            <a:r>
              <a:rPr lang="en-US" sz="2000" dirty="0" smtClean="0"/>
              <a:t>3319044257</a:t>
            </a:r>
            <a:endParaRPr lang="sk-SK" sz="2000" dirty="0" smtClean="0"/>
          </a:p>
          <a:p>
            <a:pPr marL="182563" lvl="0" indent="-182563">
              <a:buFontTx/>
              <a:buChar char="-"/>
              <a:tabLst>
                <a:tab pos="182563" algn="l"/>
              </a:tabLst>
            </a:pPr>
            <a:endParaRPr lang="sk-SK" sz="2000" dirty="0"/>
          </a:p>
          <a:p>
            <a:pPr marL="182563" lvl="0" indent="-182563">
              <a:tabLst>
                <a:tab pos="182563" algn="l"/>
              </a:tabLst>
            </a:pPr>
            <a:r>
              <a:rPr lang="sk-SK" sz="2000" dirty="0" smtClean="0"/>
              <a:t>-	</a:t>
            </a:r>
            <a:r>
              <a:rPr lang="en-US" sz="2000" dirty="0" smtClean="0"/>
              <a:t>Wang</a:t>
            </a:r>
            <a:r>
              <a:rPr lang="en-US" sz="2000" dirty="0"/>
              <a:t>, J.: Safety Theory and Control Technology of High-Speed Train Operation. eBook, Kindle Edition, Academic Press, 2017, ISBN 012813304X</a:t>
            </a:r>
            <a:endParaRPr lang="sk-SK" sz="20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21506" name="Picture 2" descr="Výsledok vyhľadávania obrázkov pre dopyt books"/>
          <p:cNvPicPr>
            <a:picLocks noChangeAspect="1" noChangeArrowheads="1"/>
          </p:cNvPicPr>
          <p:nvPr/>
        </p:nvPicPr>
        <p:blipFill>
          <a:blip r:embed="rId3" cstate="print"/>
          <a:srcRect/>
          <a:stretch>
            <a:fillRect/>
          </a:stretch>
        </p:blipFill>
        <p:spPr bwMode="auto">
          <a:xfrm>
            <a:off x="7308304" y="2132856"/>
            <a:ext cx="1463452" cy="1361614"/>
          </a:xfrm>
          <a:prstGeom prst="rect">
            <a:avLst/>
          </a:prstGeom>
          <a:noFill/>
        </p:spPr>
      </p:pic>
      <p:sp>
        <p:nvSpPr>
          <p:cNvPr id="13" name="Pole tekstowe 157"/>
          <p:cNvSpPr txBox="1">
            <a:spLocks noChangeArrowheads="1"/>
          </p:cNvSpPr>
          <p:nvPr/>
        </p:nvSpPr>
        <p:spPr bwMode="auto">
          <a:xfrm>
            <a:off x="1335910" y="6093296"/>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200" b="1" i="0" u="none" strike="noStrike" kern="1200" cap="none" spc="0" normalizeH="0" baseline="0" noProof="0" dirty="0" smtClean="0">
                <a:ln>
                  <a:noFill/>
                </a:ln>
                <a:solidFill>
                  <a:srgbClr val="0070C0"/>
                </a:solidFill>
                <a:effectLst/>
                <a:uLnTx/>
                <a:uFillTx/>
                <a:latin typeface="+mj-lt"/>
                <a:ea typeface="+mj-ea"/>
                <a:cs typeface="+mj-cs"/>
              </a:rPr>
              <a:t>Name</a:t>
            </a:r>
            <a:r>
              <a:rPr kumimoji="0" lang="en-GB" sz="3200" b="1" i="0" u="none" strike="noStrike" kern="1200" cap="none" spc="0" normalizeH="0" baseline="0" noProof="0" dirty="0" smtClean="0">
                <a:ln>
                  <a:noFill/>
                </a:ln>
                <a:solidFill>
                  <a:srgbClr val="0070C0"/>
                </a:solidFill>
                <a:effectLst/>
                <a:uLnTx/>
                <a:uFillTx/>
                <a:latin typeface="+mj-lt"/>
                <a:ea typeface="+mj-ea"/>
                <a:cs typeface="+mj-cs"/>
              </a:rPr>
              <a:t> of the course</a:t>
            </a:r>
            <a:endParaRPr kumimoji="0" lang="sk-SK" sz="3200" b="1"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12" name="Zástupný symbol obsahu 2"/>
          <p:cNvSpPr txBox="1">
            <a:spLocks/>
          </p:cNvSpPr>
          <p:nvPr/>
        </p:nvSpPr>
        <p:spPr>
          <a:xfrm>
            <a:off x="467544" y="1888232"/>
            <a:ext cx="8229600" cy="110872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effectLst/>
                <a:uLnTx/>
                <a:uFillTx/>
                <a:latin typeface="+mn-lt"/>
                <a:ea typeface="+mn-ea"/>
                <a:cs typeface="+mn-cs"/>
              </a:rPr>
              <a:t>Signalling, Command-Control and Safety</a:t>
            </a:r>
            <a:endParaRPr kumimoji="0" lang="sk-SK" sz="32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effectLst/>
                <a:uLnTx/>
                <a:uFillTx/>
                <a:latin typeface="+mn-lt"/>
                <a:ea typeface="+mn-ea"/>
                <a:cs typeface="+mn-cs"/>
              </a:rPr>
              <a:t>for Railways</a:t>
            </a:r>
            <a:endParaRPr kumimoji="0" lang="sk-SK" sz="3200" b="0" i="0" u="none" strike="noStrike" kern="1200" cap="none" spc="0" normalizeH="0" baseline="0" noProof="0" dirty="0" smtClean="0">
              <a:ln>
                <a:noFill/>
              </a:ln>
              <a:effectLst/>
              <a:uLnTx/>
              <a:uFillTx/>
              <a:latin typeface="+mn-lt"/>
              <a:ea typeface="+mn-ea"/>
              <a:cs typeface="+mn-cs"/>
            </a:endParaRPr>
          </a:p>
        </p:txBody>
      </p:sp>
      <p:sp>
        <p:nvSpPr>
          <p:cNvPr id="14" name="BlokTextu 13"/>
          <p:cNvSpPr txBox="1"/>
          <p:nvPr/>
        </p:nvSpPr>
        <p:spPr>
          <a:xfrm>
            <a:off x="467544" y="3140968"/>
            <a:ext cx="8352928" cy="1692771"/>
          </a:xfrm>
          <a:prstGeom prst="rect">
            <a:avLst/>
          </a:prstGeom>
          <a:noFill/>
        </p:spPr>
        <p:txBody>
          <a:bodyPr wrap="square" rtlCol="0">
            <a:spAutoFit/>
          </a:bodyPr>
          <a:lstStyle/>
          <a:p>
            <a:pPr algn="just"/>
            <a:r>
              <a:rPr lang="en-GB" sz="2000" b="1" dirty="0">
                <a:solidFill>
                  <a:schemeClr val="tx1">
                    <a:tint val="75000"/>
                  </a:schemeClr>
                </a:solidFill>
              </a:rPr>
              <a:t>This lecture provides students with basic knowledge of the position and role of the signalling and interlocking systems in the process of railway traffic management and of functional and safety requirements for each type of signalling and interlocking systems.</a:t>
            </a:r>
            <a:endParaRPr lang="sk-SK" sz="2000" b="1" dirty="0">
              <a:solidFill>
                <a:schemeClr val="tx1">
                  <a:tint val="75000"/>
                </a:schemeClr>
              </a:solidFill>
            </a:endParaRPr>
          </a:p>
          <a:p>
            <a:endParaRPr lang="sk-SK" sz="2400" b="1" dirty="0"/>
          </a:p>
        </p:txBody>
      </p:sp>
      <p:pic>
        <p:nvPicPr>
          <p:cNvPr id="3075" name="Picture 3" descr="Výsledok vyhľadávania obrázkov pre dopyt railway track"/>
          <p:cNvPicPr>
            <a:picLocks noChangeAspect="1" noChangeArrowheads="1"/>
          </p:cNvPicPr>
          <p:nvPr/>
        </p:nvPicPr>
        <p:blipFill>
          <a:blip r:embed="rId3" cstate="print"/>
          <a:srcRect/>
          <a:stretch>
            <a:fillRect/>
          </a:stretch>
        </p:blipFill>
        <p:spPr bwMode="auto">
          <a:xfrm>
            <a:off x="5508104" y="4221088"/>
            <a:ext cx="2619375" cy="1743076"/>
          </a:xfrm>
          <a:prstGeom prst="rect">
            <a:avLst/>
          </a:prstGeom>
          <a:noFill/>
        </p:spPr>
      </p:pic>
      <p:sp>
        <p:nvSpPr>
          <p:cNvPr id="13" name="Pole tekstowe 157"/>
          <p:cNvSpPr txBox="1">
            <a:spLocks noChangeArrowheads="1"/>
          </p:cNvSpPr>
          <p:nvPr/>
        </p:nvSpPr>
        <p:spPr bwMode="auto">
          <a:xfrm>
            <a:off x="1397574" y="612783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en-GB" sz="3200" b="1" dirty="0" smtClean="0">
                <a:solidFill>
                  <a:srgbClr val="0070C0"/>
                </a:solidFill>
              </a:rPr>
              <a:t>ECTS credits</a:t>
            </a:r>
            <a:endParaRPr lang="sk-SK" sz="3200" b="1" dirty="0">
              <a:solidFill>
                <a:srgbClr val="0070C0"/>
              </a:solidFill>
            </a:endParaRPr>
          </a:p>
        </p:txBody>
      </p:sp>
      <p:sp>
        <p:nvSpPr>
          <p:cNvPr id="12" name="Zástupný symbol obsahu 2"/>
          <p:cNvSpPr txBox="1">
            <a:spLocks/>
          </p:cNvSpPr>
          <p:nvPr/>
        </p:nvSpPr>
        <p:spPr>
          <a:xfrm>
            <a:off x="467544" y="1888232"/>
            <a:ext cx="8229600" cy="1252736"/>
          </a:xfrm>
          <a:prstGeom prst="rect">
            <a:avLst/>
          </a:prstGeom>
        </p:spPr>
        <p:txBody>
          <a:bodyPr vert="horz" lIns="91440" tIns="45720" rIns="91440" bIns="45720" rtlCol="0">
            <a:normAutofit fontScale="70000" lnSpcReduction="20000"/>
          </a:bodyPr>
          <a:lstStyle/>
          <a:p>
            <a:r>
              <a:rPr lang="en-GB" sz="4800" b="1" dirty="0" smtClean="0"/>
              <a:t>6 Credits</a:t>
            </a:r>
            <a:endParaRPr lang="sk-SK" sz="4800" b="1" dirty="0" smtClean="0"/>
          </a:p>
          <a:p>
            <a:endParaRPr lang="sk-SK" sz="2000" b="1" dirty="0" smtClean="0"/>
          </a:p>
          <a:p>
            <a:pPr>
              <a:buFontTx/>
              <a:buChar char="-"/>
            </a:pPr>
            <a:r>
              <a:rPr lang="sk-SK" sz="2400" b="1" dirty="0" smtClean="0">
                <a:solidFill>
                  <a:schemeClr val="tx1">
                    <a:tint val="75000"/>
                  </a:schemeClr>
                </a:solidFill>
              </a:rPr>
              <a:t> </a:t>
            </a:r>
            <a:r>
              <a:rPr lang="en-GB" sz="3200" b="1" dirty="0" smtClean="0">
                <a:solidFill>
                  <a:schemeClr val="tx1">
                    <a:tint val="75000"/>
                  </a:schemeClr>
                </a:solidFill>
              </a:rPr>
              <a:t>45H Theory</a:t>
            </a:r>
            <a:endParaRPr lang="sk-SK" sz="3200" b="1" dirty="0" smtClean="0">
              <a:solidFill>
                <a:schemeClr val="tx1">
                  <a:tint val="75000"/>
                </a:schemeClr>
              </a:solidFill>
            </a:endParaRPr>
          </a:p>
          <a:p>
            <a:pPr>
              <a:buFontTx/>
              <a:buChar char="-"/>
            </a:pPr>
            <a:r>
              <a:rPr lang="sk-SK" sz="3200" b="1" dirty="0" smtClean="0">
                <a:solidFill>
                  <a:schemeClr val="tx1">
                    <a:tint val="75000"/>
                  </a:schemeClr>
                </a:solidFill>
              </a:rPr>
              <a:t> </a:t>
            </a:r>
            <a:r>
              <a:rPr lang="en-GB" sz="3200" b="1" dirty="0" smtClean="0">
                <a:solidFill>
                  <a:schemeClr val="tx1">
                    <a:tint val="75000"/>
                  </a:schemeClr>
                </a:solidFill>
              </a:rPr>
              <a:t>30H Exercises</a:t>
            </a:r>
            <a:endParaRPr lang="sk-SK" sz="3200" b="1" dirty="0">
              <a:solidFill>
                <a:schemeClr val="tx1">
                  <a:tint val="75000"/>
                </a:schemeClr>
              </a:solidFill>
            </a:endParaRPr>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6088" name="Picture 8" descr="Výsledok vyhľadávania obrázkov pre dopyt ects credits"/>
          <p:cNvPicPr>
            <a:picLocks noChangeAspect="1" noChangeArrowheads="1"/>
          </p:cNvPicPr>
          <p:nvPr/>
        </p:nvPicPr>
        <p:blipFill>
          <a:blip r:embed="rId3" cstate="print"/>
          <a:srcRect/>
          <a:stretch>
            <a:fillRect/>
          </a:stretch>
        </p:blipFill>
        <p:spPr bwMode="auto">
          <a:xfrm>
            <a:off x="5292080" y="1988840"/>
            <a:ext cx="3096344" cy="1868866"/>
          </a:xfrm>
          <a:prstGeom prst="rect">
            <a:avLst/>
          </a:prstGeom>
          <a:noFill/>
        </p:spPr>
      </p:pic>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6092" name="Picture 12" descr="Výsledok vyhľadávania obrázkov pre dopyt students"/>
          <p:cNvPicPr>
            <a:picLocks noChangeAspect="1" noChangeArrowheads="1"/>
          </p:cNvPicPr>
          <p:nvPr/>
        </p:nvPicPr>
        <p:blipFill>
          <a:blip r:embed="rId4" cstate="print"/>
          <a:srcRect/>
          <a:stretch>
            <a:fillRect/>
          </a:stretch>
        </p:blipFill>
        <p:spPr bwMode="auto">
          <a:xfrm>
            <a:off x="1115616" y="3501008"/>
            <a:ext cx="3586102" cy="2068092"/>
          </a:xfrm>
          <a:prstGeom prst="rect">
            <a:avLst/>
          </a:prstGeom>
          <a:noFill/>
        </p:spPr>
      </p:pic>
      <p:sp>
        <p:nvSpPr>
          <p:cNvPr id="16" name="Pole tekstowe 157"/>
          <p:cNvSpPr txBox="1">
            <a:spLocks noChangeArrowheads="1"/>
          </p:cNvSpPr>
          <p:nvPr/>
        </p:nvSpPr>
        <p:spPr bwMode="auto">
          <a:xfrm>
            <a:off x="1335910" y="6236883"/>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Objectives</a:t>
            </a:r>
            <a:endParaRPr lang="sk-SK" sz="3200" b="1" dirty="0">
              <a:solidFill>
                <a:srgbClr val="0070C0"/>
              </a:solidFill>
            </a:endParaRPr>
          </a:p>
        </p:txBody>
      </p:sp>
      <p:sp>
        <p:nvSpPr>
          <p:cNvPr id="12" name="Zástupný symbol obsahu 2"/>
          <p:cNvSpPr txBox="1">
            <a:spLocks/>
          </p:cNvSpPr>
          <p:nvPr/>
        </p:nvSpPr>
        <p:spPr>
          <a:xfrm>
            <a:off x="467544" y="1888232"/>
            <a:ext cx="8229600" cy="4061048"/>
          </a:xfrm>
          <a:prstGeom prst="rect">
            <a:avLst/>
          </a:prstGeom>
        </p:spPr>
        <p:txBody>
          <a:bodyPr vert="horz" lIns="91440" tIns="45720" rIns="91440" bIns="45720" rtlCol="0">
            <a:normAutofit fontScale="47500" lnSpcReduction="20000"/>
          </a:bodyPr>
          <a:lstStyle/>
          <a:p>
            <a:pPr marL="182563" lvl="0" indent="-182563">
              <a:tabLst>
                <a:tab pos="182563" algn="l"/>
              </a:tabLst>
            </a:pPr>
            <a:r>
              <a:rPr lang="sk-SK" sz="4000" dirty="0" smtClean="0"/>
              <a:t> -	</a:t>
            </a:r>
            <a:r>
              <a:rPr lang="en-GB" sz="4200" dirty="0" smtClean="0"/>
              <a:t>Importance </a:t>
            </a:r>
            <a:r>
              <a:rPr lang="en-GB" sz="4200" dirty="0"/>
              <a:t>of signalling and interlocking systems and their basic </a:t>
            </a:r>
            <a:r>
              <a:rPr lang="en-GB" sz="4200" dirty="0" smtClean="0"/>
              <a:t>classification</a:t>
            </a:r>
            <a:endParaRPr lang="sk-SK" sz="4200" dirty="0" smtClean="0"/>
          </a:p>
          <a:p>
            <a:pPr marL="182563" lvl="0" indent="-182563">
              <a:tabLst>
                <a:tab pos="182563" algn="l"/>
              </a:tabLst>
            </a:pPr>
            <a:endParaRPr lang="sk-SK" sz="4200" dirty="0"/>
          </a:p>
          <a:p>
            <a:pPr marL="182563" lvl="0" indent="-182563">
              <a:buFontTx/>
              <a:buChar char="-"/>
              <a:tabLst>
                <a:tab pos="182563" algn="l"/>
              </a:tabLst>
            </a:pPr>
            <a:r>
              <a:rPr lang="en-GB" sz="4200" dirty="0" smtClean="0"/>
              <a:t>Station </a:t>
            </a:r>
            <a:r>
              <a:rPr lang="en-GB" sz="4200" dirty="0"/>
              <a:t>signalling and interlocking systems - functional and security requirements, function algorithms, principles of technical </a:t>
            </a:r>
            <a:r>
              <a:rPr lang="en-GB" sz="4200" dirty="0" smtClean="0"/>
              <a:t>solutions</a:t>
            </a:r>
            <a:endParaRPr lang="sk-SK" sz="4200" dirty="0" smtClean="0"/>
          </a:p>
          <a:p>
            <a:pPr marL="182563" lvl="0" indent="-182563">
              <a:buFontTx/>
              <a:buChar char="-"/>
              <a:tabLst>
                <a:tab pos="182563" algn="l"/>
              </a:tabLst>
            </a:pPr>
            <a:endParaRPr lang="sk-SK" sz="4200" dirty="0"/>
          </a:p>
          <a:p>
            <a:pPr marL="182563" lvl="0" indent="-182563">
              <a:buFontTx/>
              <a:buChar char="-"/>
              <a:tabLst>
                <a:tab pos="182563" algn="l"/>
              </a:tabLst>
            </a:pPr>
            <a:r>
              <a:rPr lang="en-GB" sz="4200" dirty="0" smtClean="0"/>
              <a:t>Track </a:t>
            </a:r>
            <a:r>
              <a:rPr lang="en-GB" sz="4200" dirty="0"/>
              <a:t>signalling and interlocking systems - functional and safety requirements, function algorithms, principles of technical </a:t>
            </a:r>
            <a:r>
              <a:rPr lang="en-GB" sz="4200" dirty="0" smtClean="0"/>
              <a:t>solutions</a:t>
            </a:r>
            <a:endParaRPr lang="sk-SK" sz="4200" dirty="0" smtClean="0"/>
          </a:p>
          <a:p>
            <a:pPr marL="182563" lvl="0" indent="-182563">
              <a:buFontTx/>
              <a:buChar char="-"/>
              <a:tabLst>
                <a:tab pos="182563" algn="l"/>
              </a:tabLst>
            </a:pPr>
            <a:endParaRPr lang="sk-SK" sz="4200" dirty="0"/>
          </a:p>
          <a:p>
            <a:pPr marL="182563" lvl="0" indent="-182563">
              <a:buFontTx/>
              <a:buChar char="-"/>
              <a:tabLst>
                <a:tab pos="182563" algn="l"/>
              </a:tabLst>
            </a:pPr>
            <a:r>
              <a:rPr lang="en-GB" sz="4200" dirty="0" smtClean="0"/>
              <a:t>Train </a:t>
            </a:r>
            <a:r>
              <a:rPr lang="en-GB" sz="4200" dirty="0"/>
              <a:t>signalling and interlocking systems - functional and security requirements, function algorithms, principles of technical </a:t>
            </a:r>
            <a:r>
              <a:rPr lang="en-GB" sz="4200" dirty="0" smtClean="0"/>
              <a:t>solutions</a:t>
            </a:r>
            <a:endParaRPr lang="sk-SK" sz="4200" dirty="0" smtClean="0"/>
          </a:p>
          <a:p>
            <a:pPr marL="182563" lvl="0" indent="-182563">
              <a:buFontTx/>
              <a:buChar char="-"/>
              <a:tabLst>
                <a:tab pos="182563" algn="l"/>
              </a:tabLst>
            </a:pPr>
            <a:endParaRPr lang="sk-SK" sz="4200" dirty="0"/>
          </a:p>
          <a:p>
            <a:pPr marL="182563" lvl="0" indent="-182563">
              <a:buFontTx/>
              <a:buChar char="-"/>
              <a:tabLst>
                <a:tab pos="182563" algn="l"/>
              </a:tabLst>
            </a:pPr>
            <a:r>
              <a:rPr lang="en-GB" sz="4200" dirty="0" smtClean="0"/>
              <a:t>Crossing </a:t>
            </a:r>
            <a:r>
              <a:rPr lang="en-GB" sz="4200" dirty="0"/>
              <a:t>signalling and interlocking systems - functional and security requirements, function algorithms, principles of technical </a:t>
            </a:r>
            <a:r>
              <a:rPr lang="en-GB" sz="4200" dirty="0" smtClean="0"/>
              <a:t>solutions</a:t>
            </a:r>
            <a:endParaRPr lang="sk-SK" sz="4200" dirty="0" smtClean="0"/>
          </a:p>
          <a:p>
            <a:pPr marL="182563" lvl="0" indent="-182563">
              <a:buFontTx/>
              <a:buChar char="-"/>
              <a:tabLst>
                <a:tab pos="182563" algn="l"/>
              </a:tabLst>
            </a:pPr>
            <a:endParaRPr lang="sk-SK" sz="4200" dirty="0"/>
          </a:p>
          <a:p>
            <a:pPr marL="182563" lvl="0" indent="-182563">
              <a:tabLst>
                <a:tab pos="182563" algn="l"/>
              </a:tabLst>
            </a:pPr>
            <a:r>
              <a:rPr lang="sk-SK" sz="4200" dirty="0" smtClean="0"/>
              <a:t>-	</a:t>
            </a:r>
            <a:r>
              <a:rPr lang="en-GB" sz="4200" dirty="0" smtClean="0"/>
              <a:t>Centralized </a:t>
            </a:r>
            <a:r>
              <a:rPr lang="en-GB" sz="4200" dirty="0"/>
              <a:t>railway traffic management </a:t>
            </a:r>
            <a:r>
              <a:rPr lang="en-GB" sz="4200" dirty="0" smtClean="0"/>
              <a:t>systems</a:t>
            </a:r>
            <a:endParaRPr lang="sk-SK" sz="42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13" name="Obrázok 12" descr="Výsledok vyhľadávania obrázkov pre dopyt railway signal"/>
          <p:cNvPicPr/>
          <p:nvPr/>
        </p:nvPicPr>
        <p:blipFill>
          <a:blip r:embed="rId3" cstate="print"/>
          <a:srcRect l="64308" t="7771" r="9538" b="20245"/>
          <a:stretch>
            <a:fillRect/>
          </a:stretch>
        </p:blipFill>
        <p:spPr bwMode="auto">
          <a:xfrm>
            <a:off x="7956376" y="1844824"/>
            <a:ext cx="953641" cy="3784848"/>
          </a:xfrm>
          <a:prstGeom prst="rect">
            <a:avLst/>
          </a:prstGeom>
          <a:noFill/>
          <a:ln w="9525">
            <a:noFill/>
            <a:miter lim="800000"/>
            <a:headEnd/>
            <a:tailEnd/>
          </a:ln>
        </p:spPr>
      </p:pic>
      <p:sp>
        <p:nvSpPr>
          <p:cNvPr id="14" name="Pole tekstowe 157"/>
          <p:cNvSpPr txBox="1">
            <a:spLocks noChangeArrowheads="1"/>
          </p:cNvSpPr>
          <p:nvPr/>
        </p:nvSpPr>
        <p:spPr bwMode="auto">
          <a:xfrm>
            <a:off x="1335910"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Learning outcomes</a:t>
            </a:r>
            <a:endParaRPr lang="sk-SK" sz="3200" b="1" dirty="0">
              <a:solidFill>
                <a:srgbClr val="0070C0"/>
              </a:solidFill>
            </a:endParaRPr>
          </a:p>
        </p:txBody>
      </p:sp>
      <p:sp>
        <p:nvSpPr>
          <p:cNvPr id="12" name="Zástupný symbol obsahu 2"/>
          <p:cNvSpPr txBox="1">
            <a:spLocks/>
          </p:cNvSpPr>
          <p:nvPr/>
        </p:nvSpPr>
        <p:spPr>
          <a:xfrm>
            <a:off x="467544" y="1888232"/>
            <a:ext cx="8229600" cy="4061048"/>
          </a:xfrm>
          <a:prstGeom prst="rect">
            <a:avLst/>
          </a:prstGeom>
        </p:spPr>
        <p:txBody>
          <a:bodyPr vert="horz" lIns="91440" tIns="45720" rIns="91440" bIns="45720" rtlCol="0">
            <a:normAutofit/>
          </a:bodyPr>
          <a:lstStyle/>
          <a:p>
            <a:pPr marL="182563" lvl="0" indent="-182563" fontAlgn="t">
              <a:buFontTx/>
              <a:buChar char="-"/>
              <a:tabLst>
                <a:tab pos="182563" algn="l"/>
              </a:tabLst>
            </a:pPr>
            <a:r>
              <a:rPr lang="sk-SK" dirty="0" smtClean="0"/>
              <a:t>A</a:t>
            </a:r>
            <a:r>
              <a:rPr lang="en-GB" dirty="0" err="1" smtClean="0"/>
              <a:t>bility</a:t>
            </a:r>
            <a:r>
              <a:rPr lang="en-GB" dirty="0" smtClean="0"/>
              <a:t> </a:t>
            </a:r>
            <a:r>
              <a:rPr lang="en-GB" dirty="0"/>
              <a:t>to independent operation of the different signalling and interlocking </a:t>
            </a:r>
            <a:r>
              <a:rPr lang="en-GB" dirty="0" smtClean="0"/>
              <a:t>systems</a:t>
            </a:r>
            <a:endParaRPr lang="sk-SK" dirty="0" smtClean="0"/>
          </a:p>
          <a:p>
            <a:pPr marL="182563" lvl="0" indent="-182563" fontAlgn="t">
              <a:buFontTx/>
              <a:buChar char="-"/>
              <a:tabLst>
                <a:tab pos="182563" algn="l"/>
              </a:tabLst>
            </a:pPr>
            <a:endParaRPr lang="sk-SK" dirty="0"/>
          </a:p>
          <a:p>
            <a:pPr marL="182563" lvl="0" indent="-182563" fontAlgn="t">
              <a:buFontTx/>
              <a:buChar char="-"/>
              <a:tabLst>
                <a:tab pos="182563" algn="l"/>
              </a:tabLst>
            </a:pPr>
            <a:r>
              <a:rPr lang="sk-SK" dirty="0" smtClean="0"/>
              <a:t>I</a:t>
            </a:r>
            <a:r>
              <a:rPr lang="en-GB" dirty="0" err="1" smtClean="0"/>
              <a:t>ndependent</a:t>
            </a:r>
            <a:r>
              <a:rPr lang="en-GB" dirty="0" smtClean="0"/>
              <a:t> </a:t>
            </a:r>
            <a:r>
              <a:rPr lang="en-GB" dirty="0"/>
              <a:t>analytical work in the field of assessment of the use of the signalling and interlocking systems in different technical and operational conditions of railway </a:t>
            </a:r>
            <a:r>
              <a:rPr lang="en-GB" dirty="0" smtClean="0"/>
              <a:t>traffic</a:t>
            </a:r>
            <a:endParaRPr lang="sk-SK" dirty="0" smtClean="0"/>
          </a:p>
          <a:p>
            <a:pPr marL="182563" lvl="0" indent="-182563" fontAlgn="t">
              <a:buFontTx/>
              <a:buChar char="-"/>
              <a:tabLst>
                <a:tab pos="182563" algn="l"/>
              </a:tabLst>
            </a:pPr>
            <a:endParaRPr lang="sk-SK" dirty="0"/>
          </a:p>
          <a:p>
            <a:pPr marL="182563" lvl="0" indent="-182563" fontAlgn="t">
              <a:buFontTx/>
              <a:buChar char="-"/>
              <a:tabLst>
                <a:tab pos="182563" algn="l"/>
              </a:tabLst>
            </a:pPr>
            <a:r>
              <a:rPr lang="sk-SK" dirty="0" smtClean="0"/>
              <a:t>S</a:t>
            </a:r>
            <a:r>
              <a:rPr lang="en-GB" dirty="0" err="1" smtClean="0"/>
              <a:t>olving</a:t>
            </a:r>
            <a:r>
              <a:rPr lang="en-GB" dirty="0" smtClean="0"/>
              <a:t> </a:t>
            </a:r>
            <a:r>
              <a:rPr lang="en-GB" dirty="0"/>
              <a:t>more complicated problems of operational safety of railway traffic in </a:t>
            </a:r>
            <a:r>
              <a:rPr lang="en-GB" dirty="0" smtClean="0"/>
              <a:t>practice</a:t>
            </a:r>
            <a:endParaRPr lang="sk-SK" dirty="0" smtClean="0"/>
          </a:p>
          <a:p>
            <a:pPr marL="182563" lvl="0" indent="-182563" fontAlgn="t">
              <a:buFontTx/>
              <a:buChar char="-"/>
              <a:tabLst>
                <a:tab pos="182563" algn="l"/>
              </a:tabLst>
            </a:pPr>
            <a:endParaRPr lang="sk-SK" dirty="0"/>
          </a:p>
          <a:p>
            <a:pPr marL="182563" lvl="0" indent="-182563" fontAlgn="t">
              <a:buFontTx/>
              <a:buChar char="-"/>
              <a:tabLst>
                <a:tab pos="182563" algn="l"/>
              </a:tabLst>
            </a:pPr>
            <a:r>
              <a:rPr lang="sk-SK" dirty="0" smtClean="0"/>
              <a:t>A</a:t>
            </a:r>
            <a:r>
              <a:rPr lang="en-US" dirty="0" err="1" smtClean="0"/>
              <a:t>cquiring</a:t>
            </a:r>
            <a:r>
              <a:rPr lang="en-US" dirty="0" smtClean="0"/>
              <a:t> </a:t>
            </a:r>
            <a:r>
              <a:rPr lang="en-US" dirty="0"/>
              <a:t>of the basic </a:t>
            </a:r>
            <a:r>
              <a:rPr lang="en-US" dirty="0" smtClean="0"/>
              <a:t>skills</a:t>
            </a:r>
            <a:endParaRPr lang="sk-SK" dirty="0" smtClean="0"/>
          </a:p>
          <a:p>
            <a:pPr marL="182563" lvl="0" indent="-182563" fontAlgn="t">
              <a:tabLst>
                <a:tab pos="182563" algn="l"/>
              </a:tabLst>
            </a:pPr>
            <a:r>
              <a:rPr lang="sk-SK" dirty="0"/>
              <a:t>	</a:t>
            </a:r>
            <a:r>
              <a:rPr lang="en-US" dirty="0" smtClean="0"/>
              <a:t>of </a:t>
            </a:r>
            <a:r>
              <a:rPr lang="en-US" dirty="0"/>
              <a:t>the rail traffic management.</a:t>
            </a:r>
            <a:endParaRPr lang="sk-SK"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sp>
        <p:nvSpPr>
          <p:cNvPr id="41986" name="AutoShape 2" descr="Výsledok vyhľadávania obrázkov pre dopyt railway dispatc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1988" name="Picture 4" descr="Výsledok vyhľadávania obrázkov pre dopyt railway dispatcher"/>
          <p:cNvPicPr>
            <a:picLocks noChangeAspect="1" noChangeArrowheads="1"/>
          </p:cNvPicPr>
          <p:nvPr/>
        </p:nvPicPr>
        <p:blipFill>
          <a:blip r:embed="rId3" cstate="print"/>
          <a:srcRect/>
          <a:stretch>
            <a:fillRect/>
          </a:stretch>
        </p:blipFill>
        <p:spPr bwMode="auto">
          <a:xfrm>
            <a:off x="3923928" y="3933056"/>
            <a:ext cx="4730103" cy="2016224"/>
          </a:xfrm>
          <a:prstGeom prst="rect">
            <a:avLst/>
          </a:prstGeom>
          <a:noFill/>
        </p:spPr>
      </p:pic>
      <p:sp>
        <p:nvSpPr>
          <p:cNvPr id="13" name="Pole tekstowe 157"/>
          <p:cNvSpPr txBox="1">
            <a:spLocks noChangeArrowheads="1"/>
          </p:cNvSpPr>
          <p:nvPr/>
        </p:nvSpPr>
        <p:spPr bwMode="auto">
          <a:xfrm>
            <a:off x="1335910" y="6246119"/>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12" name="Zástupný symbol obsahu 2"/>
          <p:cNvSpPr txBox="1">
            <a:spLocks/>
          </p:cNvSpPr>
          <p:nvPr/>
        </p:nvSpPr>
        <p:spPr>
          <a:xfrm>
            <a:off x="467544" y="1888232"/>
            <a:ext cx="8229600" cy="4061048"/>
          </a:xfrm>
          <a:prstGeom prst="rect">
            <a:avLst/>
          </a:prstGeom>
        </p:spPr>
        <p:txBody>
          <a:bodyPr vert="horz" lIns="91440" tIns="45720" rIns="91440" bIns="45720" rtlCol="0">
            <a:normAutofit/>
          </a:bodyPr>
          <a:lstStyle/>
          <a:p>
            <a:pPr marL="539750" lvl="0" indent="-539750">
              <a:buAutoNum type="arabicPeriod"/>
              <a:tabLst>
                <a:tab pos="539750" algn="l"/>
              </a:tabLst>
            </a:pPr>
            <a:r>
              <a:rPr lang="en-GB" sz="2400" b="1" dirty="0" smtClean="0"/>
              <a:t>Introduction</a:t>
            </a:r>
            <a:endParaRPr lang="sk-SK" sz="2400" b="1" dirty="0" smtClean="0"/>
          </a:p>
          <a:p>
            <a:pPr marL="539750" lvl="0" indent="-539750">
              <a:tabLst>
                <a:tab pos="539750" algn="l"/>
              </a:tabLst>
            </a:pPr>
            <a:endParaRPr lang="sk-SK" dirty="0"/>
          </a:p>
          <a:p>
            <a:pPr marL="539750" indent="-539750">
              <a:tabLst>
                <a:tab pos="539750" algn="l"/>
              </a:tabLst>
            </a:pPr>
            <a:r>
              <a:rPr lang="en-GB" sz="2400" dirty="0"/>
              <a:t>1.1 </a:t>
            </a:r>
            <a:r>
              <a:rPr lang="sk-SK" sz="2400" dirty="0" smtClean="0"/>
              <a:t>	</a:t>
            </a:r>
            <a:r>
              <a:rPr lang="en-GB" sz="2400" dirty="0" smtClean="0"/>
              <a:t>The </a:t>
            </a:r>
            <a:r>
              <a:rPr lang="en-GB" sz="2400" dirty="0"/>
              <a:t>role of the signalling and interlocking systems in the transport process</a:t>
            </a:r>
            <a:endParaRPr lang="sk-SK" sz="2400" dirty="0"/>
          </a:p>
          <a:p>
            <a:pPr marL="539750" indent="-539750">
              <a:tabLst>
                <a:tab pos="539750" algn="l"/>
              </a:tabLst>
            </a:pPr>
            <a:r>
              <a:rPr lang="en-GB" sz="2400" dirty="0"/>
              <a:t>1.2 </a:t>
            </a:r>
            <a:r>
              <a:rPr lang="sk-SK" sz="2400" dirty="0" smtClean="0"/>
              <a:t>	</a:t>
            </a:r>
            <a:r>
              <a:rPr lang="en-GB" sz="2400" dirty="0" smtClean="0"/>
              <a:t>Sorting</a:t>
            </a:r>
            <a:r>
              <a:rPr lang="en-GB" sz="2400" dirty="0"/>
              <a:t>, purpose and characteristics of different types of signalling and interlocking </a:t>
            </a:r>
            <a:r>
              <a:rPr lang="en-GB" sz="2400" dirty="0" smtClean="0"/>
              <a:t>systems</a:t>
            </a:r>
            <a:endParaRPr lang="sk-SK" sz="24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13" name="Obrázok 12" descr="Výsledok vyhľadávania obrázkov pre dopyt interlocking system"/>
          <p:cNvPicPr/>
          <p:nvPr/>
        </p:nvPicPr>
        <p:blipFill>
          <a:blip r:embed="rId3" cstate="print"/>
          <a:srcRect l="647" t="713"/>
          <a:stretch>
            <a:fillRect/>
          </a:stretch>
        </p:blipFill>
        <p:spPr bwMode="auto">
          <a:xfrm>
            <a:off x="5364088" y="3789040"/>
            <a:ext cx="3456384" cy="2134741"/>
          </a:xfrm>
          <a:prstGeom prst="rect">
            <a:avLst/>
          </a:prstGeom>
          <a:noFill/>
        </p:spPr>
      </p:pic>
      <p:sp>
        <p:nvSpPr>
          <p:cNvPr id="14" name="Pole tekstowe 157"/>
          <p:cNvSpPr txBox="1">
            <a:spLocks noChangeArrowheads="1"/>
          </p:cNvSpPr>
          <p:nvPr/>
        </p:nvSpPr>
        <p:spPr bwMode="auto">
          <a:xfrm>
            <a:off x="1335910"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lnSpcReduction="10000"/>
          </a:bodyPr>
          <a:lstStyle/>
          <a:p>
            <a:pPr marL="539750" lvl="0" indent="-539750">
              <a:buAutoNum type="arabicPeriod" startAt="2"/>
              <a:tabLst>
                <a:tab pos="539750" algn="l"/>
              </a:tabLst>
            </a:pPr>
            <a:r>
              <a:rPr lang="en-GB" sz="2400" b="1" dirty="0" smtClean="0"/>
              <a:t>Station </a:t>
            </a:r>
            <a:r>
              <a:rPr lang="en-GB" sz="2400" b="1" dirty="0"/>
              <a:t>safety equipment (SSE</a:t>
            </a:r>
            <a:r>
              <a:rPr lang="en-GB" sz="2400" b="1" dirty="0" smtClean="0"/>
              <a:t>)</a:t>
            </a:r>
            <a:endParaRPr lang="sk-SK" sz="2400" b="1" dirty="0" smtClean="0"/>
          </a:p>
          <a:p>
            <a:pPr marL="539750" lvl="0" indent="-539750">
              <a:tabLst>
                <a:tab pos="539750" algn="l"/>
              </a:tabLst>
            </a:pPr>
            <a:endParaRPr lang="sk-SK" sz="900" b="1" dirty="0"/>
          </a:p>
          <a:p>
            <a:pPr marL="539750" indent="-539750">
              <a:tabLst>
                <a:tab pos="539750" algn="l"/>
              </a:tabLst>
            </a:pPr>
            <a:r>
              <a:rPr lang="en-GB" sz="2400" dirty="0"/>
              <a:t>2.1 </a:t>
            </a:r>
            <a:r>
              <a:rPr lang="sk-SK" sz="2400" dirty="0" smtClean="0"/>
              <a:t>	</a:t>
            </a:r>
            <a:r>
              <a:rPr lang="en-GB" sz="2400" dirty="0" smtClean="0"/>
              <a:t>Side </a:t>
            </a:r>
            <a:r>
              <a:rPr lang="en-GB" sz="2400" dirty="0"/>
              <a:t>protection</a:t>
            </a:r>
            <a:endParaRPr lang="sk-SK" sz="2400" dirty="0"/>
          </a:p>
          <a:p>
            <a:pPr marL="539750" indent="-539750">
              <a:tabLst>
                <a:tab pos="539750" algn="l"/>
              </a:tabLst>
            </a:pPr>
            <a:r>
              <a:rPr lang="en-GB" sz="2400" dirty="0"/>
              <a:t>2.2 </a:t>
            </a:r>
            <a:r>
              <a:rPr lang="sk-SK" sz="2400" dirty="0" smtClean="0"/>
              <a:t>	</a:t>
            </a:r>
            <a:r>
              <a:rPr lang="en-GB" sz="2400" dirty="0" smtClean="0"/>
              <a:t>Protection </a:t>
            </a:r>
            <a:r>
              <a:rPr lang="en-GB" sz="2400" dirty="0"/>
              <a:t>track</a:t>
            </a:r>
            <a:endParaRPr lang="sk-SK" sz="2400" dirty="0"/>
          </a:p>
          <a:p>
            <a:pPr marL="539750" indent="-539750">
              <a:tabLst>
                <a:tab pos="539750" algn="l"/>
              </a:tabLst>
            </a:pPr>
            <a:r>
              <a:rPr lang="en-GB" sz="2400" dirty="0"/>
              <a:t>2.3 </a:t>
            </a:r>
            <a:r>
              <a:rPr lang="sk-SK" sz="2400" dirty="0" smtClean="0"/>
              <a:t>	</a:t>
            </a:r>
            <a:r>
              <a:rPr lang="en-GB" sz="2400" dirty="0" smtClean="0"/>
              <a:t>Switch </a:t>
            </a:r>
            <a:r>
              <a:rPr lang="en-GB" sz="2400" dirty="0"/>
              <a:t>functions</a:t>
            </a:r>
            <a:endParaRPr lang="sk-SK" sz="2400" dirty="0"/>
          </a:p>
          <a:p>
            <a:pPr marL="539750" indent="-539750">
              <a:tabLst>
                <a:tab pos="539750" algn="l"/>
              </a:tabLst>
            </a:pPr>
            <a:r>
              <a:rPr lang="en-GB" sz="2400" dirty="0"/>
              <a:t>2.4 </a:t>
            </a:r>
            <a:r>
              <a:rPr lang="sk-SK" sz="2400" dirty="0" smtClean="0"/>
              <a:t>	</a:t>
            </a:r>
            <a:r>
              <a:rPr lang="en-GB" sz="2400" dirty="0" smtClean="0"/>
              <a:t>Signal </a:t>
            </a:r>
            <a:r>
              <a:rPr lang="en-GB" sz="2400" dirty="0"/>
              <a:t>function</a:t>
            </a:r>
            <a:endParaRPr lang="sk-SK" sz="2400" dirty="0"/>
          </a:p>
          <a:p>
            <a:pPr marL="539750" indent="-539750">
              <a:tabLst>
                <a:tab pos="539750" algn="l"/>
              </a:tabLst>
            </a:pPr>
            <a:r>
              <a:rPr lang="en-GB" sz="2400" dirty="0"/>
              <a:t>2.5 </a:t>
            </a:r>
            <a:r>
              <a:rPr lang="sk-SK" sz="2400" dirty="0" smtClean="0"/>
              <a:t>	</a:t>
            </a:r>
            <a:r>
              <a:rPr lang="en-GB" sz="2400" dirty="0" smtClean="0"/>
              <a:t>Basic </a:t>
            </a:r>
            <a:r>
              <a:rPr lang="en-GB" sz="2400" dirty="0"/>
              <a:t>conditions for preparing and cancelling of the train path and the time duration of basic conditions</a:t>
            </a:r>
            <a:endParaRPr lang="sk-SK" sz="2400" dirty="0"/>
          </a:p>
          <a:p>
            <a:pPr marL="539750" indent="-539750">
              <a:tabLst>
                <a:tab pos="539750" algn="l"/>
              </a:tabLst>
            </a:pPr>
            <a:r>
              <a:rPr lang="en-GB" sz="2400" dirty="0"/>
              <a:t>2.6 </a:t>
            </a:r>
            <a:r>
              <a:rPr lang="sk-SK" sz="2400" dirty="0" smtClean="0"/>
              <a:t>	</a:t>
            </a:r>
            <a:r>
              <a:rPr lang="en-GB" sz="2400" dirty="0" smtClean="0"/>
              <a:t>Basic </a:t>
            </a:r>
            <a:r>
              <a:rPr lang="en-GB" sz="2400" dirty="0"/>
              <a:t>principles of the creation of logical dependencies of the SSE</a:t>
            </a:r>
            <a:endParaRPr lang="sk-SK" sz="2400" dirty="0"/>
          </a:p>
          <a:p>
            <a:pPr marL="539750" indent="-539750">
              <a:tabLst>
                <a:tab pos="539750" algn="l"/>
              </a:tabLst>
            </a:pPr>
            <a:r>
              <a:rPr lang="en-GB" sz="2400" dirty="0"/>
              <a:t>2.7 </a:t>
            </a:r>
            <a:r>
              <a:rPr lang="sk-SK" sz="2400" dirty="0" smtClean="0"/>
              <a:t>	</a:t>
            </a:r>
            <a:r>
              <a:rPr lang="en-GB" sz="2400" dirty="0" smtClean="0"/>
              <a:t>Division </a:t>
            </a:r>
            <a:r>
              <a:rPr lang="en-GB" sz="2400" dirty="0"/>
              <a:t>of SSE according to elements used for creation of logical dependencies - basic characteristic, layout of elements in railway track, principle of operation</a:t>
            </a:r>
            <a:endParaRPr lang="sk-SK" sz="24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37890" name="Picture 2" descr="Výsledok vyhľadávania obrázkov pre dopyt station interlocking system"/>
          <p:cNvPicPr>
            <a:picLocks noChangeAspect="1" noChangeArrowheads="1"/>
          </p:cNvPicPr>
          <p:nvPr/>
        </p:nvPicPr>
        <p:blipFill>
          <a:blip r:embed="rId3" cstate="print"/>
          <a:srcRect/>
          <a:stretch>
            <a:fillRect/>
          </a:stretch>
        </p:blipFill>
        <p:spPr bwMode="auto">
          <a:xfrm>
            <a:off x="5508104" y="1628799"/>
            <a:ext cx="3168352" cy="2147053"/>
          </a:xfrm>
          <a:prstGeom prst="rect">
            <a:avLst/>
          </a:prstGeom>
          <a:noFill/>
        </p:spPr>
      </p:pic>
      <p:sp>
        <p:nvSpPr>
          <p:cNvPr id="13" name="Pole tekstowe 157"/>
          <p:cNvSpPr txBox="1">
            <a:spLocks noChangeArrowheads="1"/>
          </p:cNvSpPr>
          <p:nvPr/>
        </p:nvSpPr>
        <p:spPr bwMode="auto">
          <a:xfrm>
            <a:off x="1335910"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12" name="Zástupný symbol obsahu 2"/>
          <p:cNvSpPr txBox="1">
            <a:spLocks/>
          </p:cNvSpPr>
          <p:nvPr/>
        </p:nvSpPr>
        <p:spPr>
          <a:xfrm>
            <a:off x="743922" y="1892621"/>
            <a:ext cx="8229600" cy="4205064"/>
          </a:xfrm>
          <a:prstGeom prst="rect">
            <a:avLst/>
          </a:prstGeom>
        </p:spPr>
        <p:txBody>
          <a:bodyPr vert="horz" lIns="91440" tIns="45720" rIns="91440" bIns="45720" rtlCol="0">
            <a:normAutofit/>
          </a:bodyPr>
          <a:lstStyle/>
          <a:p>
            <a:pPr marL="539750" lvl="0" indent="-539750">
              <a:buAutoNum type="arabicPeriod" startAt="3"/>
              <a:tabLst>
                <a:tab pos="539750" algn="l"/>
              </a:tabLst>
            </a:pPr>
            <a:r>
              <a:rPr lang="en-GB" sz="2400" b="1" dirty="0" smtClean="0"/>
              <a:t>Track </a:t>
            </a:r>
            <a:r>
              <a:rPr lang="en-GB" sz="2400" b="1" dirty="0"/>
              <a:t>safety equipment (TSE</a:t>
            </a:r>
            <a:r>
              <a:rPr lang="en-GB" sz="2400" b="1" dirty="0" smtClean="0"/>
              <a:t>)</a:t>
            </a:r>
            <a:endParaRPr lang="sk-SK" sz="2400" b="1" dirty="0" smtClean="0"/>
          </a:p>
          <a:p>
            <a:pPr marL="539750" lvl="0" indent="-539750">
              <a:buAutoNum type="arabicPeriod" startAt="3"/>
              <a:tabLst>
                <a:tab pos="539750" algn="l"/>
              </a:tabLst>
            </a:pPr>
            <a:endParaRPr lang="sk-SK" sz="2400" dirty="0"/>
          </a:p>
          <a:p>
            <a:pPr marL="539750" indent="-539750">
              <a:tabLst>
                <a:tab pos="539750" algn="l"/>
              </a:tabLst>
            </a:pPr>
            <a:r>
              <a:rPr lang="en-GB" sz="2400" dirty="0"/>
              <a:t>3.1 </a:t>
            </a:r>
            <a:r>
              <a:rPr lang="sk-SK" sz="2400" dirty="0" smtClean="0"/>
              <a:t>	</a:t>
            </a:r>
            <a:r>
              <a:rPr lang="en-GB" sz="2400" dirty="0" smtClean="0"/>
              <a:t>Methods </a:t>
            </a:r>
            <a:r>
              <a:rPr lang="en-GB" sz="2400" dirty="0"/>
              <a:t>of train driving management in movements in </a:t>
            </a:r>
            <a:r>
              <a:rPr lang="en-GB" sz="2400" dirty="0" err="1"/>
              <a:t>interstation</a:t>
            </a:r>
            <a:r>
              <a:rPr lang="en-GB" sz="2400" dirty="0"/>
              <a:t> section</a:t>
            </a:r>
            <a:endParaRPr lang="sk-SK" sz="2400" dirty="0"/>
          </a:p>
          <a:p>
            <a:pPr marL="539750" indent="-539750">
              <a:tabLst>
                <a:tab pos="539750" algn="l"/>
              </a:tabLst>
            </a:pPr>
            <a:r>
              <a:rPr lang="en-GB" sz="2400" dirty="0"/>
              <a:t>3.2 </a:t>
            </a:r>
            <a:r>
              <a:rPr lang="sk-SK" sz="2400" dirty="0" smtClean="0"/>
              <a:t>	</a:t>
            </a:r>
            <a:r>
              <a:rPr lang="en-GB" sz="2400" dirty="0" smtClean="0"/>
              <a:t>Functional </a:t>
            </a:r>
            <a:r>
              <a:rPr lang="en-GB" sz="2400" dirty="0"/>
              <a:t>and technical requirements, sorting</a:t>
            </a:r>
            <a:endParaRPr lang="sk-SK" sz="2400" dirty="0"/>
          </a:p>
          <a:p>
            <a:pPr marL="539750" indent="-539750">
              <a:tabLst>
                <a:tab pos="539750" algn="l"/>
              </a:tabLst>
            </a:pPr>
            <a:r>
              <a:rPr lang="en-GB" sz="2400" dirty="0"/>
              <a:t>3.3 </a:t>
            </a:r>
            <a:r>
              <a:rPr lang="sk-SK" sz="2400" dirty="0" smtClean="0"/>
              <a:t>	</a:t>
            </a:r>
            <a:r>
              <a:rPr lang="en-GB" sz="2400" dirty="0" smtClean="0"/>
              <a:t>Systems </a:t>
            </a:r>
            <a:r>
              <a:rPr lang="en-GB" sz="2400" dirty="0"/>
              <a:t>for the traffic management in distant block</a:t>
            </a:r>
            <a:endParaRPr lang="sk-SK" sz="24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pic>
        <p:nvPicPr>
          <p:cNvPr id="13" name="Obrázok 12" descr="Výsledok vyhľadávania obrázkov pre dopyt automatické hradlo"/>
          <p:cNvPicPr/>
          <p:nvPr/>
        </p:nvPicPr>
        <p:blipFill>
          <a:blip r:embed="rId3" cstate="print"/>
          <a:srcRect l="3306" t="36471" r="1983" b="13823"/>
          <a:stretch>
            <a:fillRect/>
          </a:stretch>
        </p:blipFill>
        <p:spPr bwMode="auto">
          <a:xfrm>
            <a:off x="1994495" y="4293096"/>
            <a:ext cx="5457825" cy="1609725"/>
          </a:xfrm>
          <a:prstGeom prst="rect">
            <a:avLst/>
          </a:prstGeom>
          <a:noFill/>
          <a:ln w="9525">
            <a:noFill/>
            <a:miter lim="800000"/>
            <a:headEnd/>
            <a:tailEnd/>
          </a:ln>
        </p:spPr>
      </p:pic>
      <p:sp>
        <p:nvSpPr>
          <p:cNvPr id="14" name="Pole tekstowe 157"/>
          <p:cNvSpPr txBox="1">
            <a:spLocks noChangeArrowheads="1"/>
          </p:cNvSpPr>
          <p:nvPr/>
        </p:nvSpPr>
        <p:spPr bwMode="auto">
          <a:xfrm>
            <a:off x="1476973" y="6264747"/>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12" name="Zástupný symbol obsahu 2"/>
          <p:cNvSpPr txBox="1">
            <a:spLocks/>
          </p:cNvSpPr>
          <p:nvPr/>
        </p:nvSpPr>
        <p:spPr>
          <a:xfrm>
            <a:off x="467544" y="1888232"/>
            <a:ext cx="8229600" cy="4205064"/>
          </a:xfrm>
          <a:prstGeom prst="rect">
            <a:avLst/>
          </a:prstGeom>
        </p:spPr>
        <p:txBody>
          <a:bodyPr vert="horz" lIns="91440" tIns="45720" rIns="91440" bIns="45720" rtlCol="0">
            <a:normAutofit/>
          </a:bodyPr>
          <a:lstStyle/>
          <a:p>
            <a:pPr marL="539750" lvl="0" indent="-539750">
              <a:tabLst>
                <a:tab pos="539750" algn="l"/>
              </a:tabLst>
            </a:pPr>
            <a:r>
              <a:rPr lang="sk-SK" sz="2400" b="1" dirty="0" smtClean="0"/>
              <a:t>4.	</a:t>
            </a:r>
            <a:r>
              <a:rPr lang="en-GB" sz="2400" b="1" dirty="0" smtClean="0"/>
              <a:t>Train </a:t>
            </a:r>
            <a:r>
              <a:rPr lang="en-GB" sz="2400" b="1" dirty="0"/>
              <a:t>safety equipment (TSE</a:t>
            </a:r>
            <a:r>
              <a:rPr lang="en-GB" sz="2400" b="1" dirty="0" smtClean="0"/>
              <a:t>)</a:t>
            </a:r>
            <a:endParaRPr lang="sk-SK" sz="2400" b="1" dirty="0" smtClean="0"/>
          </a:p>
          <a:p>
            <a:pPr marL="539750" lvl="0" indent="-539750">
              <a:tabLst>
                <a:tab pos="539750" algn="l"/>
              </a:tabLst>
            </a:pPr>
            <a:endParaRPr lang="sk-SK" sz="2400" dirty="0"/>
          </a:p>
          <a:p>
            <a:pPr marL="539750" indent="-539750">
              <a:tabLst>
                <a:tab pos="539750" algn="l"/>
              </a:tabLst>
            </a:pPr>
            <a:r>
              <a:rPr lang="en-GB" sz="2400" dirty="0"/>
              <a:t>4.1 </a:t>
            </a:r>
            <a:r>
              <a:rPr lang="sk-SK" sz="2400" dirty="0" smtClean="0"/>
              <a:t>	</a:t>
            </a:r>
            <a:r>
              <a:rPr lang="en-GB" sz="2400" dirty="0" smtClean="0"/>
              <a:t>Purpose</a:t>
            </a:r>
            <a:r>
              <a:rPr lang="en-GB" sz="2400" dirty="0"/>
              <a:t>, basic functional and technical requirements</a:t>
            </a:r>
            <a:endParaRPr lang="sk-SK" sz="2400" dirty="0"/>
          </a:p>
          <a:p>
            <a:pPr marL="539750" indent="-539750">
              <a:tabLst>
                <a:tab pos="539750" algn="l"/>
              </a:tabLst>
            </a:pPr>
            <a:r>
              <a:rPr lang="en-GB" sz="2400" dirty="0"/>
              <a:t>4.2 </a:t>
            </a:r>
            <a:r>
              <a:rPr lang="sk-SK" sz="2400" dirty="0" smtClean="0"/>
              <a:t>	</a:t>
            </a:r>
            <a:r>
              <a:rPr lang="en-GB" sz="2400" dirty="0" smtClean="0"/>
              <a:t>Sorting</a:t>
            </a:r>
            <a:endParaRPr lang="sk-SK" sz="2400" dirty="0"/>
          </a:p>
          <a:p>
            <a:pPr marL="539750" indent="-539750">
              <a:tabLst>
                <a:tab pos="539750" algn="l"/>
              </a:tabLst>
            </a:pPr>
            <a:r>
              <a:rPr lang="en-GB" sz="2400" dirty="0"/>
              <a:t>4.3 </a:t>
            </a:r>
            <a:r>
              <a:rPr lang="sk-SK" sz="2400" dirty="0" smtClean="0"/>
              <a:t>	</a:t>
            </a:r>
            <a:r>
              <a:rPr lang="en-GB" sz="2400" dirty="0" smtClean="0"/>
              <a:t>Controlling </a:t>
            </a:r>
            <a:r>
              <a:rPr lang="en-GB" sz="2400" dirty="0"/>
              <a:t>of the vehicle speed</a:t>
            </a:r>
            <a:endParaRPr lang="sk-SK" sz="2400" dirty="0"/>
          </a:p>
          <a:p>
            <a:pPr marL="539750" indent="-539750">
              <a:tabLst>
                <a:tab pos="539750" algn="l"/>
              </a:tabLst>
            </a:pPr>
            <a:r>
              <a:rPr lang="en-GB" sz="2400" dirty="0"/>
              <a:t>4.4 </a:t>
            </a:r>
            <a:r>
              <a:rPr lang="sk-SK" sz="2400" dirty="0" smtClean="0"/>
              <a:t>	</a:t>
            </a:r>
            <a:r>
              <a:rPr lang="en-GB" sz="2400" dirty="0" smtClean="0"/>
              <a:t>Controlling </a:t>
            </a:r>
            <a:r>
              <a:rPr lang="en-GB" sz="2400" dirty="0"/>
              <a:t>of the driver </a:t>
            </a:r>
            <a:r>
              <a:rPr lang="en-GB" sz="2400" dirty="0" smtClean="0"/>
              <a:t>operation</a:t>
            </a:r>
            <a:endParaRPr lang="sk-SK" sz="2400" dirty="0"/>
          </a:p>
          <a:p>
            <a:pPr marL="539750" indent="-539750">
              <a:tabLst>
                <a:tab pos="539750" algn="l"/>
              </a:tabLst>
            </a:pPr>
            <a:r>
              <a:rPr lang="en-GB" sz="2400" dirty="0"/>
              <a:t>4.5 </a:t>
            </a:r>
            <a:r>
              <a:rPr lang="sk-SK" sz="2400" dirty="0" smtClean="0"/>
              <a:t>	</a:t>
            </a:r>
            <a:r>
              <a:rPr lang="en-GB" sz="2400" dirty="0" smtClean="0"/>
              <a:t>Discontinuous </a:t>
            </a:r>
            <a:r>
              <a:rPr lang="en-GB" sz="2400" dirty="0"/>
              <a:t>train control</a:t>
            </a:r>
            <a:endParaRPr lang="sk-SK" sz="2400" dirty="0"/>
          </a:p>
          <a:p>
            <a:pPr marL="539750" indent="-539750">
              <a:tabLst>
                <a:tab pos="539750" algn="l"/>
              </a:tabLst>
            </a:pPr>
            <a:r>
              <a:rPr lang="en-GB" sz="2400" dirty="0"/>
              <a:t>4.6 </a:t>
            </a:r>
            <a:r>
              <a:rPr lang="sk-SK" sz="2400" dirty="0" smtClean="0"/>
              <a:t>	</a:t>
            </a:r>
            <a:r>
              <a:rPr lang="en-GB" sz="2400" dirty="0" smtClean="0"/>
              <a:t>Continuous </a:t>
            </a:r>
            <a:r>
              <a:rPr lang="en-GB" sz="2400" dirty="0"/>
              <a:t>train control</a:t>
            </a:r>
            <a:endParaRPr lang="sk-SK" sz="2400" dirty="0"/>
          </a:p>
          <a:p>
            <a:pPr marL="539750" indent="-539750">
              <a:tabLst>
                <a:tab pos="539750" algn="l"/>
              </a:tabLst>
            </a:pPr>
            <a:r>
              <a:rPr lang="en-GB" sz="2400" dirty="0"/>
              <a:t>4.7 </a:t>
            </a:r>
            <a:r>
              <a:rPr lang="sk-SK" sz="2400" dirty="0" smtClean="0"/>
              <a:t>	</a:t>
            </a:r>
            <a:r>
              <a:rPr lang="en-GB" sz="2400" dirty="0" smtClean="0"/>
              <a:t>ERTMS/ETCS </a:t>
            </a:r>
            <a:r>
              <a:rPr lang="en-GB" sz="2400" dirty="0"/>
              <a:t>- building reasons, philosophy solution</a:t>
            </a:r>
            <a:endParaRPr lang="sk-SK" sz="2400" dirty="0"/>
          </a:p>
          <a:p>
            <a:pPr marL="539750" indent="-539750">
              <a:tabLst>
                <a:tab pos="539750" algn="l"/>
              </a:tabLst>
            </a:pPr>
            <a:r>
              <a:rPr lang="en-GB" sz="2400" dirty="0"/>
              <a:t>4.8 </a:t>
            </a:r>
            <a:r>
              <a:rPr lang="sk-SK" sz="2400" dirty="0" smtClean="0"/>
              <a:t>	</a:t>
            </a:r>
            <a:r>
              <a:rPr lang="en-GB" sz="2400" dirty="0" smtClean="0"/>
              <a:t>ERTMS/ETCS </a:t>
            </a:r>
            <a:r>
              <a:rPr lang="en-GB" sz="2400" dirty="0"/>
              <a:t>levels</a:t>
            </a:r>
            <a:endParaRPr lang="sk-SK" sz="2400" dirty="0"/>
          </a:p>
        </p:txBody>
      </p:sp>
      <p:sp>
        <p:nvSpPr>
          <p:cNvPr id="10" name="BlokTextu 9"/>
          <p:cNvSpPr txBox="1"/>
          <p:nvPr/>
        </p:nvSpPr>
        <p:spPr>
          <a:xfrm>
            <a:off x="179512" y="548681"/>
            <a:ext cx="5400600" cy="369332"/>
          </a:xfrm>
          <a:prstGeom prst="rect">
            <a:avLst/>
          </a:prstGeom>
          <a:noFill/>
        </p:spPr>
        <p:txBody>
          <a:bodyPr wrap="square" rtlCol="0">
            <a:spAutoFit/>
          </a:bodyPr>
          <a:lstStyle/>
          <a:p>
            <a:pPr lvl="0" algn="ctr">
              <a:spcBef>
                <a:spcPct val="20000"/>
              </a:spcBef>
              <a:defRPr/>
            </a:pPr>
            <a:r>
              <a:rPr lang="en-GB" dirty="0">
                <a:solidFill>
                  <a:schemeClr val="bg1">
                    <a:lumMod val="50000"/>
                  </a:schemeClr>
                </a:solidFill>
              </a:rPr>
              <a:t>Signalling, Command-Control and </a:t>
            </a:r>
            <a:r>
              <a:rPr lang="en-GB" dirty="0" smtClean="0">
                <a:solidFill>
                  <a:schemeClr val="bg1">
                    <a:lumMod val="50000"/>
                  </a:schemeClr>
                </a:solidFill>
              </a:rPr>
              <a:t>Safety</a:t>
            </a:r>
            <a:r>
              <a:rPr lang="sk-SK" dirty="0" smtClean="0">
                <a:solidFill>
                  <a:schemeClr val="bg1">
                    <a:lumMod val="50000"/>
                  </a:schemeClr>
                </a:solidFill>
              </a:rPr>
              <a:t> </a:t>
            </a:r>
            <a:r>
              <a:rPr lang="en-GB" dirty="0" smtClean="0">
                <a:solidFill>
                  <a:schemeClr val="bg1">
                    <a:lumMod val="50000"/>
                  </a:schemeClr>
                </a:solidFill>
              </a:rPr>
              <a:t>for Railways</a:t>
            </a:r>
            <a:endParaRPr lang="sk-SK" dirty="0">
              <a:solidFill>
                <a:schemeClr val="bg1">
                  <a:lumMod val="50000"/>
                </a:schemeClr>
              </a:solidFill>
            </a:endParaRPr>
          </a:p>
        </p:txBody>
      </p:sp>
      <p:sp>
        <p:nvSpPr>
          <p:cNvPr id="33794" name="AutoShape 2" descr="Výsledok vyhľadávania obrázkov pre dopyt et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3" name="Obrázok 12" descr="Výsledok vyhľadávania obrázkov pre dopyt etcs"/>
          <p:cNvPicPr/>
          <p:nvPr/>
        </p:nvPicPr>
        <p:blipFill>
          <a:blip r:embed="rId3" cstate="print"/>
          <a:srcRect t="6329" b="11814"/>
          <a:stretch>
            <a:fillRect/>
          </a:stretch>
        </p:blipFill>
        <p:spPr bwMode="auto">
          <a:xfrm>
            <a:off x="5364088" y="3140968"/>
            <a:ext cx="3587502" cy="1703834"/>
          </a:xfrm>
          <a:prstGeom prst="rect">
            <a:avLst/>
          </a:prstGeom>
          <a:noFill/>
        </p:spPr>
      </p:pic>
      <p:sp>
        <p:nvSpPr>
          <p:cNvPr id="14" name="Pole tekstowe 157"/>
          <p:cNvSpPr txBox="1">
            <a:spLocks noChangeArrowheads="1"/>
          </p:cNvSpPr>
          <p:nvPr/>
        </p:nvSpPr>
        <p:spPr bwMode="auto">
          <a:xfrm>
            <a:off x="1475656" y="6264592"/>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INTRAS Presentations TEMPLATE</Template>
  <TotalTime>229</TotalTime>
  <Words>792</Words>
  <Application>Microsoft Office PowerPoint</Application>
  <PresentationFormat>Prezentácia na obrazovke (4:3)</PresentationFormat>
  <Paragraphs>136</Paragraphs>
  <Slides>15</Slides>
  <Notes>15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15</vt:i4>
      </vt:variant>
    </vt:vector>
  </HeadingPairs>
  <TitlesOfParts>
    <vt:vector size="20" baseType="lpstr">
      <vt:lpstr>Arial</vt:lpstr>
      <vt:lpstr>Calibri</vt:lpstr>
      <vt:lpstr>Calibri Light</vt:lpstr>
      <vt:lpstr>Times New Roman</vt:lpstr>
      <vt:lpstr>Motyw pakietu Office</vt:lpstr>
      <vt:lpstr>“Signalling, Command-Control and Safety for Railways”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KŽD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“Signalling, Command-Control and Safety for Railways”</dc:title>
  <dc:creator>Matrin Kendra</dc:creator>
  <cp:lastModifiedBy>Pagan Min</cp:lastModifiedBy>
  <cp:revision>14</cp:revision>
  <dcterms:created xsi:type="dcterms:W3CDTF">2019-07-02T07:08:05Z</dcterms:created>
  <dcterms:modified xsi:type="dcterms:W3CDTF">2019-07-14T07:26:06Z</dcterms:modified>
</cp:coreProperties>
</file>