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2" r:id="rId8"/>
    <p:sldId id="261" r:id="rId9"/>
    <p:sldId id="260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8;&#1089;&#1087;&#1086;&#1083;&#1085;&#1077;&#1085;&#1080;&#1077;%20&#1087;&#1088;&#1086;&#1090;&#1086;&#1082;&#1086;&#1083;&#1072;%20&#8470;9\10.%20&#1060;&#1080;&#1083;&#1080;&#1072;&#1083;%20&#1080;&#1085;&#1089;&#1090;&#1080;&#1090;&#1091;&#1090;&#1072;\&#1074;&#1080;&#1083;&#1086;&#1103;&#1090;&#1083;&#1072;&#1088;%20&#1082;&#1077;&#1089;&#1080;&#1084;&#1080;&#1076;&#1072;%20&#1090;&#1072;&#1093;&#1083;&#1080;&#1083;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8;&#1089;&#1087;&#1086;&#1083;&#1085;&#1077;&#1085;&#1080;&#1077;%20&#1087;&#1088;&#1086;&#1090;&#1086;&#1082;&#1086;&#1083;&#1072;%20&#8470;9\10.%20&#1060;&#1080;&#1083;&#1080;&#1072;&#1083;%20&#1080;&#1085;&#1089;&#1090;&#1080;&#1090;&#1091;&#1090;&#1072;\&#1074;&#1080;&#1083;&#1086;&#1103;&#1090;&#1083;&#1072;&#1088;%20&#1082;&#1077;&#1089;&#1080;&#1084;&#1080;&#1076;&#1072;%20&#1090;&#1072;&#1093;&#1083;&#1080;&#1083;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8;&#1089;&#1087;&#1086;&#1083;&#1085;&#1077;&#1085;&#1080;&#1077;%20&#1087;&#1088;&#1086;&#1090;&#1086;&#1082;&#1086;&#1083;&#1072;%20&#8470;9\10.%20&#1060;&#1080;&#1083;&#1080;&#1072;&#1083;%20&#1080;&#1085;&#1089;&#1090;&#1080;&#1090;&#1091;&#1090;&#1072;\&#1074;&#1080;&#1083;&#1086;&#1103;&#1090;&#1083;&#1072;&#1088;%20&#1082;&#1077;&#1089;&#1080;&#1084;&#1080;&#1076;&#1072;%20&#1090;&#1072;&#1093;&#1083;&#1080;&#1083;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8;&#1089;&#1087;&#1086;&#1083;&#1085;&#1077;&#1085;&#1080;&#1077;%20&#1087;&#1088;&#1086;&#1090;&#1086;&#1082;&#1086;&#1083;&#1072;%20&#8470;9\10.%20&#1060;&#1080;&#1083;&#1080;&#1072;&#1083;%20&#1080;&#1085;&#1089;&#1090;&#1080;&#1090;&#1091;&#1090;&#1072;\&#1074;&#1080;&#1083;&#1086;&#1103;&#1090;&#1083;&#1072;&#1088;%20&#1082;&#1077;&#1089;&#1080;&#1084;&#1080;&#1076;&#1072;%20&#1090;&#1072;&#1093;&#1083;&#1080;&#1083;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8;&#1089;&#1087;&#1086;&#1083;&#1085;&#1077;&#1085;&#1080;&#1077;%20&#1087;&#1088;&#1086;&#1090;&#1086;&#1082;&#1086;&#1083;&#1072;%20&#8470;9\10.%20&#1060;&#1080;&#1083;&#1080;&#1072;&#1083;%20&#1080;&#1085;&#1089;&#1090;&#1080;&#1090;&#1091;&#1090;&#1072;\&#1074;&#1080;&#1083;&#1086;&#1103;&#1090;&#1083;&#1072;&#1088;%20&#1082;&#1077;&#1089;&#1080;&#1084;&#1080;&#1076;&#1072;%20&#1090;&#1072;&#1093;&#1083;&#1080;&#1083;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8;&#1089;&#1087;&#1086;&#1083;&#1085;&#1077;&#1085;&#1080;&#1077;%20&#1087;&#1088;&#1086;&#1090;&#1086;&#1082;&#1086;&#1083;&#1072;%20&#8470;9\10.%20&#1060;&#1080;&#1083;&#1080;&#1072;&#1083;%20&#1080;&#1085;&#1089;&#1090;&#1080;&#1090;&#1091;&#1090;&#1072;\&#1074;&#1080;&#1083;&#1086;&#1103;&#1090;&#1083;&#1072;&#1088;%20&#1082;&#1077;&#1089;&#1080;&#1084;&#1080;&#1076;&#1072;%20&#1090;&#1072;&#1093;&#1083;&#1080;&#1083;%20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8;&#1089;&#1087;&#1086;&#1083;&#1085;&#1077;&#1085;&#1080;&#1077;%20&#1087;&#1088;&#1086;&#1090;&#1086;&#1082;&#1086;&#1083;&#1072;%20&#8470;9\10.%20&#1060;&#1080;&#1083;&#1080;&#1072;&#1083;%20&#1080;&#1085;&#1089;&#1090;&#1080;&#1090;&#1091;&#1090;&#1072;\&#1074;&#1080;&#1083;&#1086;&#1103;&#1090;&#1083;&#1072;&#1088;%20&#1082;&#1077;&#1089;&#1080;&#1084;&#1080;&#1076;&#1072;%20&#1090;&#1072;&#1093;&#1083;&#1080;&#1083;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8;&#1089;&#1087;&#1086;&#1083;&#1085;&#1077;&#1085;&#1080;&#1077;%20&#1087;&#1088;&#1086;&#1090;&#1086;&#1082;&#1086;&#1083;&#1072;%20&#8470;9\10.%20&#1060;&#1080;&#1083;&#1080;&#1072;&#1083;%20&#1080;&#1085;&#1089;&#1090;&#1080;&#1090;&#1091;&#1090;&#1072;\&#1074;&#1080;&#1083;&#1086;&#1103;&#1090;&#1083;&#1072;&#1088;%20&#1082;&#1077;&#1089;&#1080;&#1084;&#1080;&#1076;&#1072;%20&#1090;&#1072;&#1093;&#1083;&#1080;&#1083;%20(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Итоги приемной деятельности в 2016/2017 учебной году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'2016-2017 қабул'!$D$6</c:f>
              <c:strCache>
                <c:ptCount val="1"/>
                <c:pt idx="0">
                  <c:v>Количество абитуриентов, сдавшие документы в 2016/2017 учебном году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'2016-2017 қабул'!$E$5:$R$5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'2016-2017 қабул'!$E$6:$R$6</c:f>
              <c:numCache>
                <c:formatCode>General</c:formatCode>
                <c:ptCount val="14"/>
                <c:pt idx="0">
                  <c:v>186</c:v>
                </c:pt>
                <c:pt idx="1">
                  <c:v>154</c:v>
                </c:pt>
                <c:pt idx="2">
                  <c:v>190</c:v>
                </c:pt>
                <c:pt idx="3">
                  <c:v>404</c:v>
                </c:pt>
                <c:pt idx="4">
                  <c:v>223</c:v>
                </c:pt>
                <c:pt idx="5">
                  <c:v>182</c:v>
                </c:pt>
                <c:pt idx="6">
                  <c:v>405</c:v>
                </c:pt>
                <c:pt idx="7">
                  <c:v>491</c:v>
                </c:pt>
                <c:pt idx="8">
                  <c:v>199</c:v>
                </c:pt>
                <c:pt idx="9">
                  <c:v>199</c:v>
                </c:pt>
                <c:pt idx="10">
                  <c:v>286</c:v>
                </c:pt>
                <c:pt idx="11">
                  <c:v>181</c:v>
                </c:pt>
                <c:pt idx="12">
                  <c:v>615</c:v>
                </c:pt>
                <c:pt idx="13">
                  <c:v>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9-4F90-889E-3443408DB69B}"/>
            </c:ext>
          </c:extLst>
        </c:ser>
        <c:ser>
          <c:idx val="1"/>
          <c:order val="1"/>
          <c:tx>
            <c:strRef>
              <c:f>'2016-2017 қабул'!$D$7</c:f>
              <c:strCache>
                <c:ptCount val="1"/>
                <c:pt idx="0">
                  <c:v>Принятые студенты в 2016/2017 учебном году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'2016-2017 қабул'!$E$5:$R$5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'2016-2017 қабул'!$E$7:$R$7</c:f>
              <c:numCache>
                <c:formatCode>General</c:formatCode>
                <c:ptCount val="14"/>
                <c:pt idx="0">
                  <c:v>35</c:v>
                </c:pt>
                <c:pt idx="1">
                  <c:v>23</c:v>
                </c:pt>
                <c:pt idx="2">
                  <c:v>38</c:v>
                </c:pt>
                <c:pt idx="3">
                  <c:v>103</c:v>
                </c:pt>
                <c:pt idx="4">
                  <c:v>82</c:v>
                </c:pt>
                <c:pt idx="5">
                  <c:v>52</c:v>
                </c:pt>
                <c:pt idx="6">
                  <c:v>53</c:v>
                </c:pt>
                <c:pt idx="7">
                  <c:v>114</c:v>
                </c:pt>
                <c:pt idx="8">
                  <c:v>31</c:v>
                </c:pt>
                <c:pt idx="9">
                  <c:v>72</c:v>
                </c:pt>
                <c:pt idx="10">
                  <c:v>80</c:v>
                </c:pt>
                <c:pt idx="11">
                  <c:v>19</c:v>
                </c:pt>
                <c:pt idx="12">
                  <c:v>67</c:v>
                </c:pt>
                <c:pt idx="13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A9-4F90-889E-3443408DB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990320"/>
        <c:axId val="644552432"/>
      </c:barChart>
      <c:catAx>
        <c:axId val="64599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4552432"/>
        <c:crosses val="autoZero"/>
        <c:auto val="1"/>
        <c:lblAlgn val="ctr"/>
        <c:lblOffset val="100"/>
        <c:noMultiLvlLbl val="0"/>
      </c:catAx>
      <c:valAx>
        <c:axId val="64455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99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'2016-2017 қабул'!$D$7</c:f>
              <c:strCache>
                <c:ptCount val="1"/>
                <c:pt idx="0">
                  <c:v>Принятые студенты в 2016/2017 учебном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47-438A-A4D3-897D1A21D1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47-438A-A4D3-897D1A21D1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47-438A-A4D3-897D1A21D1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47-438A-A4D3-897D1A21D1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47-438A-A4D3-897D1A21D1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C47-438A-A4D3-897D1A21D19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C47-438A-A4D3-897D1A21D19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C47-438A-A4D3-897D1A21D19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C47-438A-A4D3-897D1A21D19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C47-438A-A4D3-897D1A21D19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C47-438A-A4D3-897D1A21D19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C47-438A-A4D3-897D1A21D19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C47-438A-A4D3-897D1A21D19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C47-438A-A4D3-897D1A21D198}"/>
              </c:ext>
            </c:extLst>
          </c:dPt>
          <c:dLbls>
            <c:dLbl>
              <c:idx val="0"/>
              <c:layout>
                <c:manualLayout>
                  <c:x val="-3.5657234251968581E-2"/>
                  <c:y val="-1.92522601341498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47-438A-A4D3-897D1A21D198}"/>
                </c:ext>
              </c:extLst>
            </c:dLbl>
            <c:dLbl>
              <c:idx val="1"/>
              <c:layout>
                <c:manualLayout>
                  <c:x val="-2.8423194088690721E-3"/>
                  <c:y val="-1.033009877914638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47-438A-A4D3-897D1A21D198}"/>
                </c:ext>
              </c:extLst>
            </c:dLbl>
            <c:dLbl>
              <c:idx val="2"/>
              <c:layout>
                <c:manualLayout>
                  <c:x val="2.1705636193066227E-2"/>
                  <c:y val="-1.98407771642652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C47-438A-A4D3-897D1A21D198}"/>
                </c:ext>
              </c:extLst>
            </c:dLbl>
            <c:dLbl>
              <c:idx val="3"/>
              <c:layout>
                <c:manualLayout>
                  <c:x val="4.1620719096859805E-2"/>
                  <c:y val="2.70142995611025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C47-438A-A4D3-897D1A21D198}"/>
                </c:ext>
              </c:extLst>
            </c:dLbl>
            <c:dLbl>
              <c:idx val="4"/>
              <c:layout>
                <c:manualLayout>
                  <c:x val="1.9871696760796389E-2"/>
                  <c:y val="-7.7078228292002922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C47-438A-A4D3-897D1A21D198}"/>
                </c:ext>
              </c:extLst>
            </c:dLbl>
            <c:dLbl>
              <c:idx val="5"/>
              <c:layout>
                <c:manualLayout>
                  <c:x val="1.0797710527147883E-2"/>
                  <c:y val="-7.092930811034512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C47-438A-A4D3-897D1A21D198}"/>
                </c:ext>
              </c:extLst>
            </c:dLbl>
            <c:dLbl>
              <c:idx val="6"/>
              <c:layout>
                <c:manualLayout>
                  <c:x val="4.8078929892799542E-3"/>
                  <c:y val="1.44600908288952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C47-438A-A4D3-897D1A21D198}"/>
                </c:ext>
              </c:extLst>
            </c:dLbl>
            <c:dLbl>
              <c:idx val="7"/>
              <c:layout>
                <c:manualLayout>
                  <c:x val="-3.5282336695864826E-3"/>
                  <c:y val="7.541629910369189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C47-438A-A4D3-897D1A21D198}"/>
                </c:ext>
              </c:extLst>
            </c:dLbl>
            <c:dLbl>
              <c:idx val="8"/>
              <c:layout>
                <c:manualLayout>
                  <c:x val="4.5579904921523367E-3"/>
                  <c:y val="2.56361834438744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C47-438A-A4D3-897D1A21D198}"/>
                </c:ext>
              </c:extLst>
            </c:dLbl>
            <c:dLbl>
              <c:idx val="9"/>
              <c:layout>
                <c:manualLayout>
                  <c:x val="-1.1510314222770386E-2"/>
                  <c:y val="2.28128641596149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C47-438A-A4D3-897D1A21D198}"/>
                </c:ext>
              </c:extLst>
            </c:dLbl>
            <c:dLbl>
              <c:idx val="10"/>
              <c:layout>
                <c:manualLayout>
                  <c:x val="-1.0159061442620878E-2"/>
                  <c:y val="1.066052428093791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6C47-438A-A4D3-897D1A21D198}"/>
                </c:ext>
              </c:extLst>
            </c:dLbl>
            <c:dLbl>
              <c:idx val="11"/>
              <c:layout>
                <c:manualLayout>
                  <c:x val="-1.7151229590277157E-2"/>
                  <c:y val="7.997516907896835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6C47-438A-A4D3-897D1A21D198}"/>
                </c:ext>
              </c:extLst>
            </c:dLbl>
            <c:dLbl>
              <c:idx val="12"/>
              <c:layout>
                <c:manualLayout>
                  <c:x val="-2.0681402776460172E-2"/>
                  <c:y val="-2.540442818091721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6C47-438A-A4D3-897D1A21D198}"/>
                </c:ext>
              </c:extLst>
            </c:dLbl>
            <c:dLbl>
              <c:idx val="13"/>
              <c:layout>
                <c:manualLayout>
                  <c:x val="6.8733516744141918E-3"/>
                  <c:y val="-2.15220918961893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6C47-438A-A4D3-897D1A21D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'2016-2017 қабул'!$E$5:$R$5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'2016-2017 қабул'!$E$7:$R$7</c:f>
              <c:numCache>
                <c:formatCode>General</c:formatCode>
                <c:ptCount val="14"/>
                <c:pt idx="0">
                  <c:v>35</c:v>
                </c:pt>
                <c:pt idx="1">
                  <c:v>23</c:v>
                </c:pt>
                <c:pt idx="2">
                  <c:v>38</c:v>
                </c:pt>
                <c:pt idx="3">
                  <c:v>103</c:v>
                </c:pt>
                <c:pt idx="4">
                  <c:v>82</c:v>
                </c:pt>
                <c:pt idx="5">
                  <c:v>52</c:v>
                </c:pt>
                <c:pt idx="6">
                  <c:v>53</c:v>
                </c:pt>
                <c:pt idx="7">
                  <c:v>114</c:v>
                </c:pt>
                <c:pt idx="8">
                  <c:v>31</c:v>
                </c:pt>
                <c:pt idx="9">
                  <c:v>72</c:v>
                </c:pt>
                <c:pt idx="10">
                  <c:v>80</c:v>
                </c:pt>
                <c:pt idx="11">
                  <c:v>19</c:v>
                </c:pt>
                <c:pt idx="12">
                  <c:v>67</c:v>
                </c:pt>
                <c:pt idx="13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C47-438A-A4D3-897D1A21D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0" i="0" baseline="0">
                <a:effectLst/>
              </a:rPr>
              <a:t>Итоги приемной деятельности в 2017/2018 учебной году</a:t>
            </a:r>
            <a:endParaRPr lang="ru-RU" sz="28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'2017-2018'!$A$16</c:f>
              <c:strCache>
                <c:ptCount val="1"/>
                <c:pt idx="0">
                  <c:v>Количество абитуриентов, сдавшие документы в 2017/2018 учебном году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'2017-2018'!$B$15:$O$15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'2017-2018'!$B$16:$O$16</c:f>
              <c:numCache>
                <c:formatCode>General</c:formatCode>
                <c:ptCount val="14"/>
                <c:pt idx="0">
                  <c:v>318</c:v>
                </c:pt>
                <c:pt idx="1">
                  <c:v>246</c:v>
                </c:pt>
                <c:pt idx="2">
                  <c:v>328</c:v>
                </c:pt>
                <c:pt idx="3">
                  <c:v>589</c:v>
                </c:pt>
                <c:pt idx="4">
                  <c:v>269</c:v>
                </c:pt>
                <c:pt idx="5">
                  <c:v>274</c:v>
                </c:pt>
                <c:pt idx="6">
                  <c:v>516</c:v>
                </c:pt>
                <c:pt idx="7">
                  <c:v>728</c:v>
                </c:pt>
                <c:pt idx="8">
                  <c:v>266</c:v>
                </c:pt>
                <c:pt idx="9">
                  <c:v>254</c:v>
                </c:pt>
                <c:pt idx="10">
                  <c:v>435</c:v>
                </c:pt>
                <c:pt idx="11">
                  <c:v>240</c:v>
                </c:pt>
                <c:pt idx="12">
                  <c:v>942</c:v>
                </c:pt>
                <c:pt idx="13">
                  <c:v>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2-438D-8221-664181AD29AB}"/>
            </c:ext>
          </c:extLst>
        </c:ser>
        <c:ser>
          <c:idx val="1"/>
          <c:order val="1"/>
          <c:tx>
            <c:strRef>
              <c:f>'2017-2018'!$A$17</c:f>
              <c:strCache>
                <c:ptCount val="1"/>
                <c:pt idx="0">
                  <c:v>Принятые студенты в 2017/2018 учебном году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'2017-2018'!$B$15:$O$15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'2017-2018'!$B$17:$O$17</c:f>
              <c:numCache>
                <c:formatCode>General</c:formatCode>
                <c:ptCount val="14"/>
                <c:pt idx="0">
                  <c:v>48</c:v>
                </c:pt>
                <c:pt idx="1">
                  <c:v>38</c:v>
                </c:pt>
                <c:pt idx="2">
                  <c:v>62</c:v>
                </c:pt>
                <c:pt idx="3">
                  <c:v>179</c:v>
                </c:pt>
                <c:pt idx="4">
                  <c:v>73</c:v>
                </c:pt>
                <c:pt idx="5">
                  <c:v>60</c:v>
                </c:pt>
                <c:pt idx="6">
                  <c:v>82</c:v>
                </c:pt>
                <c:pt idx="7">
                  <c:v>172</c:v>
                </c:pt>
                <c:pt idx="8">
                  <c:v>51</c:v>
                </c:pt>
                <c:pt idx="9">
                  <c:v>88</c:v>
                </c:pt>
                <c:pt idx="10">
                  <c:v>119</c:v>
                </c:pt>
                <c:pt idx="11">
                  <c:v>38</c:v>
                </c:pt>
                <c:pt idx="12">
                  <c:v>122</c:v>
                </c:pt>
                <c:pt idx="13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C2-438D-8221-664181AD2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7907872"/>
        <c:axId val="787908288"/>
      </c:barChart>
      <c:catAx>
        <c:axId val="78790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7908288"/>
        <c:crosses val="autoZero"/>
        <c:auto val="1"/>
        <c:lblAlgn val="ctr"/>
        <c:lblOffset val="100"/>
        <c:noMultiLvlLbl val="0"/>
      </c:catAx>
      <c:valAx>
        <c:axId val="78790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790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'2017-2018'!$A$17</c:f>
              <c:strCache>
                <c:ptCount val="1"/>
                <c:pt idx="0">
                  <c:v>Принятые студенты в 2017/2018 учебном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74-4FB3-BF32-05F8A55E77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74-4FB3-BF32-05F8A55E77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74-4FB3-BF32-05F8A55E77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74-4FB3-BF32-05F8A55E77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74-4FB3-BF32-05F8A55E77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74-4FB3-BF32-05F8A55E775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F74-4FB3-BF32-05F8A55E775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F74-4FB3-BF32-05F8A55E775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F74-4FB3-BF32-05F8A55E775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F74-4FB3-BF32-05F8A55E775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F74-4FB3-BF32-05F8A55E775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F74-4FB3-BF32-05F8A55E775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F74-4FB3-BF32-05F8A55E775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F74-4FB3-BF32-05F8A55E7751}"/>
              </c:ext>
            </c:extLst>
          </c:dPt>
          <c:dLbls>
            <c:dLbl>
              <c:idx val="3"/>
              <c:layout>
                <c:manualLayout>
                  <c:x val="1.550229658792651E-2"/>
                  <c:y val="9.475357247010790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F74-4FB3-BF32-05F8A55E7751}"/>
                </c:ext>
              </c:extLst>
            </c:dLbl>
            <c:dLbl>
              <c:idx val="4"/>
              <c:layout>
                <c:manualLayout>
                  <c:x val="6.8317749343832024E-3"/>
                  <c:y val="-2.84114902303878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F74-4FB3-BF32-05F8A55E7751}"/>
                </c:ext>
              </c:extLst>
            </c:dLbl>
            <c:dLbl>
              <c:idx val="7"/>
              <c:layout>
                <c:manualLayout>
                  <c:x val="-8.9913467847769022E-3"/>
                  <c:y val="1.143030037911927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F74-4FB3-BF32-05F8A55E7751}"/>
                </c:ext>
              </c:extLst>
            </c:dLbl>
            <c:dLbl>
              <c:idx val="9"/>
              <c:layout>
                <c:manualLayout>
                  <c:x val="-2.994594816272966E-2"/>
                  <c:y val="-3.6752697579469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F74-4FB3-BF32-05F8A55E7751}"/>
                </c:ext>
              </c:extLst>
            </c:dLbl>
            <c:dLbl>
              <c:idx val="12"/>
              <c:layout>
                <c:manualLayout>
                  <c:x val="-1.6729494750656167E-2"/>
                  <c:y val="-5.5074365704286968E-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6F74-4FB3-BF32-05F8A55E7751}"/>
                </c:ext>
              </c:extLst>
            </c:dLbl>
            <c:dLbl>
              <c:idx val="13"/>
              <c:layout>
                <c:manualLayout>
                  <c:x val="-1.4078248031496063E-2"/>
                  <c:y val="1.054184893554972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6F74-4FB3-BF32-05F8A55E775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'2017-2018'!$B$15:$O$15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'2017-2018'!$B$17:$O$17</c:f>
              <c:numCache>
                <c:formatCode>General</c:formatCode>
                <c:ptCount val="14"/>
                <c:pt idx="0">
                  <c:v>48</c:v>
                </c:pt>
                <c:pt idx="1">
                  <c:v>38</c:v>
                </c:pt>
                <c:pt idx="2">
                  <c:v>62</c:v>
                </c:pt>
                <c:pt idx="3">
                  <c:v>179</c:v>
                </c:pt>
                <c:pt idx="4">
                  <c:v>73</c:v>
                </c:pt>
                <c:pt idx="5">
                  <c:v>60</c:v>
                </c:pt>
                <c:pt idx="6">
                  <c:v>82</c:v>
                </c:pt>
                <c:pt idx="7">
                  <c:v>172</c:v>
                </c:pt>
                <c:pt idx="8">
                  <c:v>51</c:v>
                </c:pt>
                <c:pt idx="9">
                  <c:v>88</c:v>
                </c:pt>
                <c:pt idx="10">
                  <c:v>119</c:v>
                </c:pt>
                <c:pt idx="11">
                  <c:v>38</c:v>
                </c:pt>
                <c:pt idx="12">
                  <c:v>122</c:v>
                </c:pt>
                <c:pt idx="13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F74-4FB3-BF32-05F8A55E7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Итоги распределения в 2018 году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'2017-2018'!$A$29</c:f>
              <c:strCache>
                <c:ptCount val="1"/>
                <c:pt idx="0">
                  <c:v>Вакантные места в АО "УТЙ" на 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'2017-2018'!$B$28:$O$28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'2017-2018'!$B$29:$O$29</c:f>
              <c:numCache>
                <c:formatCode>General</c:formatCode>
                <c:ptCount val="14"/>
                <c:pt idx="0">
                  <c:v>76</c:v>
                </c:pt>
                <c:pt idx="1">
                  <c:v>23</c:v>
                </c:pt>
                <c:pt idx="2">
                  <c:v>6</c:v>
                </c:pt>
                <c:pt idx="3">
                  <c:v>61</c:v>
                </c:pt>
                <c:pt idx="4">
                  <c:v>162</c:v>
                </c:pt>
                <c:pt idx="5">
                  <c:v>24</c:v>
                </c:pt>
                <c:pt idx="6">
                  <c:v>62</c:v>
                </c:pt>
                <c:pt idx="7">
                  <c:v>58</c:v>
                </c:pt>
                <c:pt idx="8">
                  <c:v>5</c:v>
                </c:pt>
                <c:pt idx="9">
                  <c:v>6</c:v>
                </c:pt>
                <c:pt idx="10">
                  <c:v>29</c:v>
                </c:pt>
                <c:pt idx="11">
                  <c:v>38</c:v>
                </c:pt>
                <c:pt idx="12">
                  <c:v>25</c:v>
                </c:pt>
                <c:pt idx="13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B-4F70-AC47-3E3D901E9B64}"/>
            </c:ext>
          </c:extLst>
        </c:ser>
        <c:ser>
          <c:idx val="1"/>
          <c:order val="1"/>
          <c:tx>
            <c:strRef>
              <c:f>'2017-2018'!$A$30</c:f>
              <c:strCache>
                <c:ptCount val="1"/>
                <c:pt idx="0">
                  <c:v>Фактическое распределение выпускников в 2018 году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'2017-2018'!$B$28:$O$28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'2017-2018'!$B$30:$O$30</c:f>
              <c:numCache>
                <c:formatCode>General</c:formatCode>
                <c:ptCount val="14"/>
                <c:pt idx="0">
                  <c:v>35</c:v>
                </c:pt>
                <c:pt idx="1">
                  <c:v>17</c:v>
                </c:pt>
                <c:pt idx="2">
                  <c:v>29</c:v>
                </c:pt>
                <c:pt idx="3">
                  <c:v>45</c:v>
                </c:pt>
                <c:pt idx="4">
                  <c:v>157</c:v>
                </c:pt>
                <c:pt idx="5">
                  <c:v>31</c:v>
                </c:pt>
                <c:pt idx="6">
                  <c:v>54</c:v>
                </c:pt>
                <c:pt idx="7">
                  <c:v>72</c:v>
                </c:pt>
                <c:pt idx="8">
                  <c:v>21</c:v>
                </c:pt>
                <c:pt idx="9">
                  <c:v>3</c:v>
                </c:pt>
                <c:pt idx="10">
                  <c:v>7</c:v>
                </c:pt>
                <c:pt idx="11">
                  <c:v>19</c:v>
                </c:pt>
                <c:pt idx="12">
                  <c:v>75</c:v>
                </c:pt>
                <c:pt idx="13">
                  <c:v>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B-4F70-AC47-3E3D901E9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163872"/>
        <c:axId val="787913696"/>
      </c:barChart>
      <c:catAx>
        <c:axId val="66816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7913696"/>
        <c:crosses val="autoZero"/>
        <c:auto val="1"/>
        <c:lblAlgn val="ctr"/>
        <c:lblOffset val="100"/>
        <c:noMultiLvlLbl val="0"/>
      </c:catAx>
      <c:valAx>
        <c:axId val="78791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6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0" i="0" baseline="0" dirty="0">
                <a:effectLst/>
              </a:rPr>
              <a:t>Итоги приемной деятельности в 2018/2019 учебной году</a:t>
            </a:r>
            <a:endParaRPr lang="ru-RU" sz="28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'2018-2019'!$D$12</c:f>
              <c:strCache>
                <c:ptCount val="1"/>
                <c:pt idx="0">
                  <c:v>Количество абитуриентов, сдавшие документы в 2018/2019 учебном году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'2018-2019'!$E$11:$R$11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'2018-2019'!$E$12:$R$12</c:f>
              <c:numCache>
                <c:formatCode>General</c:formatCode>
                <c:ptCount val="14"/>
                <c:pt idx="0">
                  <c:v>299</c:v>
                </c:pt>
                <c:pt idx="1">
                  <c:v>288</c:v>
                </c:pt>
                <c:pt idx="2">
                  <c:v>326</c:v>
                </c:pt>
                <c:pt idx="3">
                  <c:v>663</c:v>
                </c:pt>
                <c:pt idx="4">
                  <c:v>313</c:v>
                </c:pt>
                <c:pt idx="5">
                  <c:v>260</c:v>
                </c:pt>
                <c:pt idx="6">
                  <c:v>411</c:v>
                </c:pt>
                <c:pt idx="7">
                  <c:v>709</c:v>
                </c:pt>
                <c:pt idx="8">
                  <c:v>292</c:v>
                </c:pt>
                <c:pt idx="9">
                  <c:v>307</c:v>
                </c:pt>
                <c:pt idx="10">
                  <c:v>571</c:v>
                </c:pt>
                <c:pt idx="11">
                  <c:v>240</c:v>
                </c:pt>
                <c:pt idx="12">
                  <c:v>869</c:v>
                </c:pt>
                <c:pt idx="13">
                  <c:v>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6-41E5-B06E-3F4F539E5290}"/>
            </c:ext>
          </c:extLst>
        </c:ser>
        <c:ser>
          <c:idx val="1"/>
          <c:order val="1"/>
          <c:tx>
            <c:strRef>
              <c:f>'2018-2019'!$D$13</c:f>
              <c:strCache>
                <c:ptCount val="1"/>
                <c:pt idx="0">
                  <c:v>Принятые студенты в 2018/2019 учебном году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'2018-2019'!$E$11:$R$11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'2018-2019'!$E$13:$R$13</c:f>
              <c:numCache>
                <c:formatCode>General</c:formatCode>
                <c:ptCount val="14"/>
                <c:pt idx="0">
                  <c:v>62</c:v>
                </c:pt>
                <c:pt idx="1">
                  <c:v>54</c:v>
                </c:pt>
                <c:pt idx="2">
                  <c:v>69</c:v>
                </c:pt>
                <c:pt idx="3">
                  <c:v>238</c:v>
                </c:pt>
                <c:pt idx="4">
                  <c:v>119</c:v>
                </c:pt>
                <c:pt idx="5">
                  <c:v>51</c:v>
                </c:pt>
                <c:pt idx="6">
                  <c:v>45</c:v>
                </c:pt>
                <c:pt idx="7">
                  <c:v>169</c:v>
                </c:pt>
                <c:pt idx="8">
                  <c:v>60</c:v>
                </c:pt>
                <c:pt idx="9">
                  <c:v>132</c:v>
                </c:pt>
                <c:pt idx="10">
                  <c:v>141</c:v>
                </c:pt>
                <c:pt idx="11">
                  <c:v>23</c:v>
                </c:pt>
                <c:pt idx="12">
                  <c:v>129</c:v>
                </c:pt>
                <c:pt idx="1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56-41E5-B06E-3F4F539E5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7911616"/>
        <c:axId val="787915776"/>
      </c:barChart>
      <c:catAx>
        <c:axId val="7879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7915776"/>
        <c:crosses val="autoZero"/>
        <c:auto val="1"/>
        <c:lblAlgn val="ctr"/>
        <c:lblOffset val="100"/>
        <c:noMultiLvlLbl val="0"/>
      </c:catAx>
      <c:valAx>
        <c:axId val="78791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79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'2018-2019'!$D$13</c:f>
              <c:strCache>
                <c:ptCount val="1"/>
                <c:pt idx="0">
                  <c:v>Принятые студенты в 2018/2019 учебном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7D-4333-B41C-B1829E55AD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7D-4333-B41C-B1829E55AD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7D-4333-B41C-B1829E55AD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7D-4333-B41C-B1829E55AD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7D-4333-B41C-B1829E55AD8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7D-4333-B41C-B1829E55AD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7D-4333-B41C-B1829E55AD8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7D-4333-B41C-B1829E55AD8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7D-4333-B41C-B1829E55AD8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67D-4333-B41C-B1829E55AD8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67D-4333-B41C-B1829E55AD8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67D-4333-B41C-B1829E55AD8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67D-4333-B41C-B1829E55AD8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67D-4333-B41C-B1829E55AD85}"/>
              </c:ext>
            </c:extLst>
          </c:dPt>
          <c:dLbls>
            <c:dLbl>
              <c:idx val="12"/>
              <c:layout>
                <c:manualLayout>
                  <c:x val="1.4169128458753975E-3"/>
                  <c:y val="-3.25435987168270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967D-4333-B41C-B1829E55AD85}"/>
                </c:ext>
              </c:extLst>
            </c:dLbl>
            <c:dLbl>
              <c:idx val="13"/>
              <c:layout>
                <c:manualLayout>
                  <c:x val="-5.7226464667524991E-3"/>
                  <c:y val="8.629483814523185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967D-4333-B41C-B1829E55AD85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'2018-2019'!$E$11:$R$11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'2018-2019'!$E$13:$R$13</c:f>
              <c:numCache>
                <c:formatCode>General</c:formatCode>
                <c:ptCount val="14"/>
                <c:pt idx="0">
                  <c:v>62</c:v>
                </c:pt>
                <c:pt idx="1">
                  <c:v>54</c:v>
                </c:pt>
                <c:pt idx="2">
                  <c:v>69</c:v>
                </c:pt>
                <c:pt idx="3">
                  <c:v>238</c:v>
                </c:pt>
                <c:pt idx="4">
                  <c:v>119</c:v>
                </c:pt>
                <c:pt idx="5">
                  <c:v>51</c:v>
                </c:pt>
                <c:pt idx="6">
                  <c:v>45</c:v>
                </c:pt>
                <c:pt idx="7">
                  <c:v>169</c:v>
                </c:pt>
                <c:pt idx="8">
                  <c:v>60</c:v>
                </c:pt>
                <c:pt idx="9">
                  <c:v>132</c:v>
                </c:pt>
                <c:pt idx="10">
                  <c:v>141</c:v>
                </c:pt>
                <c:pt idx="11">
                  <c:v>23</c:v>
                </c:pt>
                <c:pt idx="12">
                  <c:v>129</c:v>
                </c:pt>
                <c:pt idx="1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67D-4333-B41C-B1829E55A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0" i="0" baseline="0">
                <a:effectLst/>
              </a:rPr>
              <a:t>Итоги распределения в 2019 году</a:t>
            </a:r>
            <a:endParaRPr lang="ru-RU" sz="28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'2018-2019'!$D$48</c:f>
              <c:strCache>
                <c:ptCount val="1"/>
                <c:pt idx="0">
                  <c:v>Вакантные места в АО "УТЙ" на 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'2018-2019'!$E$47:$R$47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'2018-2019'!$E$48:$R$48</c:f>
              <c:numCache>
                <c:formatCode>General</c:formatCode>
                <c:ptCount val="14"/>
                <c:pt idx="0">
                  <c:v>74</c:v>
                </c:pt>
                <c:pt idx="1">
                  <c:v>26</c:v>
                </c:pt>
                <c:pt idx="2">
                  <c:v>5</c:v>
                </c:pt>
                <c:pt idx="3">
                  <c:v>46</c:v>
                </c:pt>
                <c:pt idx="4">
                  <c:v>59</c:v>
                </c:pt>
                <c:pt idx="5">
                  <c:v>19</c:v>
                </c:pt>
                <c:pt idx="6">
                  <c:v>65</c:v>
                </c:pt>
                <c:pt idx="7">
                  <c:v>65</c:v>
                </c:pt>
                <c:pt idx="8">
                  <c:v>0</c:v>
                </c:pt>
                <c:pt idx="9">
                  <c:v>2</c:v>
                </c:pt>
                <c:pt idx="10">
                  <c:v>16</c:v>
                </c:pt>
                <c:pt idx="11">
                  <c:v>25</c:v>
                </c:pt>
                <c:pt idx="12">
                  <c:v>49</c:v>
                </c:pt>
                <c:pt idx="13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4-4467-AF5E-EF8D78D05928}"/>
            </c:ext>
          </c:extLst>
        </c:ser>
        <c:ser>
          <c:idx val="1"/>
          <c:order val="1"/>
          <c:tx>
            <c:strRef>
              <c:f>'2018-2019'!$D$49</c:f>
              <c:strCache>
                <c:ptCount val="1"/>
                <c:pt idx="0">
                  <c:v>Фактическое распределение выпускников в 2018 году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'2018-2019'!$E$47:$R$47</c:f>
              <c:strCache>
                <c:ptCount val="14"/>
                <c:pt idx="0">
                  <c:v>р. Каракалпакстан</c:v>
                </c:pt>
                <c:pt idx="1">
                  <c:v>Андижан</c:v>
                </c:pt>
                <c:pt idx="2">
                  <c:v>Наманган</c:v>
                </c:pt>
                <c:pt idx="3">
                  <c:v>Фергана</c:v>
                </c:pt>
                <c:pt idx="4">
                  <c:v>Бухара</c:v>
                </c:pt>
                <c:pt idx="5">
                  <c:v>Харезм</c:v>
                </c:pt>
                <c:pt idx="6">
                  <c:v>Сурхандарья</c:v>
                </c:pt>
                <c:pt idx="7">
                  <c:v>Кашкадарья</c:v>
                </c:pt>
                <c:pt idx="8">
                  <c:v>Джизак</c:v>
                </c:pt>
                <c:pt idx="9">
                  <c:v>Навои</c:v>
                </c:pt>
                <c:pt idx="10">
                  <c:v>Самарканд</c:v>
                </c:pt>
                <c:pt idx="11">
                  <c:v>Сирдарья</c:v>
                </c:pt>
                <c:pt idx="12">
                  <c:v>Ташкентский вил.</c:v>
                </c:pt>
                <c:pt idx="13">
                  <c:v>г.Ташкент</c:v>
                </c:pt>
              </c:strCache>
            </c:strRef>
          </c:cat>
          <c:val>
            <c:numRef>
              <c:f>'2018-2019'!$E$49:$R$49</c:f>
              <c:numCache>
                <c:formatCode>General</c:formatCode>
                <c:ptCount val="14"/>
                <c:pt idx="0">
                  <c:v>29</c:v>
                </c:pt>
                <c:pt idx="1">
                  <c:v>11</c:v>
                </c:pt>
                <c:pt idx="2">
                  <c:v>17</c:v>
                </c:pt>
                <c:pt idx="3">
                  <c:v>59</c:v>
                </c:pt>
                <c:pt idx="4">
                  <c:v>129</c:v>
                </c:pt>
                <c:pt idx="5">
                  <c:v>35</c:v>
                </c:pt>
                <c:pt idx="6">
                  <c:v>57</c:v>
                </c:pt>
                <c:pt idx="7">
                  <c:v>80</c:v>
                </c:pt>
                <c:pt idx="8">
                  <c:v>9</c:v>
                </c:pt>
                <c:pt idx="9">
                  <c:v>15</c:v>
                </c:pt>
                <c:pt idx="10">
                  <c:v>1</c:v>
                </c:pt>
                <c:pt idx="11">
                  <c:v>19</c:v>
                </c:pt>
                <c:pt idx="12">
                  <c:v>72</c:v>
                </c:pt>
                <c:pt idx="13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4-4467-AF5E-EF8D78D05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0349664"/>
        <c:axId val="670350912"/>
      </c:barChart>
      <c:catAx>
        <c:axId val="6703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0350912"/>
        <c:crosses val="autoZero"/>
        <c:auto val="1"/>
        <c:lblAlgn val="ctr"/>
        <c:lblOffset val="100"/>
        <c:noMultiLvlLbl val="0"/>
      </c:catAx>
      <c:valAx>
        <c:axId val="67035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034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4610A-A816-4245-A622-7AEC8751869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41CB14-0493-4C01-A933-47855A593F1A}">
      <dgm:prSet phldrT="[Текст]"/>
      <dgm:spPr/>
      <dgm:t>
        <a:bodyPr/>
        <a:lstStyle/>
        <a:p>
          <a:r>
            <a:rPr lang="ru-RU" dirty="0" smtClean="0"/>
            <a:t>7 </a:t>
          </a:r>
          <a:r>
            <a:rPr lang="ru-RU" dirty="0" smtClean="0"/>
            <a:t>зарубежных вузов</a:t>
          </a:r>
          <a:endParaRPr lang="ru-RU" dirty="0"/>
        </a:p>
      </dgm:t>
    </dgm:pt>
    <dgm:pt modelId="{83274538-4643-4309-ABDC-48B5AE9D8DA2}" type="parTrans" cxnId="{63B13F53-D56A-41C1-A745-E11B4FFF8E33}">
      <dgm:prSet/>
      <dgm:spPr/>
      <dgm:t>
        <a:bodyPr/>
        <a:lstStyle/>
        <a:p>
          <a:endParaRPr lang="ru-RU"/>
        </a:p>
      </dgm:t>
    </dgm:pt>
    <dgm:pt modelId="{03292847-26ED-4EC9-A4AB-E62B1ACD687A}" type="sibTrans" cxnId="{63B13F53-D56A-41C1-A745-E11B4FFF8E3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A0639BDC-4B19-4227-AB51-C9716DA1CFC0}">
      <dgm:prSet phldrT="[Текст]"/>
      <dgm:spPr/>
      <dgm:t>
        <a:bodyPr/>
        <a:lstStyle/>
        <a:p>
          <a:r>
            <a:rPr lang="ru-RU" dirty="0" smtClean="0"/>
            <a:t>23 филиала </a:t>
          </a:r>
          <a:r>
            <a:rPr lang="ru-RU" dirty="0" smtClean="0"/>
            <a:t>местных вузов</a:t>
          </a:r>
          <a:endParaRPr lang="ru-RU" dirty="0"/>
        </a:p>
      </dgm:t>
    </dgm:pt>
    <dgm:pt modelId="{74EBB9DE-DDA3-4FF8-BC67-BD55B0298A8E}" type="parTrans" cxnId="{F51A43C1-44F3-48B7-AE88-64267344690F}">
      <dgm:prSet/>
      <dgm:spPr/>
      <dgm:t>
        <a:bodyPr/>
        <a:lstStyle/>
        <a:p>
          <a:endParaRPr lang="ru-RU"/>
        </a:p>
      </dgm:t>
    </dgm:pt>
    <dgm:pt modelId="{3BF0010A-E40F-49BB-A8AC-FDE25CAA8168}" type="sibTrans" cxnId="{F51A43C1-44F3-48B7-AE88-64267344690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D524E317-42B9-4983-B235-CA88BEEE9702}" type="pres">
      <dgm:prSet presAssocID="{10B4610A-A816-4245-A622-7AEC8751869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A2DD1698-2613-4363-BC9F-A784358C3AB1}" type="pres">
      <dgm:prSet presAssocID="{EC41CB14-0493-4C01-A933-47855A593F1A}" presName="text1" presStyleCnt="0"/>
      <dgm:spPr/>
    </dgm:pt>
    <dgm:pt modelId="{A1F86BE7-5E76-41EC-86B1-74DE4281ED8B}" type="pres">
      <dgm:prSet presAssocID="{EC41CB14-0493-4C01-A933-47855A593F1A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60358-6059-459A-8A0A-D1FBF1E5FEC9}" type="pres">
      <dgm:prSet presAssocID="{EC41CB14-0493-4C01-A933-47855A593F1A}" presName="textaccent1" presStyleCnt="0"/>
      <dgm:spPr/>
    </dgm:pt>
    <dgm:pt modelId="{EA9CE004-C92E-4C56-A6A6-49389196CE2A}" type="pres">
      <dgm:prSet presAssocID="{EC41CB14-0493-4C01-A933-47855A593F1A}" presName="accentRepeatNode" presStyleLbl="solidAlignAcc1" presStyleIdx="0" presStyleCnt="4"/>
      <dgm:spPr/>
    </dgm:pt>
    <dgm:pt modelId="{04F3849D-7FF6-4A89-A037-B169409FD4E7}" type="pres">
      <dgm:prSet presAssocID="{03292847-26ED-4EC9-A4AB-E62B1ACD687A}" presName="image1" presStyleCnt="0"/>
      <dgm:spPr/>
    </dgm:pt>
    <dgm:pt modelId="{CE94792D-9032-4B1B-9EF3-655996BE5D83}" type="pres">
      <dgm:prSet presAssocID="{03292847-26ED-4EC9-A4AB-E62B1ACD687A}" presName="imageRepeatNode" presStyleLbl="alignAcc1" presStyleIdx="0" presStyleCnt="2"/>
      <dgm:spPr/>
      <dgm:t>
        <a:bodyPr/>
        <a:lstStyle/>
        <a:p>
          <a:endParaRPr lang="ru-RU"/>
        </a:p>
      </dgm:t>
    </dgm:pt>
    <dgm:pt modelId="{BB8D2A34-0F46-495C-989D-CBB10C8A434A}" type="pres">
      <dgm:prSet presAssocID="{03292847-26ED-4EC9-A4AB-E62B1ACD687A}" presName="imageaccent1" presStyleCnt="0"/>
      <dgm:spPr/>
    </dgm:pt>
    <dgm:pt modelId="{23BB9EBE-FFEC-40EE-9B54-92C893CB125D}" type="pres">
      <dgm:prSet presAssocID="{03292847-26ED-4EC9-A4AB-E62B1ACD687A}" presName="accentRepeatNode" presStyleLbl="solidAlignAcc1" presStyleIdx="1" presStyleCnt="4"/>
      <dgm:spPr/>
    </dgm:pt>
    <dgm:pt modelId="{9D58C436-F883-4545-B95E-17AECA4CD3DC}" type="pres">
      <dgm:prSet presAssocID="{A0639BDC-4B19-4227-AB51-C9716DA1CFC0}" presName="text2" presStyleCnt="0"/>
      <dgm:spPr/>
    </dgm:pt>
    <dgm:pt modelId="{9AC5C7FE-CF93-4000-B4E8-D0E0735F52DE}" type="pres">
      <dgm:prSet presAssocID="{A0639BDC-4B19-4227-AB51-C9716DA1CFC0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F93D7-2F75-4D7C-AAA5-6890D7C2A050}" type="pres">
      <dgm:prSet presAssocID="{A0639BDC-4B19-4227-AB51-C9716DA1CFC0}" presName="textaccent2" presStyleCnt="0"/>
      <dgm:spPr/>
    </dgm:pt>
    <dgm:pt modelId="{08F3440B-3FDB-4B3B-B4AC-86A18DF6576B}" type="pres">
      <dgm:prSet presAssocID="{A0639BDC-4B19-4227-AB51-C9716DA1CFC0}" presName="accentRepeatNode" presStyleLbl="solidAlignAcc1" presStyleIdx="2" presStyleCnt="4"/>
      <dgm:spPr/>
    </dgm:pt>
    <dgm:pt modelId="{17486351-A8F4-401C-B122-0E609113C34F}" type="pres">
      <dgm:prSet presAssocID="{3BF0010A-E40F-49BB-A8AC-FDE25CAA8168}" presName="image2" presStyleCnt="0"/>
      <dgm:spPr/>
    </dgm:pt>
    <dgm:pt modelId="{438289E5-5B57-481B-8654-DE43858641A4}" type="pres">
      <dgm:prSet presAssocID="{3BF0010A-E40F-49BB-A8AC-FDE25CAA8168}" presName="imageRepeatNode" presStyleLbl="alignAcc1" presStyleIdx="1" presStyleCnt="2"/>
      <dgm:spPr/>
      <dgm:t>
        <a:bodyPr/>
        <a:lstStyle/>
        <a:p>
          <a:endParaRPr lang="ru-RU"/>
        </a:p>
      </dgm:t>
    </dgm:pt>
    <dgm:pt modelId="{22C7ACE8-64AC-4968-AB56-36B56707F56C}" type="pres">
      <dgm:prSet presAssocID="{3BF0010A-E40F-49BB-A8AC-FDE25CAA8168}" presName="imageaccent2" presStyleCnt="0"/>
      <dgm:spPr/>
    </dgm:pt>
    <dgm:pt modelId="{9B719351-4CFB-4F74-A390-0301707C3EDD}" type="pres">
      <dgm:prSet presAssocID="{3BF0010A-E40F-49BB-A8AC-FDE25CAA8168}" presName="accentRepeatNode" presStyleLbl="solidAlignAcc1" presStyleIdx="3" presStyleCnt="4"/>
      <dgm:spPr/>
    </dgm:pt>
  </dgm:ptLst>
  <dgm:cxnLst>
    <dgm:cxn modelId="{63B13F53-D56A-41C1-A745-E11B4FFF8E33}" srcId="{10B4610A-A816-4245-A622-7AEC87518699}" destId="{EC41CB14-0493-4C01-A933-47855A593F1A}" srcOrd="0" destOrd="0" parTransId="{83274538-4643-4309-ABDC-48B5AE9D8DA2}" sibTransId="{03292847-26ED-4EC9-A4AB-E62B1ACD687A}"/>
    <dgm:cxn modelId="{C2670A04-0638-428A-BD4E-1D9674DA132F}" type="presOf" srcId="{A0639BDC-4B19-4227-AB51-C9716DA1CFC0}" destId="{9AC5C7FE-CF93-4000-B4E8-D0E0735F52DE}" srcOrd="0" destOrd="0" presId="urn:microsoft.com/office/officeart/2008/layout/HexagonCluster"/>
    <dgm:cxn modelId="{D46A44FF-3093-44EA-A5F6-16DEAF685D6E}" type="presOf" srcId="{03292847-26ED-4EC9-A4AB-E62B1ACD687A}" destId="{CE94792D-9032-4B1B-9EF3-655996BE5D83}" srcOrd="0" destOrd="0" presId="urn:microsoft.com/office/officeart/2008/layout/HexagonCluster"/>
    <dgm:cxn modelId="{F51A43C1-44F3-48B7-AE88-64267344690F}" srcId="{10B4610A-A816-4245-A622-7AEC87518699}" destId="{A0639BDC-4B19-4227-AB51-C9716DA1CFC0}" srcOrd="1" destOrd="0" parTransId="{74EBB9DE-DDA3-4FF8-BC67-BD55B0298A8E}" sibTransId="{3BF0010A-E40F-49BB-A8AC-FDE25CAA8168}"/>
    <dgm:cxn modelId="{F96C8AE7-98B3-425A-9F61-E3DB704B0892}" type="presOf" srcId="{10B4610A-A816-4245-A622-7AEC87518699}" destId="{D524E317-42B9-4983-B235-CA88BEEE9702}" srcOrd="0" destOrd="0" presId="urn:microsoft.com/office/officeart/2008/layout/HexagonCluster"/>
    <dgm:cxn modelId="{59FFF401-A79B-47AB-842B-9F6EB35AE51D}" type="presOf" srcId="{EC41CB14-0493-4C01-A933-47855A593F1A}" destId="{A1F86BE7-5E76-41EC-86B1-74DE4281ED8B}" srcOrd="0" destOrd="0" presId="urn:microsoft.com/office/officeart/2008/layout/HexagonCluster"/>
    <dgm:cxn modelId="{16C6D395-65F1-4D9B-9547-E662EF6F99E7}" type="presOf" srcId="{3BF0010A-E40F-49BB-A8AC-FDE25CAA8168}" destId="{438289E5-5B57-481B-8654-DE43858641A4}" srcOrd="0" destOrd="0" presId="urn:microsoft.com/office/officeart/2008/layout/HexagonCluster"/>
    <dgm:cxn modelId="{1C26E4EE-4CDE-44B9-B3A0-2D31653C2682}" type="presParOf" srcId="{D524E317-42B9-4983-B235-CA88BEEE9702}" destId="{A2DD1698-2613-4363-BC9F-A784358C3AB1}" srcOrd="0" destOrd="0" presId="urn:microsoft.com/office/officeart/2008/layout/HexagonCluster"/>
    <dgm:cxn modelId="{4F0D9743-465D-4D44-80AD-F0CA69614FD7}" type="presParOf" srcId="{A2DD1698-2613-4363-BC9F-A784358C3AB1}" destId="{A1F86BE7-5E76-41EC-86B1-74DE4281ED8B}" srcOrd="0" destOrd="0" presId="urn:microsoft.com/office/officeart/2008/layout/HexagonCluster"/>
    <dgm:cxn modelId="{803C4CCB-5D6C-4B82-8D6E-5EECC65C3581}" type="presParOf" srcId="{D524E317-42B9-4983-B235-CA88BEEE9702}" destId="{B1360358-6059-459A-8A0A-D1FBF1E5FEC9}" srcOrd="1" destOrd="0" presId="urn:microsoft.com/office/officeart/2008/layout/HexagonCluster"/>
    <dgm:cxn modelId="{D3C30D9C-94F4-4502-8BDD-93211D443A8C}" type="presParOf" srcId="{B1360358-6059-459A-8A0A-D1FBF1E5FEC9}" destId="{EA9CE004-C92E-4C56-A6A6-49389196CE2A}" srcOrd="0" destOrd="0" presId="urn:microsoft.com/office/officeart/2008/layout/HexagonCluster"/>
    <dgm:cxn modelId="{D8D4C9A6-5DFE-4C7A-9CE8-2CC7DCCAFB9B}" type="presParOf" srcId="{D524E317-42B9-4983-B235-CA88BEEE9702}" destId="{04F3849D-7FF6-4A89-A037-B169409FD4E7}" srcOrd="2" destOrd="0" presId="urn:microsoft.com/office/officeart/2008/layout/HexagonCluster"/>
    <dgm:cxn modelId="{5600AE93-1F35-453F-91E3-EC4B4988C424}" type="presParOf" srcId="{04F3849D-7FF6-4A89-A037-B169409FD4E7}" destId="{CE94792D-9032-4B1B-9EF3-655996BE5D83}" srcOrd="0" destOrd="0" presId="urn:microsoft.com/office/officeart/2008/layout/HexagonCluster"/>
    <dgm:cxn modelId="{A0E1BA5C-A661-4BDE-B8CA-8772D7A758C1}" type="presParOf" srcId="{D524E317-42B9-4983-B235-CA88BEEE9702}" destId="{BB8D2A34-0F46-495C-989D-CBB10C8A434A}" srcOrd="3" destOrd="0" presId="urn:microsoft.com/office/officeart/2008/layout/HexagonCluster"/>
    <dgm:cxn modelId="{7A1AC3F6-0215-4108-B57D-C840EAE60BDA}" type="presParOf" srcId="{BB8D2A34-0F46-495C-989D-CBB10C8A434A}" destId="{23BB9EBE-FFEC-40EE-9B54-92C893CB125D}" srcOrd="0" destOrd="0" presId="urn:microsoft.com/office/officeart/2008/layout/HexagonCluster"/>
    <dgm:cxn modelId="{CDB74BA9-5C4F-425A-91BF-62035878FE5A}" type="presParOf" srcId="{D524E317-42B9-4983-B235-CA88BEEE9702}" destId="{9D58C436-F883-4545-B95E-17AECA4CD3DC}" srcOrd="4" destOrd="0" presId="urn:microsoft.com/office/officeart/2008/layout/HexagonCluster"/>
    <dgm:cxn modelId="{B31C5E83-DAC7-4359-851C-7FA2E8C71233}" type="presParOf" srcId="{9D58C436-F883-4545-B95E-17AECA4CD3DC}" destId="{9AC5C7FE-CF93-4000-B4E8-D0E0735F52DE}" srcOrd="0" destOrd="0" presId="urn:microsoft.com/office/officeart/2008/layout/HexagonCluster"/>
    <dgm:cxn modelId="{980C9E0C-E320-4E8B-9D11-C25DB91E0578}" type="presParOf" srcId="{D524E317-42B9-4983-B235-CA88BEEE9702}" destId="{4B6F93D7-2F75-4D7C-AAA5-6890D7C2A050}" srcOrd="5" destOrd="0" presId="urn:microsoft.com/office/officeart/2008/layout/HexagonCluster"/>
    <dgm:cxn modelId="{4B90A648-B1CE-467E-8AEC-675D956C5C86}" type="presParOf" srcId="{4B6F93D7-2F75-4D7C-AAA5-6890D7C2A050}" destId="{08F3440B-3FDB-4B3B-B4AC-86A18DF6576B}" srcOrd="0" destOrd="0" presId="urn:microsoft.com/office/officeart/2008/layout/HexagonCluster"/>
    <dgm:cxn modelId="{B079017D-C5A7-4DCF-AE49-01033151B121}" type="presParOf" srcId="{D524E317-42B9-4983-B235-CA88BEEE9702}" destId="{17486351-A8F4-401C-B122-0E609113C34F}" srcOrd="6" destOrd="0" presId="urn:microsoft.com/office/officeart/2008/layout/HexagonCluster"/>
    <dgm:cxn modelId="{F16F7C53-7CE7-4027-8506-95456B41007E}" type="presParOf" srcId="{17486351-A8F4-401C-B122-0E609113C34F}" destId="{438289E5-5B57-481B-8654-DE43858641A4}" srcOrd="0" destOrd="0" presId="urn:microsoft.com/office/officeart/2008/layout/HexagonCluster"/>
    <dgm:cxn modelId="{FAB117CB-207E-43FE-B688-104E3D0C26BF}" type="presParOf" srcId="{D524E317-42B9-4983-B235-CA88BEEE9702}" destId="{22C7ACE8-64AC-4968-AB56-36B56707F56C}" srcOrd="7" destOrd="0" presId="urn:microsoft.com/office/officeart/2008/layout/HexagonCluster"/>
    <dgm:cxn modelId="{59B69CC7-F503-4009-8B5F-7E7B2B813B41}" type="presParOf" srcId="{22C7ACE8-64AC-4968-AB56-36B56707F56C}" destId="{9B719351-4CFB-4F74-A390-0301707C3ED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86BE7-5E76-41EC-86B1-74DE4281ED8B}">
      <dsp:nvSpPr>
        <dsp:cNvPr id="0" name=""/>
        <dsp:cNvSpPr/>
      </dsp:nvSpPr>
      <dsp:spPr>
        <a:xfrm>
          <a:off x="2505867" y="1579560"/>
          <a:ext cx="2996946" cy="25844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7 </a:t>
          </a:r>
          <a:r>
            <a:rPr lang="ru-RU" sz="3100" kern="1200" dirty="0" smtClean="0"/>
            <a:t>зарубежных вузов</a:t>
          </a:r>
          <a:endParaRPr lang="ru-RU" sz="3100" kern="1200" dirty="0"/>
        </a:p>
      </dsp:txBody>
      <dsp:txXfrm>
        <a:off x="2970984" y="1980661"/>
        <a:ext cx="2066712" cy="1782258"/>
      </dsp:txXfrm>
    </dsp:sp>
    <dsp:sp modelId="{EA9CE004-C92E-4C56-A6A6-49389196CE2A}">
      <dsp:nvSpPr>
        <dsp:cNvPr id="0" name=""/>
        <dsp:cNvSpPr/>
      </dsp:nvSpPr>
      <dsp:spPr>
        <a:xfrm>
          <a:off x="2599456" y="2720875"/>
          <a:ext cx="350169" cy="302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4792D-9032-4B1B-9EF3-655996BE5D83}">
      <dsp:nvSpPr>
        <dsp:cNvPr id="0" name=""/>
        <dsp:cNvSpPr/>
      </dsp:nvSpPr>
      <dsp:spPr>
        <a:xfrm>
          <a:off x="0" y="187316"/>
          <a:ext cx="2996946" cy="25844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B9EBE-FFEC-40EE-9B54-92C893CB125D}">
      <dsp:nvSpPr>
        <dsp:cNvPr id="0" name=""/>
        <dsp:cNvSpPr/>
      </dsp:nvSpPr>
      <dsp:spPr>
        <a:xfrm>
          <a:off x="2042129" y="2415066"/>
          <a:ext cx="350169" cy="302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5C7FE-CF93-4000-B4E8-D0E0735F52DE}">
      <dsp:nvSpPr>
        <dsp:cNvPr id="0" name=""/>
        <dsp:cNvSpPr/>
      </dsp:nvSpPr>
      <dsp:spPr>
        <a:xfrm>
          <a:off x="5012786" y="187316"/>
          <a:ext cx="2996946" cy="25844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23 филиала </a:t>
          </a:r>
          <a:r>
            <a:rPr lang="ru-RU" sz="3100" kern="1200" dirty="0" smtClean="0"/>
            <a:t>местных вузов</a:t>
          </a:r>
          <a:endParaRPr lang="ru-RU" sz="3100" kern="1200" dirty="0"/>
        </a:p>
      </dsp:txBody>
      <dsp:txXfrm>
        <a:off x="5477903" y="588417"/>
        <a:ext cx="2066712" cy="1782258"/>
      </dsp:txXfrm>
    </dsp:sp>
    <dsp:sp modelId="{08F3440B-3FDB-4B3B-B4AC-86A18DF6576B}">
      <dsp:nvSpPr>
        <dsp:cNvPr id="0" name=""/>
        <dsp:cNvSpPr/>
      </dsp:nvSpPr>
      <dsp:spPr>
        <a:xfrm>
          <a:off x="7054916" y="2415066"/>
          <a:ext cx="350169" cy="302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289E5-5B57-481B-8654-DE43858641A4}">
      <dsp:nvSpPr>
        <dsp:cNvPr id="0" name=""/>
        <dsp:cNvSpPr/>
      </dsp:nvSpPr>
      <dsp:spPr>
        <a:xfrm>
          <a:off x="7518654" y="1579560"/>
          <a:ext cx="2996946" cy="25844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19351-4CFB-4F74-A390-0301707C3EDD}">
      <dsp:nvSpPr>
        <dsp:cNvPr id="0" name=""/>
        <dsp:cNvSpPr/>
      </dsp:nvSpPr>
      <dsp:spPr>
        <a:xfrm>
          <a:off x="7612242" y="2720875"/>
          <a:ext cx="350169" cy="302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6B9-F6A1-4ACE-927F-BC7EBD5A8C8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0E13-C2B0-4095-8217-21F2E6AAF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8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6B9-F6A1-4ACE-927F-BC7EBD5A8C8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0E13-C2B0-4095-8217-21F2E6AAF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5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6B9-F6A1-4ACE-927F-BC7EBD5A8C8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0E13-C2B0-4095-8217-21F2E6AAF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9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6B9-F6A1-4ACE-927F-BC7EBD5A8C8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0E13-C2B0-4095-8217-21F2E6AAF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6B9-F6A1-4ACE-927F-BC7EBD5A8C8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0E13-C2B0-4095-8217-21F2E6AAF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1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6B9-F6A1-4ACE-927F-BC7EBD5A8C8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0E13-C2B0-4095-8217-21F2E6AAF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6B9-F6A1-4ACE-927F-BC7EBD5A8C8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0E13-C2B0-4095-8217-21F2E6AAF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7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6B9-F6A1-4ACE-927F-BC7EBD5A8C8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0E13-C2B0-4095-8217-21F2E6AAF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7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6B9-F6A1-4ACE-927F-BC7EBD5A8C8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0E13-C2B0-4095-8217-21F2E6AAF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8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6B9-F6A1-4ACE-927F-BC7EBD5A8C8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0E13-C2B0-4095-8217-21F2E6AAF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3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6B9-F6A1-4ACE-927F-BC7EBD5A8C8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0E13-C2B0-4095-8217-21F2E6AAF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0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B6B9-F6A1-4ACE-927F-BC7EBD5A8C8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0E13-C2B0-4095-8217-21F2E6AAF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приемной комиссии и фактического распределения в период 2016-2018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65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7298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852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2562" r="1684" b="2627"/>
          <a:stretch/>
        </p:blipFill>
        <p:spPr>
          <a:xfrm>
            <a:off x="199175" y="99588"/>
            <a:ext cx="11787613" cy="66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Количество филиалов в вузах республики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87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850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453758"/>
              </p:ext>
            </p:extLst>
          </p:nvPr>
        </p:nvGraphicFramePr>
        <p:xfrm>
          <a:off x="0" y="0"/>
          <a:ext cx="12191999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79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2754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810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61143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90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9696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05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1858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56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18728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746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974783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7182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182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Анализ приемной комиссии и фактического распределения в период 2016-2018 гг.</vt:lpstr>
      <vt:lpstr>Количество филиалов в вузах республики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приемной комиссии и фактического распределения в период 2016-2018 гг.</dc:title>
  <dc:creator>USER</dc:creator>
  <cp:lastModifiedBy>USER</cp:lastModifiedBy>
  <cp:revision>6</cp:revision>
  <dcterms:created xsi:type="dcterms:W3CDTF">2019-04-21T09:26:30Z</dcterms:created>
  <dcterms:modified xsi:type="dcterms:W3CDTF">2019-04-25T04:11:09Z</dcterms:modified>
</cp:coreProperties>
</file>