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z-Cyrl-UZ"/>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z-Cyrl-UZ"/>
          </a:p>
        </p:txBody>
      </p:sp>
      <p:sp>
        <p:nvSpPr>
          <p:cNvPr id="4" name="Дата 3"/>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3843015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1209327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z-Cyrl-UZ"/>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378904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1007465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z-Cyrl-UZ"/>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1199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Дата 4"/>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413942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z-Cyrl-UZ"/>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7" name="Дата 6"/>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113422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Дата 2"/>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112846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288476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z-Cyrl-UZ"/>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4278484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z-Cyrl-UZ"/>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z-Cyrl-UZ"/>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C0ACD12-9E2E-40C7-94D3-C5BD2DB8434D}"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E328E849-1540-40A0-AED5-99773FED4A2A}" type="slidenum">
              <a:rPr lang="uz-Cyrl-UZ" smtClean="0"/>
              <a:t>‹#›</a:t>
            </a:fld>
            <a:endParaRPr lang="uz-Cyrl-UZ"/>
          </a:p>
        </p:txBody>
      </p:sp>
    </p:spTree>
    <p:extLst>
      <p:ext uri="{BB962C8B-B14F-4D97-AF65-F5344CB8AC3E}">
        <p14:creationId xmlns:p14="http://schemas.microsoft.com/office/powerpoint/2010/main" val="323488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z-Cyrl-UZ"/>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ACD12-9E2E-40C7-94D3-C5BD2DB8434D}" type="datetimeFigureOut">
              <a:rPr lang="uz-Cyrl-UZ" smtClean="0"/>
              <a:t>20.03.2020</a:t>
            </a:fld>
            <a:endParaRPr lang="uz-Cyrl-UZ"/>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z-Cyrl-UZ"/>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28E849-1540-40A0-AED5-99773FED4A2A}" type="slidenum">
              <a:rPr lang="uz-Cyrl-UZ" smtClean="0"/>
              <a:t>‹#›</a:t>
            </a:fld>
            <a:endParaRPr lang="uz-Cyrl-UZ"/>
          </a:p>
        </p:txBody>
      </p:sp>
    </p:spTree>
    <p:extLst>
      <p:ext uri="{BB962C8B-B14F-4D97-AF65-F5344CB8AC3E}">
        <p14:creationId xmlns:p14="http://schemas.microsoft.com/office/powerpoint/2010/main" val="16555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xpython.org/" TargetMode="External"/><Relationship Id="rId2" Type="http://schemas.openxmlformats.org/officeDocument/2006/relationships/hyperlink" Target="http://www.pythonware.com/library/tkinter/introduction/" TargetMode="External"/><Relationship Id="rId1" Type="http://schemas.openxmlformats.org/officeDocument/2006/relationships/slideLayout" Target="../slideLayouts/slideLayout2.xml"/><Relationship Id="rId6" Type="http://schemas.openxmlformats.org/officeDocument/2006/relationships/hyperlink" Target="http://pythoncard.sourceforge.net/" TargetMode="External"/><Relationship Id="rId5" Type="http://schemas.openxmlformats.org/officeDocument/2006/relationships/hyperlink" Target="http://anygui.sourceforge.net/" TargetMode="External"/><Relationship Id="rId4" Type="http://schemas.openxmlformats.org/officeDocument/2006/relationships/hyperlink" Target="http://pyfltk.sourceforge.ne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90264" y="764705"/>
            <a:ext cx="8458200" cy="2835746"/>
          </a:xfrm>
        </p:spPr>
        <p:txBody>
          <a:bodyPr>
            <a:normAutofit fontScale="90000"/>
          </a:bodyPr>
          <a:lstStyle/>
          <a:p>
            <a:r>
              <a:rPr lang="en-US" b="1" dirty="0" smtClean="0"/>
              <a:t>GUI </a:t>
            </a:r>
            <a:r>
              <a:rPr lang="uz-Cyrl-UZ" b="1" dirty="0" smtClean="0"/>
              <a:t>дастурлар тузиш. </a:t>
            </a:r>
            <a:r>
              <a:rPr lang="en-US" b="1" dirty="0" err="1" smtClean="0"/>
              <a:t>Tkinter</a:t>
            </a:r>
            <a:r>
              <a:rPr lang="en-US" b="1" dirty="0" smtClean="0"/>
              <a:t> </a:t>
            </a:r>
            <a:r>
              <a:rPr lang="uz-Cyrl-UZ" b="1" dirty="0" smtClean="0"/>
              <a:t>модули</a:t>
            </a:r>
            <a:br>
              <a:rPr lang="uz-Cyrl-UZ" b="1" dirty="0" smtClean="0"/>
            </a:br>
            <a:r>
              <a:rPr lang="en-US" b="1" dirty="0" smtClean="0"/>
              <a:t>(</a:t>
            </a:r>
            <a:r>
              <a:rPr lang="ru-RU" b="1" dirty="0" smtClean="0"/>
              <a:t>Создание </a:t>
            </a:r>
            <a:r>
              <a:rPr lang="ru-RU" b="1" dirty="0"/>
              <a:t>приложений с графическим интерфейсом </a:t>
            </a:r>
            <a:r>
              <a:rPr lang="ru-RU" b="1" dirty="0" smtClean="0"/>
              <a:t>пользователя</a:t>
            </a:r>
            <a:r>
              <a:rPr lang="en-US" b="1" dirty="0" smtClean="0"/>
              <a:t>)</a:t>
            </a:r>
            <a:endParaRPr lang="uz-Cyrl-UZ" dirty="0"/>
          </a:p>
        </p:txBody>
      </p:sp>
      <p:sp>
        <p:nvSpPr>
          <p:cNvPr id="3" name="Подзаголовок 2"/>
          <p:cNvSpPr>
            <a:spLocks noGrp="1"/>
          </p:cNvSpPr>
          <p:nvPr>
            <p:ph type="subTitle" idx="1"/>
          </p:nvPr>
        </p:nvSpPr>
        <p:spPr/>
        <p:txBody>
          <a:bodyPr/>
          <a:lstStyle/>
          <a:p>
            <a:r>
              <a:rPr lang="uz-Cyrl-UZ" dirty="0" smtClean="0"/>
              <a:t>Катта ўқитувчи</a:t>
            </a:r>
            <a:r>
              <a:rPr lang="uz-Cyrl-UZ" smtClean="0"/>
              <a:t>: </a:t>
            </a:r>
            <a:r>
              <a:rPr lang="uz-Cyrl-UZ"/>
              <a:t>Тохиров Э.Т.</a:t>
            </a:r>
            <a:endParaRPr lang="uz-Cyrl-UZ" dirty="0"/>
          </a:p>
        </p:txBody>
      </p:sp>
    </p:spTree>
    <p:extLst>
      <p:ext uri="{BB962C8B-B14F-4D97-AF65-F5344CB8AC3E}">
        <p14:creationId xmlns:p14="http://schemas.microsoft.com/office/powerpoint/2010/main" val="1022432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634082"/>
          </a:xfrm>
        </p:spPr>
        <p:txBody>
          <a:bodyPr>
            <a:normAutofit fontScale="90000"/>
          </a:bodyPr>
          <a:lstStyle/>
          <a:p>
            <a:r>
              <a:rPr lang="ru-RU" b="1" dirty="0"/>
              <a:t>Классы </a:t>
            </a:r>
            <a:r>
              <a:rPr lang="ru-RU" b="1" dirty="0" err="1" smtClean="0"/>
              <a:t>виджетов</a:t>
            </a:r>
            <a:endParaRPr lang="uz-Cyrl-UZ" dirty="0"/>
          </a:p>
        </p:txBody>
      </p:sp>
      <p:sp>
        <p:nvSpPr>
          <p:cNvPr id="3" name="Объект 2"/>
          <p:cNvSpPr>
            <a:spLocks noGrp="1"/>
          </p:cNvSpPr>
          <p:nvPr>
            <p:ph idx="1"/>
          </p:nvPr>
        </p:nvSpPr>
        <p:spPr>
          <a:xfrm>
            <a:off x="179512" y="836712"/>
            <a:ext cx="8856984" cy="5832648"/>
          </a:xfrm>
        </p:spPr>
        <p:txBody>
          <a:bodyPr>
            <a:normAutofit fontScale="77500" lnSpcReduction="20000"/>
          </a:bodyPr>
          <a:lstStyle/>
          <a:p>
            <a:pPr marL="0" indent="0">
              <a:buNone/>
            </a:pPr>
            <a:r>
              <a:rPr lang="ru-RU" dirty="0">
                <a:latin typeface="Times New Roman" pitchFamily="18" charset="0"/>
                <a:cs typeface="Times New Roman" pitchFamily="18" charset="0"/>
              </a:rPr>
              <a:t>Для построения графического интерфейса в библиотеке </a:t>
            </a:r>
            <a:r>
              <a:rPr lang="ru-RU" b="1" dirty="0" err="1">
                <a:latin typeface="Times New Roman" pitchFamily="18" charset="0"/>
                <a:cs typeface="Times New Roman" pitchFamily="18" charset="0"/>
              </a:rPr>
              <a:t>Tk</a:t>
            </a:r>
            <a:r>
              <a:rPr lang="ru-RU" dirty="0">
                <a:latin typeface="Times New Roman" pitchFamily="18" charset="0"/>
                <a:cs typeface="Times New Roman" pitchFamily="18" charset="0"/>
              </a:rPr>
              <a:t> отобраны следующие классы </a:t>
            </a:r>
            <a:r>
              <a:rPr lang="ru-RU" dirty="0" err="1">
                <a:latin typeface="Times New Roman" pitchFamily="18" charset="0"/>
                <a:cs typeface="Times New Roman" pitchFamily="18" charset="0"/>
              </a:rPr>
              <a:t>виджетов</a:t>
            </a:r>
            <a:r>
              <a:rPr lang="ru-RU" dirty="0">
                <a:latin typeface="Times New Roman" pitchFamily="18" charset="0"/>
                <a:cs typeface="Times New Roman" pitchFamily="18" charset="0"/>
              </a:rPr>
              <a:t> (в алфавитном порядке):</a:t>
            </a:r>
            <a:endParaRPr lang="uz-Cyrl-UZ" dirty="0">
              <a:latin typeface="Times New Roman" pitchFamily="18" charset="0"/>
              <a:cs typeface="Times New Roman" pitchFamily="18" charset="0"/>
            </a:endParaRPr>
          </a:p>
          <a:p>
            <a:pPr marL="0" lvl="0" indent="0">
              <a:buNone/>
            </a:pPr>
            <a:r>
              <a:rPr lang="ru-RU" b="1" dirty="0" err="1">
                <a:latin typeface="Times New Roman" pitchFamily="18" charset="0"/>
                <a:cs typeface="Times New Roman" pitchFamily="18" charset="0"/>
              </a:rPr>
              <a:t>Button</a:t>
            </a:r>
            <a:r>
              <a:rPr lang="ru-RU" dirty="0">
                <a:latin typeface="Times New Roman" pitchFamily="18" charset="0"/>
                <a:cs typeface="Times New Roman" pitchFamily="18" charset="0"/>
              </a:rPr>
              <a:t> (Кнопка) Простая кнопка для вызова некоторых действий (выполнения определенной команды). </a:t>
            </a:r>
            <a:endParaRPr lang="uz-Cyrl-UZ" dirty="0">
              <a:latin typeface="Times New Roman" pitchFamily="18" charset="0"/>
              <a:cs typeface="Times New Roman" pitchFamily="18" charset="0"/>
            </a:endParaRPr>
          </a:p>
          <a:p>
            <a:pPr marL="0" lvl="0" indent="0">
              <a:buNone/>
            </a:pPr>
            <a:r>
              <a:rPr lang="ru-RU" b="1" dirty="0" err="1">
                <a:latin typeface="Times New Roman" pitchFamily="18" charset="0"/>
                <a:cs typeface="Times New Roman" pitchFamily="18" charset="0"/>
              </a:rPr>
              <a:t>Canvas</a:t>
            </a:r>
            <a:r>
              <a:rPr lang="ru-RU" dirty="0">
                <a:latin typeface="Times New Roman" pitchFamily="18" charset="0"/>
                <a:cs typeface="Times New Roman" pitchFamily="18" charset="0"/>
              </a:rPr>
              <a:t> (Рисунок) Основа для вывода графических примитивов. </a:t>
            </a:r>
            <a:endParaRPr lang="uz-Cyrl-UZ" dirty="0">
              <a:latin typeface="Times New Roman" pitchFamily="18" charset="0"/>
              <a:cs typeface="Times New Roman" pitchFamily="18" charset="0"/>
            </a:endParaRPr>
          </a:p>
          <a:p>
            <a:pPr marL="0" lvl="0" indent="0">
              <a:buNone/>
            </a:pPr>
            <a:r>
              <a:rPr lang="ru-RU" b="1" dirty="0" err="1">
                <a:latin typeface="Times New Roman" pitchFamily="18" charset="0"/>
                <a:cs typeface="Times New Roman" pitchFamily="18" charset="0"/>
              </a:rPr>
              <a:t>Checkbutton</a:t>
            </a:r>
            <a:r>
              <a:rPr lang="ru-RU" dirty="0">
                <a:latin typeface="Times New Roman" pitchFamily="18" charset="0"/>
                <a:cs typeface="Times New Roman" pitchFamily="18" charset="0"/>
              </a:rPr>
              <a:t> (Флажок) Кнопка, которая умеет переключаться между двумя состояниями при нажатии на нее. </a:t>
            </a:r>
            <a:endParaRPr lang="uz-Cyrl-UZ" dirty="0">
              <a:latin typeface="Times New Roman" pitchFamily="18" charset="0"/>
              <a:cs typeface="Times New Roman" pitchFamily="18" charset="0"/>
            </a:endParaRPr>
          </a:p>
          <a:p>
            <a:pPr marL="0" lvl="0" indent="0">
              <a:buNone/>
            </a:pPr>
            <a:r>
              <a:rPr lang="ru-RU" b="1" dirty="0" err="1">
                <a:latin typeface="Times New Roman" pitchFamily="18" charset="0"/>
                <a:cs typeface="Times New Roman" pitchFamily="18" charset="0"/>
              </a:rPr>
              <a:t>Entry</a:t>
            </a:r>
            <a:r>
              <a:rPr lang="ru-RU" dirty="0">
                <a:latin typeface="Times New Roman" pitchFamily="18" charset="0"/>
                <a:cs typeface="Times New Roman" pitchFamily="18" charset="0"/>
              </a:rPr>
              <a:t> (Поле ввода) Горизонтальное поле, в которое можно ввести строку текста. </a:t>
            </a:r>
            <a:endParaRPr lang="uz-Cyrl-UZ" dirty="0">
              <a:latin typeface="Times New Roman" pitchFamily="18" charset="0"/>
              <a:cs typeface="Times New Roman" pitchFamily="18" charset="0"/>
            </a:endParaRPr>
          </a:p>
          <a:p>
            <a:pPr marL="0" lvl="0" indent="0">
              <a:buNone/>
            </a:pPr>
            <a:r>
              <a:rPr lang="ru-RU" b="1" dirty="0" err="1">
                <a:latin typeface="Times New Roman" pitchFamily="18" charset="0"/>
                <a:cs typeface="Times New Roman" pitchFamily="18" charset="0"/>
              </a:rPr>
              <a:t>Frame</a:t>
            </a:r>
            <a:r>
              <a:rPr lang="ru-RU" dirty="0">
                <a:latin typeface="Times New Roman" pitchFamily="18" charset="0"/>
                <a:cs typeface="Times New Roman" pitchFamily="18" charset="0"/>
              </a:rPr>
              <a:t> (Рамка) </a:t>
            </a:r>
            <a:r>
              <a:rPr lang="ru-RU" dirty="0" err="1">
                <a:latin typeface="Times New Roman" pitchFamily="18" charset="0"/>
                <a:cs typeface="Times New Roman" pitchFamily="18" charset="0"/>
              </a:rPr>
              <a:t>Виджет</a:t>
            </a:r>
            <a:r>
              <a:rPr lang="ru-RU" dirty="0">
                <a:latin typeface="Times New Roman" pitchFamily="18" charset="0"/>
                <a:cs typeface="Times New Roman" pitchFamily="18" charset="0"/>
              </a:rPr>
              <a:t>, который содержит в себе другие визуальные компоненты. </a:t>
            </a:r>
            <a:endParaRPr lang="uz-Cyrl-UZ" dirty="0">
              <a:latin typeface="Times New Roman" pitchFamily="18" charset="0"/>
              <a:cs typeface="Times New Roman" pitchFamily="18" charset="0"/>
            </a:endParaRPr>
          </a:p>
          <a:p>
            <a:pPr marL="0" lvl="0" indent="0">
              <a:buNone/>
            </a:pPr>
            <a:r>
              <a:rPr lang="ru-RU" b="1" dirty="0" err="1">
                <a:latin typeface="Times New Roman" pitchFamily="18" charset="0"/>
                <a:cs typeface="Times New Roman" pitchFamily="18" charset="0"/>
              </a:rPr>
              <a:t>Label</a:t>
            </a:r>
            <a:r>
              <a:rPr lang="ru-RU" dirty="0">
                <a:latin typeface="Times New Roman" pitchFamily="18" charset="0"/>
                <a:cs typeface="Times New Roman" pitchFamily="18" charset="0"/>
              </a:rPr>
              <a:t> (Надпись) </a:t>
            </a:r>
            <a:r>
              <a:rPr lang="ru-RU" dirty="0" err="1">
                <a:latin typeface="Times New Roman" pitchFamily="18" charset="0"/>
                <a:cs typeface="Times New Roman" pitchFamily="18" charset="0"/>
              </a:rPr>
              <a:t>Виджет</a:t>
            </a:r>
            <a:r>
              <a:rPr lang="ru-RU" dirty="0">
                <a:latin typeface="Times New Roman" pitchFamily="18" charset="0"/>
                <a:cs typeface="Times New Roman" pitchFamily="18" charset="0"/>
              </a:rPr>
              <a:t> может показывать текст или графическое изображение. </a:t>
            </a:r>
            <a:endParaRPr lang="uz-Cyrl-UZ" dirty="0">
              <a:latin typeface="Times New Roman" pitchFamily="18" charset="0"/>
              <a:cs typeface="Times New Roman" pitchFamily="18" charset="0"/>
            </a:endParaRPr>
          </a:p>
          <a:p>
            <a:pPr marL="0" lvl="0" indent="0">
              <a:buNone/>
            </a:pPr>
            <a:r>
              <a:rPr lang="ru-RU" b="1" dirty="0" err="1">
                <a:latin typeface="Times New Roman" pitchFamily="18" charset="0"/>
                <a:cs typeface="Times New Roman" pitchFamily="18" charset="0"/>
              </a:rPr>
              <a:t>Listbox</a:t>
            </a:r>
            <a:r>
              <a:rPr lang="ru-RU" dirty="0">
                <a:latin typeface="Times New Roman" pitchFamily="18" charset="0"/>
                <a:cs typeface="Times New Roman" pitchFamily="18" charset="0"/>
              </a:rPr>
              <a:t> (Список) Прямоугольная рамка со списком, из которого пользователь может выделить один или несколько элементов. </a:t>
            </a:r>
            <a:endParaRPr lang="uz-Cyrl-UZ" dirty="0">
              <a:latin typeface="Times New Roman" pitchFamily="18" charset="0"/>
              <a:cs typeface="Times New Roman" pitchFamily="18" charset="0"/>
            </a:endParaRPr>
          </a:p>
        </p:txBody>
      </p:sp>
    </p:spTree>
    <p:extLst>
      <p:ext uri="{BB962C8B-B14F-4D97-AF65-F5344CB8AC3E}">
        <p14:creationId xmlns:p14="http://schemas.microsoft.com/office/powerpoint/2010/main" val="2861804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624736"/>
          </a:xfrm>
        </p:spPr>
        <p:txBody>
          <a:bodyPr>
            <a:normAutofit fontScale="62500" lnSpcReduction="20000"/>
          </a:bodyPr>
          <a:lstStyle/>
          <a:p>
            <a:pPr marL="0" lvl="0" indent="0">
              <a:buNone/>
            </a:pPr>
            <a:r>
              <a:rPr lang="ru-RU" b="1" dirty="0" err="1" smtClean="0">
                <a:latin typeface="Times New Roman" pitchFamily="18" charset="0"/>
                <a:cs typeface="Times New Roman" pitchFamily="18" charset="0"/>
              </a:rPr>
              <a:t>Menu</a:t>
            </a:r>
            <a:r>
              <a:rPr lang="ru-RU" dirty="0" smtClean="0">
                <a:latin typeface="Times New Roman" pitchFamily="18" charset="0"/>
                <a:cs typeface="Times New Roman" pitchFamily="18" charset="0"/>
              </a:rPr>
              <a:t> (Меню) Элемент, с помощью которого можно создавать всплывающие (</a:t>
            </a:r>
            <a:r>
              <a:rPr lang="ru-RU" dirty="0" err="1" smtClean="0">
                <a:latin typeface="Times New Roman" pitchFamily="18" charset="0"/>
                <a:cs typeface="Times New Roman" pitchFamily="18" charset="0"/>
              </a:rPr>
              <a:t>popup</a:t>
            </a:r>
            <a:r>
              <a:rPr lang="ru-RU" dirty="0" smtClean="0">
                <a:latin typeface="Times New Roman" pitchFamily="18" charset="0"/>
                <a:cs typeface="Times New Roman" pitchFamily="18" charset="0"/>
              </a:rPr>
              <a:t>) и ниспадающие (</a:t>
            </a:r>
            <a:r>
              <a:rPr lang="ru-RU" dirty="0" err="1" smtClean="0">
                <a:latin typeface="Times New Roman" pitchFamily="18" charset="0"/>
                <a:cs typeface="Times New Roman" pitchFamily="18" charset="0"/>
              </a:rPr>
              <a:t>pulldown</a:t>
            </a:r>
            <a:r>
              <a:rPr lang="ru-RU" dirty="0" smtClean="0">
                <a:latin typeface="Times New Roman" pitchFamily="18" charset="0"/>
                <a:cs typeface="Times New Roman" pitchFamily="18" charset="0"/>
              </a:rPr>
              <a:t>) меню. </a:t>
            </a:r>
            <a:endParaRPr lang="uz-Cyrl-UZ" dirty="0" smtClean="0">
              <a:latin typeface="Times New Roman" pitchFamily="18" charset="0"/>
              <a:cs typeface="Times New Roman" pitchFamily="18" charset="0"/>
            </a:endParaRPr>
          </a:p>
          <a:p>
            <a:pPr marL="0" lvl="0" indent="0">
              <a:buNone/>
            </a:pPr>
            <a:r>
              <a:rPr lang="ru-RU" b="1" dirty="0" err="1" smtClean="0">
                <a:latin typeface="Times New Roman" pitchFamily="18" charset="0"/>
                <a:cs typeface="Times New Roman" pitchFamily="18" charset="0"/>
              </a:rPr>
              <a:t>Menubutton</a:t>
            </a:r>
            <a:r>
              <a:rPr lang="ru-RU" dirty="0" smtClean="0">
                <a:latin typeface="Times New Roman" pitchFamily="18" charset="0"/>
                <a:cs typeface="Times New Roman" pitchFamily="18" charset="0"/>
              </a:rPr>
              <a:t> (Кнопка-меню) Кнопка с ниспадающим меню. </a:t>
            </a:r>
            <a:endParaRPr lang="uz-Cyrl-UZ" dirty="0" smtClean="0">
              <a:latin typeface="Times New Roman" pitchFamily="18" charset="0"/>
              <a:cs typeface="Times New Roman" pitchFamily="18" charset="0"/>
            </a:endParaRPr>
          </a:p>
          <a:p>
            <a:pPr marL="0" lvl="0" indent="0">
              <a:buNone/>
            </a:pPr>
            <a:r>
              <a:rPr lang="ru-RU" b="1" dirty="0" err="1" smtClean="0">
                <a:latin typeface="Times New Roman" pitchFamily="18" charset="0"/>
                <a:cs typeface="Times New Roman" pitchFamily="18" charset="0"/>
              </a:rPr>
              <a:t>Message</a:t>
            </a:r>
            <a:r>
              <a:rPr lang="ru-RU" dirty="0" smtClean="0">
                <a:latin typeface="Times New Roman" pitchFamily="18" charset="0"/>
                <a:cs typeface="Times New Roman" pitchFamily="18" charset="0"/>
              </a:rPr>
              <a:t> (Сообщение) Аналогично надписи, но позволяет заворачивать длинные строки и менять размер по требованию менеджера расположения. </a:t>
            </a:r>
            <a:endParaRPr lang="uz-Cyrl-UZ" dirty="0" smtClean="0">
              <a:latin typeface="Times New Roman" pitchFamily="18" charset="0"/>
              <a:cs typeface="Times New Roman" pitchFamily="18" charset="0"/>
            </a:endParaRPr>
          </a:p>
          <a:p>
            <a:pPr marL="0" lvl="0" indent="0">
              <a:buNone/>
            </a:pPr>
            <a:r>
              <a:rPr lang="ru-RU" b="1" dirty="0" err="1" smtClean="0">
                <a:latin typeface="Times New Roman" pitchFamily="18" charset="0"/>
                <a:cs typeface="Times New Roman" pitchFamily="18" charset="0"/>
              </a:rPr>
              <a:t>Radiobutton</a:t>
            </a:r>
            <a:r>
              <a:rPr lang="ru-RU" dirty="0" smtClean="0">
                <a:latin typeface="Times New Roman" pitchFamily="18" charset="0"/>
                <a:cs typeface="Times New Roman" pitchFamily="18" charset="0"/>
              </a:rPr>
              <a:t> (Селекторная кнопка) Кнопка для представления одного из альтернативных значений. Такие кнопки, как правило, действует в группе. При нажатии на одну из них кнопка группы, выбранная ранее, "отскакивает". </a:t>
            </a:r>
            <a:endParaRPr lang="uz-Cyrl-UZ" dirty="0" smtClean="0">
              <a:latin typeface="Times New Roman" pitchFamily="18" charset="0"/>
              <a:cs typeface="Times New Roman" pitchFamily="18" charset="0"/>
            </a:endParaRPr>
          </a:p>
          <a:p>
            <a:pPr marL="0" lvl="0" indent="0">
              <a:buNone/>
            </a:pPr>
            <a:r>
              <a:rPr lang="ru-RU" b="1" dirty="0" err="1" smtClean="0">
                <a:latin typeface="Times New Roman" pitchFamily="18" charset="0"/>
                <a:cs typeface="Times New Roman" pitchFamily="18" charset="0"/>
              </a:rPr>
              <a:t>Scale</a:t>
            </a:r>
            <a:r>
              <a:rPr lang="ru-RU" dirty="0" smtClean="0">
                <a:latin typeface="Times New Roman" pitchFamily="18" charset="0"/>
                <a:cs typeface="Times New Roman" pitchFamily="18" charset="0"/>
              </a:rPr>
              <a:t> (Шкала) Служит для задания числового значения путем перемещения движка в определенном диапазоне. </a:t>
            </a:r>
            <a:endParaRPr lang="uz-Cyrl-UZ" dirty="0" smtClean="0">
              <a:latin typeface="Times New Roman" pitchFamily="18" charset="0"/>
              <a:cs typeface="Times New Roman" pitchFamily="18" charset="0"/>
            </a:endParaRPr>
          </a:p>
          <a:p>
            <a:pPr marL="0" lvl="0" indent="0">
              <a:buNone/>
            </a:pPr>
            <a:r>
              <a:rPr lang="ru-RU" b="1" dirty="0" err="1" smtClean="0">
                <a:latin typeface="Times New Roman" pitchFamily="18" charset="0"/>
                <a:cs typeface="Times New Roman" pitchFamily="18" charset="0"/>
              </a:rPr>
              <a:t>Scrollbar</a:t>
            </a:r>
            <a:r>
              <a:rPr lang="ru-RU" dirty="0" smtClean="0">
                <a:latin typeface="Times New Roman" pitchFamily="18" charset="0"/>
                <a:cs typeface="Times New Roman" pitchFamily="18" charset="0"/>
              </a:rPr>
              <a:t> (Полоса прокрутки) Полоса прокрутки служит для отображения величины прокрутки в других </a:t>
            </a:r>
            <a:r>
              <a:rPr lang="ru-RU" dirty="0" err="1" smtClean="0">
                <a:latin typeface="Times New Roman" pitchFamily="18" charset="0"/>
                <a:cs typeface="Times New Roman" pitchFamily="18" charset="0"/>
              </a:rPr>
              <a:t>виджетах</a:t>
            </a:r>
            <a:r>
              <a:rPr lang="ru-RU" dirty="0" smtClean="0">
                <a:latin typeface="Times New Roman" pitchFamily="18" charset="0"/>
                <a:cs typeface="Times New Roman" pitchFamily="18" charset="0"/>
              </a:rPr>
              <a:t>. Может быть как вертикальной, так и горизонтальной. </a:t>
            </a:r>
            <a:endParaRPr lang="uz-Cyrl-UZ" dirty="0" smtClean="0">
              <a:latin typeface="Times New Roman" pitchFamily="18" charset="0"/>
              <a:cs typeface="Times New Roman" pitchFamily="18" charset="0"/>
            </a:endParaRPr>
          </a:p>
          <a:p>
            <a:pPr marL="0" lvl="0" indent="0">
              <a:buNone/>
            </a:pPr>
            <a:r>
              <a:rPr lang="ru-RU" b="1" dirty="0" err="1" smtClean="0">
                <a:latin typeface="Times New Roman" pitchFamily="18" charset="0"/>
                <a:cs typeface="Times New Roman" pitchFamily="18" charset="0"/>
              </a:rPr>
              <a:t>Text</a:t>
            </a:r>
            <a:r>
              <a:rPr lang="ru-RU" dirty="0" smtClean="0">
                <a:latin typeface="Times New Roman" pitchFamily="18" charset="0"/>
                <a:cs typeface="Times New Roman" pitchFamily="18" charset="0"/>
              </a:rPr>
              <a:t> (Форматированный текст) Этот прямоугольный </a:t>
            </a:r>
            <a:r>
              <a:rPr lang="ru-RU" dirty="0" err="1" smtClean="0">
                <a:latin typeface="Times New Roman" pitchFamily="18" charset="0"/>
                <a:cs typeface="Times New Roman" pitchFamily="18" charset="0"/>
              </a:rPr>
              <a:t>виджет</a:t>
            </a:r>
            <a:r>
              <a:rPr lang="ru-RU" dirty="0" smtClean="0">
                <a:latin typeface="Times New Roman" pitchFamily="18" charset="0"/>
                <a:cs typeface="Times New Roman" pitchFamily="18" charset="0"/>
              </a:rPr>
              <a:t> позволяет редактировать и форматировать текст с использованием различных стилей, внедрять в текст рисунки и даже окна. </a:t>
            </a:r>
            <a:endParaRPr lang="uz-Cyrl-UZ" dirty="0" smtClean="0">
              <a:latin typeface="Times New Roman" pitchFamily="18" charset="0"/>
              <a:cs typeface="Times New Roman" pitchFamily="18" charset="0"/>
            </a:endParaRPr>
          </a:p>
          <a:p>
            <a:pPr marL="0" lvl="0" indent="0">
              <a:buNone/>
            </a:pPr>
            <a:r>
              <a:rPr lang="ru-RU" b="1" dirty="0" err="1" smtClean="0">
                <a:latin typeface="Times New Roman" pitchFamily="18" charset="0"/>
                <a:cs typeface="Times New Roman" pitchFamily="18" charset="0"/>
              </a:rPr>
              <a:t>Toplevel</a:t>
            </a:r>
            <a:r>
              <a:rPr lang="ru-RU" dirty="0" smtClean="0">
                <a:latin typeface="Times New Roman" pitchFamily="18" charset="0"/>
                <a:cs typeface="Times New Roman" pitchFamily="18" charset="0"/>
              </a:rPr>
              <a:t> (Окно верхнего уровня) Показывается как отдельное окно и содержит внутри другие </a:t>
            </a:r>
            <a:r>
              <a:rPr lang="ru-RU" dirty="0" err="1" smtClean="0">
                <a:latin typeface="Times New Roman" pitchFamily="18" charset="0"/>
                <a:cs typeface="Times New Roman" pitchFamily="18" charset="0"/>
              </a:rPr>
              <a:t>виджеты</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0" indent="0">
              <a:buNone/>
            </a:pPr>
            <a:endParaRPr lang="en-US" dirty="0" smtClean="0"/>
          </a:p>
          <a:p>
            <a:pPr marL="0" indent="0">
              <a:buNone/>
            </a:pPr>
            <a:r>
              <a:rPr lang="ru-RU" dirty="0" smtClean="0"/>
              <a:t>Все </a:t>
            </a:r>
            <a:r>
              <a:rPr lang="ru-RU" dirty="0"/>
              <a:t>эти классы не имеют отношений наследования друг с другом - они равноправны. Этот набор достаточен для построения интерфейса в большинстве случаев</a:t>
            </a:r>
            <a:r>
              <a:rPr lang="ru-RU" dirty="0" smtClean="0"/>
              <a:t>.</a:t>
            </a:r>
            <a:endParaRPr lang="uz-Cyrl-UZ" dirty="0"/>
          </a:p>
        </p:txBody>
      </p:sp>
    </p:spTree>
    <p:extLst>
      <p:ext uri="{BB962C8B-B14F-4D97-AF65-F5344CB8AC3E}">
        <p14:creationId xmlns:p14="http://schemas.microsoft.com/office/powerpoint/2010/main" val="1330837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562074"/>
          </a:xfrm>
        </p:spPr>
        <p:txBody>
          <a:bodyPr>
            <a:normAutofit fontScale="90000"/>
          </a:bodyPr>
          <a:lstStyle/>
          <a:p>
            <a:r>
              <a:rPr lang="ru-RU" b="1" dirty="0" smtClean="0"/>
              <a:t>События</a:t>
            </a:r>
            <a:endParaRPr lang="uz-Cyrl-UZ" dirty="0"/>
          </a:p>
        </p:txBody>
      </p:sp>
      <p:sp>
        <p:nvSpPr>
          <p:cNvPr id="3" name="Объект 2"/>
          <p:cNvSpPr>
            <a:spLocks noGrp="1"/>
          </p:cNvSpPr>
          <p:nvPr>
            <p:ph idx="1"/>
          </p:nvPr>
        </p:nvSpPr>
        <p:spPr>
          <a:xfrm>
            <a:off x="179512" y="836712"/>
            <a:ext cx="8784976" cy="5904656"/>
          </a:xfrm>
        </p:spPr>
        <p:txBody>
          <a:bodyPr/>
          <a:lstStyle/>
          <a:p>
            <a:pPr marL="0" indent="0">
              <a:buNone/>
            </a:pPr>
            <a:r>
              <a:rPr lang="ru-RU" dirty="0"/>
              <a:t>В системе современного графического интерфейса имеется возможность отслеживать различные события, связанные с клавиатурой и мышью, и происходящие на "территории" того или иного </a:t>
            </a:r>
            <a:r>
              <a:rPr lang="ru-RU" dirty="0" err="1"/>
              <a:t>виджета</a:t>
            </a:r>
            <a:r>
              <a:rPr lang="ru-RU" dirty="0"/>
              <a:t>. В </a:t>
            </a:r>
            <a:r>
              <a:rPr lang="ru-RU" dirty="0" err="1"/>
              <a:t>Tk</a:t>
            </a:r>
            <a:r>
              <a:rPr lang="ru-RU" dirty="0"/>
              <a:t> события описываются в виде текстовой строки - шаблона события, состоящего из трех элементов (модификаторы, тип события и детализация события</a:t>
            </a:r>
            <a:r>
              <a:rPr lang="ru-RU" dirty="0" smtClean="0"/>
              <a:t>).</a:t>
            </a:r>
            <a:endParaRPr lang="uz-Cyrl-UZ" dirty="0"/>
          </a:p>
        </p:txBody>
      </p:sp>
    </p:spTree>
    <p:extLst>
      <p:ext uri="{BB962C8B-B14F-4D97-AF65-F5344CB8AC3E}">
        <p14:creationId xmlns:p14="http://schemas.microsoft.com/office/powerpoint/2010/main" val="3691378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223936062"/>
              </p:ext>
            </p:extLst>
          </p:nvPr>
        </p:nvGraphicFramePr>
        <p:xfrm>
          <a:off x="107504" y="188640"/>
          <a:ext cx="8928992" cy="6603492"/>
        </p:xfrm>
        <a:graphic>
          <a:graphicData uri="http://schemas.openxmlformats.org/drawingml/2006/table">
            <a:tbl>
              <a:tblPr>
                <a:tableStyleId>{5C22544A-7EE6-4342-B048-85BDC9FD1C3A}</a:tableStyleId>
              </a:tblPr>
              <a:tblGrid>
                <a:gridCol w="4464496">
                  <a:extLst>
                    <a:ext uri="{9D8B030D-6E8A-4147-A177-3AD203B41FA5}">
                      <a16:colId xmlns:a16="http://schemas.microsoft.com/office/drawing/2014/main" val="20000"/>
                    </a:ext>
                  </a:extLst>
                </a:gridCol>
                <a:gridCol w="4464496">
                  <a:extLst>
                    <a:ext uri="{9D8B030D-6E8A-4147-A177-3AD203B41FA5}">
                      <a16:colId xmlns:a16="http://schemas.microsoft.com/office/drawing/2014/main" val="20001"/>
                    </a:ext>
                  </a:extLst>
                </a:gridCol>
              </a:tblGrid>
              <a:tr h="336818">
                <a:tc>
                  <a:txBody>
                    <a:bodyPr/>
                    <a:lstStyle/>
                    <a:p>
                      <a:pPr algn="ctr">
                        <a:lnSpc>
                          <a:spcPct val="115000"/>
                        </a:lnSpc>
                        <a:spcAft>
                          <a:spcPts val="0"/>
                        </a:spcAft>
                      </a:pPr>
                      <a:r>
                        <a:rPr lang="ru-RU" sz="1800" dirty="0">
                          <a:effectLst/>
                        </a:rPr>
                        <a:t>Тип события</a:t>
                      </a:r>
                      <a:endParaRPr lang="uz-Cyrl-UZ" sz="1800" dirty="0">
                        <a:effectLst/>
                        <a:latin typeface="Times New Roman"/>
                        <a:ea typeface="Times New Roman"/>
                      </a:endParaRPr>
                    </a:p>
                  </a:txBody>
                  <a:tcPr marL="19050" marR="19050" marT="19050" marB="19050" anchor="ctr"/>
                </a:tc>
                <a:tc>
                  <a:txBody>
                    <a:bodyPr/>
                    <a:lstStyle/>
                    <a:p>
                      <a:pPr algn="ctr">
                        <a:lnSpc>
                          <a:spcPct val="115000"/>
                        </a:lnSpc>
                        <a:spcAft>
                          <a:spcPts val="0"/>
                        </a:spcAft>
                      </a:pPr>
                      <a:r>
                        <a:rPr lang="ru-RU" sz="1800">
                          <a:effectLst/>
                        </a:rPr>
                        <a:t>Содержание события</a:t>
                      </a:r>
                      <a:endParaRPr lang="uz-Cyrl-UZ" sz="1800">
                        <a:effectLst/>
                        <a:latin typeface="Times New Roman"/>
                        <a:ea typeface="Times New Roman"/>
                      </a:endParaRPr>
                    </a:p>
                  </a:txBody>
                  <a:tcPr marL="19050" marR="19050" marT="19050" marB="19050" anchor="ctr"/>
                </a:tc>
                <a:extLst>
                  <a:ext uri="{0D108BD9-81ED-4DB2-BD59-A6C34878D82A}">
                    <a16:rowId xmlns:a16="http://schemas.microsoft.com/office/drawing/2014/main" val="10000"/>
                  </a:ext>
                </a:extLst>
              </a:tr>
              <a:tr h="336818">
                <a:tc>
                  <a:txBody>
                    <a:bodyPr/>
                    <a:lstStyle/>
                    <a:p>
                      <a:pPr>
                        <a:lnSpc>
                          <a:spcPct val="115000"/>
                        </a:lnSpc>
                        <a:spcAft>
                          <a:spcPts val="0"/>
                        </a:spcAft>
                      </a:pPr>
                      <a:r>
                        <a:rPr lang="ru-RU" sz="1800">
                          <a:effectLst/>
                        </a:rPr>
                        <a:t>Activate</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Активизация окна</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1"/>
                  </a:ext>
                </a:extLst>
              </a:tr>
              <a:tr h="336818">
                <a:tc>
                  <a:txBody>
                    <a:bodyPr/>
                    <a:lstStyle/>
                    <a:p>
                      <a:pPr>
                        <a:lnSpc>
                          <a:spcPct val="115000"/>
                        </a:lnSpc>
                        <a:spcAft>
                          <a:spcPts val="0"/>
                        </a:spcAft>
                      </a:pPr>
                      <a:r>
                        <a:rPr lang="ru-RU" sz="1800">
                          <a:effectLst/>
                        </a:rPr>
                        <a:t>ButtonPress</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Нажатие кнопки мыши</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2"/>
                  </a:ext>
                </a:extLst>
              </a:tr>
              <a:tr h="336818">
                <a:tc>
                  <a:txBody>
                    <a:bodyPr/>
                    <a:lstStyle/>
                    <a:p>
                      <a:pPr>
                        <a:lnSpc>
                          <a:spcPct val="115000"/>
                        </a:lnSpc>
                        <a:spcAft>
                          <a:spcPts val="0"/>
                        </a:spcAft>
                      </a:pPr>
                      <a:r>
                        <a:rPr lang="ru-RU" sz="1800">
                          <a:effectLst/>
                        </a:rPr>
                        <a:t>ButtonRelease</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Отжатие кнопки мыши</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3"/>
                  </a:ext>
                </a:extLst>
              </a:tr>
              <a:tr h="336818">
                <a:tc>
                  <a:txBody>
                    <a:bodyPr/>
                    <a:lstStyle/>
                    <a:p>
                      <a:pPr>
                        <a:lnSpc>
                          <a:spcPct val="115000"/>
                        </a:lnSpc>
                        <a:spcAft>
                          <a:spcPts val="0"/>
                        </a:spcAft>
                      </a:pPr>
                      <a:r>
                        <a:rPr lang="ru-RU" sz="1800">
                          <a:effectLst/>
                        </a:rPr>
                        <a:t>Deactivate</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Деактивация окна</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4"/>
                  </a:ext>
                </a:extLst>
              </a:tr>
              <a:tr h="628689">
                <a:tc>
                  <a:txBody>
                    <a:bodyPr/>
                    <a:lstStyle/>
                    <a:p>
                      <a:pPr>
                        <a:lnSpc>
                          <a:spcPct val="115000"/>
                        </a:lnSpc>
                        <a:spcAft>
                          <a:spcPts val="0"/>
                        </a:spcAft>
                      </a:pPr>
                      <a:r>
                        <a:rPr lang="ru-RU" sz="1800">
                          <a:effectLst/>
                        </a:rPr>
                        <a:t>Destroy</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Зак</a:t>
                      </a:r>
                      <a:endParaRPr lang="uz-Cyrl-UZ" sz="1800">
                        <a:effectLst/>
                      </a:endParaRPr>
                    </a:p>
                    <a:p>
                      <a:pPr>
                        <a:lnSpc>
                          <a:spcPct val="115000"/>
                        </a:lnSpc>
                        <a:spcAft>
                          <a:spcPts val="0"/>
                        </a:spcAft>
                      </a:pPr>
                      <a:r>
                        <a:rPr lang="ru-RU" sz="1800">
                          <a:effectLst/>
                        </a:rPr>
                        <a:t>ытие окна</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5"/>
                  </a:ext>
                </a:extLst>
              </a:tr>
              <a:tr h="336818">
                <a:tc>
                  <a:txBody>
                    <a:bodyPr/>
                    <a:lstStyle/>
                    <a:p>
                      <a:pPr>
                        <a:lnSpc>
                          <a:spcPct val="115000"/>
                        </a:lnSpc>
                        <a:spcAft>
                          <a:spcPts val="0"/>
                        </a:spcAft>
                      </a:pPr>
                      <a:r>
                        <a:rPr lang="ru-RU" sz="1800">
                          <a:effectLst/>
                        </a:rPr>
                        <a:t>Enter</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Вхождение курсора в пределы виджета</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6"/>
                  </a:ext>
                </a:extLst>
              </a:tr>
              <a:tr h="336818">
                <a:tc>
                  <a:txBody>
                    <a:bodyPr/>
                    <a:lstStyle/>
                    <a:p>
                      <a:pPr>
                        <a:lnSpc>
                          <a:spcPct val="115000"/>
                        </a:lnSpc>
                        <a:spcAft>
                          <a:spcPts val="0"/>
                        </a:spcAft>
                      </a:pPr>
                      <a:r>
                        <a:rPr lang="ru-RU" sz="1800" dirty="0" err="1">
                          <a:effectLst/>
                        </a:rPr>
                        <a:t>FocusIn</a:t>
                      </a:r>
                      <a:endParaRPr lang="uz-Cyrl-UZ" sz="1800" dirty="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Получение фокуса окном</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7"/>
                  </a:ext>
                </a:extLst>
              </a:tr>
              <a:tr h="336818">
                <a:tc>
                  <a:txBody>
                    <a:bodyPr/>
                    <a:lstStyle/>
                    <a:p>
                      <a:pPr>
                        <a:lnSpc>
                          <a:spcPct val="115000"/>
                        </a:lnSpc>
                        <a:spcAft>
                          <a:spcPts val="0"/>
                        </a:spcAft>
                      </a:pPr>
                      <a:r>
                        <a:rPr lang="ru-RU" sz="1800">
                          <a:effectLst/>
                        </a:rPr>
                        <a:t>FocusOut</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Потеря фокуса окном</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8"/>
                  </a:ext>
                </a:extLst>
              </a:tr>
              <a:tr h="336818">
                <a:tc>
                  <a:txBody>
                    <a:bodyPr/>
                    <a:lstStyle/>
                    <a:p>
                      <a:pPr>
                        <a:lnSpc>
                          <a:spcPct val="115000"/>
                        </a:lnSpc>
                        <a:spcAft>
                          <a:spcPts val="0"/>
                        </a:spcAft>
                      </a:pPr>
                      <a:r>
                        <a:rPr lang="ru-RU" sz="1800">
                          <a:effectLst/>
                        </a:rPr>
                        <a:t>KeyPress</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Нажатие клавиши на клавиатуре</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09"/>
                  </a:ext>
                </a:extLst>
              </a:tr>
              <a:tr h="336818">
                <a:tc>
                  <a:txBody>
                    <a:bodyPr/>
                    <a:lstStyle/>
                    <a:p>
                      <a:pPr>
                        <a:lnSpc>
                          <a:spcPct val="115000"/>
                        </a:lnSpc>
                        <a:spcAft>
                          <a:spcPts val="0"/>
                        </a:spcAft>
                      </a:pPr>
                      <a:r>
                        <a:rPr lang="ru-RU" sz="1800">
                          <a:effectLst/>
                        </a:rPr>
                        <a:t>KeyRelease</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Отжатие клавиши на клавиатуре</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10"/>
                  </a:ext>
                </a:extLst>
              </a:tr>
              <a:tr h="336818">
                <a:tc>
                  <a:txBody>
                    <a:bodyPr/>
                    <a:lstStyle/>
                    <a:p>
                      <a:pPr>
                        <a:lnSpc>
                          <a:spcPct val="115000"/>
                        </a:lnSpc>
                        <a:spcAft>
                          <a:spcPts val="0"/>
                        </a:spcAft>
                      </a:pPr>
                      <a:r>
                        <a:rPr lang="ru-RU" sz="1800">
                          <a:effectLst/>
                        </a:rPr>
                        <a:t>Leave</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Выход курсора за пределы виджета</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11"/>
                  </a:ext>
                </a:extLst>
              </a:tr>
              <a:tr h="628689">
                <a:tc>
                  <a:txBody>
                    <a:bodyPr/>
                    <a:lstStyle/>
                    <a:p>
                      <a:pPr>
                        <a:lnSpc>
                          <a:spcPct val="115000"/>
                        </a:lnSpc>
                        <a:spcAft>
                          <a:spcPts val="0"/>
                        </a:spcAft>
                      </a:pPr>
                      <a:r>
                        <a:rPr lang="ru-RU" sz="1800">
                          <a:effectLst/>
                        </a:rPr>
                        <a:t>Motion</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Движение мыши в п</a:t>
                      </a:r>
                      <a:endParaRPr lang="uz-Cyrl-UZ" sz="1800">
                        <a:effectLst/>
                      </a:endParaRPr>
                    </a:p>
                    <a:p>
                      <a:pPr>
                        <a:lnSpc>
                          <a:spcPct val="115000"/>
                        </a:lnSpc>
                        <a:spcAft>
                          <a:spcPts val="0"/>
                        </a:spcAft>
                      </a:pPr>
                      <a:r>
                        <a:rPr lang="ru-RU" sz="1800">
                          <a:effectLst/>
                        </a:rPr>
                        <a:t>еделах виджета</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12"/>
                  </a:ext>
                </a:extLst>
              </a:tr>
              <a:tr h="628689">
                <a:tc>
                  <a:txBody>
                    <a:bodyPr/>
                    <a:lstStyle/>
                    <a:p>
                      <a:pPr>
                        <a:lnSpc>
                          <a:spcPct val="115000"/>
                        </a:lnSpc>
                        <a:spcAft>
                          <a:spcPts val="0"/>
                        </a:spcAft>
                      </a:pPr>
                      <a:r>
                        <a:rPr lang="ru-RU" sz="1800">
                          <a:effectLst/>
                        </a:rPr>
                        <a:t>MouseWheel</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Прокрутка колесика </a:t>
                      </a:r>
                      <a:endParaRPr lang="uz-Cyrl-UZ" sz="1800">
                        <a:effectLst/>
                      </a:endParaRPr>
                    </a:p>
                    <a:p>
                      <a:pPr>
                        <a:lnSpc>
                          <a:spcPct val="115000"/>
                        </a:lnSpc>
                        <a:spcAft>
                          <a:spcPts val="0"/>
                        </a:spcAft>
                      </a:pPr>
                      <a:r>
                        <a:rPr lang="ru-RU" sz="1800">
                          <a:effectLst/>
                        </a:rPr>
                        <a:t>ыши</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13"/>
                  </a:ext>
                </a:extLst>
              </a:tr>
              <a:tr h="336818">
                <a:tc>
                  <a:txBody>
                    <a:bodyPr/>
                    <a:lstStyle/>
                    <a:p>
                      <a:pPr>
                        <a:lnSpc>
                          <a:spcPct val="115000"/>
                        </a:lnSpc>
                        <a:spcAft>
                          <a:spcPts val="0"/>
                        </a:spcAft>
                      </a:pPr>
                      <a:r>
                        <a:rPr lang="ru-RU" sz="1800">
                          <a:effectLst/>
                        </a:rPr>
                        <a:t>Reparent</a:t>
                      </a:r>
                      <a:endParaRPr lang="uz-Cyrl-UZ" sz="1800">
                        <a:effectLst/>
                        <a:latin typeface="Times New Roman"/>
                        <a:ea typeface="Times New Roman"/>
                      </a:endParaRPr>
                    </a:p>
                  </a:txBody>
                  <a:tcPr marL="19050" marR="19050" marT="19050" marB="19050"/>
                </a:tc>
                <a:tc>
                  <a:txBody>
                    <a:bodyPr/>
                    <a:lstStyle/>
                    <a:p>
                      <a:pPr>
                        <a:lnSpc>
                          <a:spcPct val="115000"/>
                        </a:lnSpc>
                        <a:spcAft>
                          <a:spcPts val="0"/>
                        </a:spcAft>
                      </a:pPr>
                      <a:r>
                        <a:rPr lang="ru-RU" sz="1800">
                          <a:effectLst/>
                        </a:rPr>
                        <a:t>Изменение родителя окна</a:t>
                      </a:r>
                      <a:endParaRPr lang="uz-Cyrl-UZ" sz="1800">
                        <a:effectLst/>
                        <a:latin typeface="Times New Roman"/>
                        <a:ea typeface="Times New Roman"/>
                      </a:endParaRPr>
                    </a:p>
                  </a:txBody>
                  <a:tcPr marL="19050" marR="19050" marT="19050" marB="19050"/>
                </a:tc>
                <a:extLst>
                  <a:ext uri="{0D108BD9-81ED-4DB2-BD59-A6C34878D82A}">
                    <a16:rowId xmlns:a16="http://schemas.microsoft.com/office/drawing/2014/main" val="10014"/>
                  </a:ext>
                </a:extLst>
              </a:tr>
              <a:tr h="336818">
                <a:tc>
                  <a:txBody>
                    <a:bodyPr/>
                    <a:lstStyle/>
                    <a:p>
                      <a:pPr>
                        <a:lnSpc>
                          <a:spcPct val="115000"/>
                        </a:lnSpc>
                        <a:spcAft>
                          <a:spcPts val="0"/>
                        </a:spcAft>
                      </a:pPr>
                      <a:r>
                        <a:rPr lang="ru-RU" sz="1800" dirty="0" err="1">
                          <a:effectLst/>
                        </a:rPr>
                        <a:t>Visibility</a:t>
                      </a:r>
                      <a:endParaRPr lang="uz-Cyrl-UZ" sz="1800" dirty="0">
                        <a:effectLst/>
                        <a:latin typeface="Times New Roman"/>
                        <a:ea typeface="Times New Roman"/>
                      </a:endParaRPr>
                    </a:p>
                  </a:txBody>
                  <a:tcPr marL="19050" marR="19050" marT="19050" marB="19050"/>
                </a:tc>
                <a:tc>
                  <a:txBody>
                    <a:bodyPr/>
                    <a:lstStyle/>
                    <a:p>
                      <a:pPr>
                        <a:lnSpc>
                          <a:spcPct val="115000"/>
                        </a:lnSpc>
                        <a:spcAft>
                          <a:spcPts val="0"/>
                        </a:spcAft>
                      </a:pPr>
                      <a:r>
                        <a:rPr lang="ru-RU" sz="1800" dirty="0">
                          <a:effectLst/>
                        </a:rPr>
                        <a:t>Изменение видимости окна</a:t>
                      </a:r>
                      <a:endParaRPr lang="uz-Cyrl-UZ" sz="1800" dirty="0">
                        <a:effectLst/>
                        <a:latin typeface="Times New Roman"/>
                        <a:ea typeface="Times New Roman"/>
                      </a:endParaRPr>
                    </a:p>
                  </a:txBody>
                  <a:tcPr marL="19050" marR="19050" marT="19050" marB="1905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371323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624736"/>
          </a:xfrm>
        </p:spPr>
        <p:txBody>
          <a:bodyPr>
            <a:normAutofit fontScale="70000" lnSpcReduction="20000"/>
          </a:bodyPr>
          <a:lstStyle/>
          <a:p>
            <a:pPr marL="0" indent="0">
              <a:buNone/>
            </a:pPr>
            <a:r>
              <a:rPr lang="ru-RU" dirty="0">
                <a:latin typeface="Times New Roman" pitchFamily="18" charset="0"/>
                <a:cs typeface="Times New Roman" pitchFamily="18" charset="0"/>
              </a:rPr>
              <a:t>Примеры описаний событий строками и некоторые названия клавиш приведены ниже:</a:t>
            </a:r>
            <a:endParaRPr lang="uz-Cyrl-UZ"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"&lt;ButtonPress-3&gt;" или просто "&lt;3&gt;" - щелчок правой кнопки мыши (то есть, третьей, если считать на трехкнопочной мыши слева-направо). "&lt;Shift-Double-Button-1&gt;" - двойной щелчок мышью (левой кнопкой) с нажатой кнопкой </a:t>
            </a:r>
            <a:r>
              <a:rPr lang="ru-RU" dirty="0" err="1">
                <a:latin typeface="Times New Roman" pitchFamily="18" charset="0"/>
                <a:cs typeface="Times New Roman" pitchFamily="18" charset="0"/>
              </a:rPr>
              <a:t>Shift</a:t>
            </a:r>
            <a:r>
              <a:rPr lang="ru-RU"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В </a:t>
            </a:r>
            <a:r>
              <a:rPr lang="ru-RU" dirty="0">
                <a:latin typeface="Times New Roman" pitchFamily="18" charset="0"/>
                <a:cs typeface="Times New Roman" pitchFamily="18" charset="0"/>
              </a:rPr>
              <a:t>качестве модификаторов могут быть использованы следующие (список неполный):</a:t>
            </a:r>
            <a:endParaRPr lang="uz-Cyrl-UZ" dirty="0">
              <a:latin typeface="Times New Roman" pitchFamily="18" charset="0"/>
              <a:cs typeface="Times New Roman" pitchFamily="18" charset="0"/>
            </a:endParaRPr>
          </a:p>
          <a:p>
            <a:pPr marL="0" indent="0">
              <a:buNone/>
            </a:pPr>
            <a:r>
              <a:rPr lang="ru-RU" dirty="0" err="1" smtClean="0">
                <a:latin typeface="Times New Roman" pitchFamily="18" charset="0"/>
                <a:cs typeface="Times New Roman" pitchFamily="18" charset="0"/>
              </a:rPr>
              <a:t>Control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Shift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Lock</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Button1-Button5 </a:t>
            </a:r>
            <a:r>
              <a:rPr lang="ru-RU" dirty="0">
                <a:latin typeface="Times New Roman" pitchFamily="18" charset="0"/>
                <a:cs typeface="Times New Roman" pitchFamily="18" charset="0"/>
              </a:rPr>
              <a:t>или</a:t>
            </a:r>
            <a:r>
              <a:rPr lang="en-US" dirty="0">
                <a:latin typeface="Times New Roman" pitchFamily="18" charset="0"/>
                <a:cs typeface="Times New Roman" pitchFamily="18" charset="0"/>
              </a:rPr>
              <a:t> B1-B5</a:t>
            </a: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Meta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Alt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Double</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Triple</a:t>
            </a:r>
            <a:r>
              <a:rPr lang="ru-RU" dirty="0">
                <a:latin typeface="Times New Roman" pitchFamily="18" charset="0"/>
                <a:cs typeface="Times New Roman" pitchFamily="18" charset="0"/>
              </a:rPr>
              <a:t>.            Просто символ обозначает событие - нажатие клавиши. </a:t>
            </a:r>
            <a:endParaRPr lang="en-US"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Например</a:t>
            </a:r>
            <a:r>
              <a:rPr lang="ru-RU" dirty="0">
                <a:latin typeface="Times New Roman" pitchFamily="18" charset="0"/>
                <a:cs typeface="Times New Roman" pitchFamily="18" charset="0"/>
              </a:rPr>
              <a:t>, "k" - тоже, что "&lt;</a:t>
            </a:r>
            <a:r>
              <a:rPr lang="ru-RU" dirty="0" err="1">
                <a:latin typeface="Times New Roman" pitchFamily="18" charset="0"/>
                <a:cs typeface="Times New Roman" pitchFamily="18" charset="0"/>
              </a:rPr>
              <a:t>KeyPress</a:t>
            </a:r>
            <a:r>
              <a:rPr lang="ru-RU" dirty="0">
                <a:latin typeface="Times New Roman" pitchFamily="18" charset="0"/>
                <a:cs typeface="Times New Roman" pitchFamily="18" charset="0"/>
              </a:rPr>
              <a:t>-k&gt;". </a:t>
            </a:r>
            <a:endParaRPr lang="en-US"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Для </a:t>
            </a:r>
            <a:r>
              <a:rPr lang="ru-RU" dirty="0" err="1">
                <a:latin typeface="Times New Roman" pitchFamily="18" charset="0"/>
                <a:cs typeface="Times New Roman" pitchFamily="18" charset="0"/>
              </a:rPr>
              <a:t>неалфавитно</a:t>
            </a:r>
            <a:r>
              <a:rPr lang="ru-RU" dirty="0">
                <a:latin typeface="Times New Roman" pitchFamily="18" charset="0"/>
                <a:cs typeface="Times New Roman" pitchFamily="18" charset="0"/>
              </a:rPr>
              <a:t>-цифровых клавиш есть специальные названия:</a:t>
            </a:r>
            <a:endParaRPr lang="uz-Cyrl-UZ" dirty="0">
              <a:latin typeface="Times New Roman" pitchFamily="18" charset="0"/>
              <a:cs typeface="Times New Roman" pitchFamily="18" charset="0"/>
            </a:endParaRPr>
          </a:p>
          <a:p>
            <a:pPr marL="0" indent="0">
              <a:buNone/>
            </a:pPr>
            <a:r>
              <a:rPr lang="ru-RU" dirty="0" err="1" smtClean="0">
                <a:latin typeface="Times New Roman" pitchFamily="18" charset="0"/>
                <a:cs typeface="Times New Roman" pitchFamily="18" charset="0"/>
              </a:rPr>
              <a:t>Cancel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BackSpace</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Tab</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Return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Shift_L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Control_L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Alt_L</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Pause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Caps_Lock</a:t>
            </a:r>
            <a:r>
              <a:rPr lang="en-US" dirty="0">
                <a:latin typeface="Times New Roman" pitchFamily="18" charset="0"/>
                <a:cs typeface="Times New Roman" pitchFamily="18" charset="0"/>
              </a:rPr>
              <a:t>, Escape, Prior, Next, End, Home, Left</a:t>
            </a:r>
            <a:r>
              <a:rPr lang="en-US" dirty="0" smtClean="0">
                <a:latin typeface="Times New Roman" pitchFamily="18" charset="0"/>
                <a:cs typeface="Times New Roman" pitchFamily="18" charset="0"/>
              </a:rPr>
              <a:t>, Up</a:t>
            </a:r>
            <a:r>
              <a:rPr lang="en-US" dirty="0">
                <a:latin typeface="Times New Roman" pitchFamily="18" charset="0"/>
                <a:cs typeface="Times New Roman" pitchFamily="18" charset="0"/>
              </a:rPr>
              <a:t>, Right, Down, Print, Insert, Delete, F1, F2, F3, F4, F5, F6, F7</a:t>
            </a:r>
            <a:r>
              <a:rPr lang="en-US" dirty="0" smtClean="0">
                <a:latin typeface="Times New Roman" pitchFamily="18" charset="0"/>
                <a:cs typeface="Times New Roman" pitchFamily="18" charset="0"/>
              </a:rPr>
              <a:t>, F8</a:t>
            </a:r>
            <a:r>
              <a:rPr lang="en-US" dirty="0">
                <a:latin typeface="Times New Roman" pitchFamily="18" charset="0"/>
                <a:cs typeface="Times New Roman" pitchFamily="18" charset="0"/>
              </a:rPr>
              <a:t>, F9, F10, F11, F12, </a:t>
            </a:r>
            <a:r>
              <a:rPr lang="en-US" dirty="0" err="1">
                <a:latin typeface="Times New Roman" pitchFamily="18" charset="0"/>
                <a:cs typeface="Times New Roman" pitchFamily="18" charset="0"/>
              </a:rPr>
              <a:t>Num_Lock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Scroll_Lock</a:t>
            </a:r>
            <a:r>
              <a:rPr lang="en-US" dirty="0">
                <a:latin typeface="Times New Roman" pitchFamily="18" charset="0"/>
                <a:cs typeface="Times New Roman" pitchFamily="18" charset="0"/>
              </a:rPr>
              <a:t>, space, </a:t>
            </a:r>
            <a:r>
              <a:rPr lang="en-US" dirty="0" smtClean="0">
                <a:latin typeface="Times New Roman" pitchFamily="18" charset="0"/>
                <a:cs typeface="Times New Roman" pitchFamily="18" charset="0"/>
              </a:rPr>
              <a:t>less</a:t>
            </a:r>
          </a:p>
          <a:p>
            <a:pPr marL="0" indent="0">
              <a:buNone/>
            </a:pPr>
            <a:r>
              <a:rPr lang="ru-RU" dirty="0" smtClean="0">
                <a:latin typeface="Times New Roman" pitchFamily="18" charset="0"/>
                <a:cs typeface="Times New Roman" pitchFamily="18" charset="0"/>
              </a:rPr>
              <a:t>Здесь </a:t>
            </a:r>
            <a:r>
              <a:rPr lang="ru-RU" dirty="0">
                <a:latin typeface="Times New Roman" pitchFamily="18" charset="0"/>
                <a:cs typeface="Times New Roman" pitchFamily="18" charset="0"/>
              </a:rPr>
              <a:t>&lt;</a:t>
            </a:r>
            <a:r>
              <a:rPr lang="ru-RU" dirty="0" err="1">
                <a:latin typeface="Times New Roman" pitchFamily="18" charset="0"/>
                <a:cs typeface="Times New Roman" pitchFamily="18" charset="0"/>
              </a:rPr>
              <a:t>space</a:t>
            </a:r>
            <a:r>
              <a:rPr lang="ru-RU" dirty="0">
                <a:latin typeface="Times New Roman" pitchFamily="18" charset="0"/>
                <a:cs typeface="Times New Roman" pitchFamily="18" charset="0"/>
              </a:rPr>
              <a:t>&gt; обозначает пробел, а &lt;</a:t>
            </a:r>
            <a:r>
              <a:rPr lang="ru-RU" dirty="0" err="1">
                <a:latin typeface="Times New Roman" pitchFamily="18" charset="0"/>
                <a:cs typeface="Times New Roman" pitchFamily="18" charset="0"/>
              </a:rPr>
              <a:t>less</a:t>
            </a:r>
            <a:r>
              <a:rPr lang="ru-RU" dirty="0">
                <a:latin typeface="Times New Roman" pitchFamily="18" charset="0"/>
                <a:cs typeface="Times New Roman" pitchFamily="18" charset="0"/>
              </a:rPr>
              <a:t>&gt; - знак меньше.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&lt;</a:t>
            </a:r>
            <a:r>
              <a:rPr lang="en-US" dirty="0">
                <a:latin typeface="Times New Roman" pitchFamily="18" charset="0"/>
                <a:cs typeface="Times New Roman" pitchFamily="18" charset="0"/>
              </a:rPr>
              <a:t>Left&gt;, &lt;Right&gt;, &lt;Up&gt;, &lt;Down&gt; - </a:t>
            </a:r>
            <a:r>
              <a:rPr lang="ru-RU" dirty="0">
                <a:latin typeface="Times New Roman" pitchFamily="18" charset="0"/>
                <a:cs typeface="Times New Roman" pitchFamily="18" charset="0"/>
              </a:rPr>
              <a:t>стрелки</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&lt;</a:t>
            </a:r>
            <a:r>
              <a:rPr lang="ru-RU" dirty="0" err="1">
                <a:latin typeface="Times New Roman" pitchFamily="18" charset="0"/>
                <a:cs typeface="Times New Roman" pitchFamily="18" charset="0"/>
              </a:rPr>
              <a:t>Prior</a:t>
            </a:r>
            <a:r>
              <a:rPr lang="ru-RU" dirty="0">
                <a:latin typeface="Times New Roman" pitchFamily="18" charset="0"/>
                <a:cs typeface="Times New Roman" pitchFamily="18" charset="0"/>
              </a:rPr>
              <a:t>&gt;, &lt;</a:t>
            </a:r>
            <a:r>
              <a:rPr lang="ru-RU" dirty="0" err="1">
                <a:latin typeface="Times New Roman" pitchFamily="18" charset="0"/>
                <a:cs typeface="Times New Roman" pitchFamily="18" charset="0"/>
              </a:rPr>
              <a:t>Next</a:t>
            </a:r>
            <a:r>
              <a:rPr lang="ru-RU" dirty="0">
                <a:latin typeface="Times New Roman" pitchFamily="18" charset="0"/>
                <a:cs typeface="Times New Roman" pitchFamily="18" charset="0"/>
              </a:rPr>
              <a:t>&gt; - это </a:t>
            </a:r>
            <a:r>
              <a:rPr lang="ru-RU" dirty="0" err="1">
                <a:latin typeface="Times New Roman" pitchFamily="18" charset="0"/>
                <a:cs typeface="Times New Roman" pitchFamily="18" charset="0"/>
              </a:rPr>
              <a:t>PageUp</a:t>
            </a:r>
            <a:r>
              <a:rPr lang="ru-RU" dirty="0">
                <a:latin typeface="Times New Roman" pitchFamily="18" charset="0"/>
                <a:cs typeface="Times New Roman" pitchFamily="18" charset="0"/>
              </a:rPr>
              <a:t> и </a:t>
            </a:r>
            <a:r>
              <a:rPr lang="ru-RU" dirty="0" err="1">
                <a:latin typeface="Times New Roman" pitchFamily="18" charset="0"/>
                <a:cs typeface="Times New Roman" pitchFamily="18" charset="0"/>
              </a:rPr>
              <a:t>PageDown</a:t>
            </a:r>
            <a:r>
              <a:rPr lang="ru-RU" dirty="0">
                <a:latin typeface="Times New Roman" pitchFamily="18" charset="0"/>
                <a:cs typeface="Times New Roman" pitchFamily="18" charset="0"/>
              </a:rPr>
              <a:t>. Остальные клавиши более или менее соответствуют надписям на стандартной клавиатуре.</a:t>
            </a:r>
            <a:endParaRPr lang="uz-Cyrl-UZ" dirty="0">
              <a:latin typeface="Times New Roman" pitchFamily="18" charset="0"/>
              <a:cs typeface="Times New Roman" pitchFamily="18" charset="0"/>
            </a:endParaRPr>
          </a:p>
          <a:p>
            <a:pPr marL="0" indent="0">
              <a:buNone/>
            </a:pPr>
            <a:endParaRPr lang="uz-Cyrl-UZ" dirty="0">
              <a:latin typeface="Times New Roman" pitchFamily="18" charset="0"/>
              <a:cs typeface="Times New Roman" pitchFamily="18" charset="0"/>
            </a:endParaRPr>
          </a:p>
        </p:txBody>
      </p:sp>
    </p:spTree>
    <p:extLst>
      <p:ext uri="{BB962C8B-B14F-4D97-AF65-F5344CB8AC3E}">
        <p14:creationId xmlns:p14="http://schemas.microsoft.com/office/powerpoint/2010/main" val="2389987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784976" cy="6552728"/>
          </a:xfrm>
        </p:spPr>
        <p:txBody>
          <a:bodyPr>
            <a:normAutofit fontScale="62500" lnSpcReduction="20000"/>
          </a:bodyPr>
          <a:lstStyle/>
          <a:p>
            <a:pPr marL="0" indent="0">
              <a:buNone/>
            </a:pPr>
            <a:r>
              <a:rPr lang="ru-RU" dirty="0">
                <a:latin typeface="Times New Roman" pitchFamily="18" charset="0"/>
                <a:cs typeface="Times New Roman" pitchFamily="18" charset="0"/>
              </a:rPr>
              <a:t>В конкретной среде комбинации, означающие что-то особенное в системе, могут не дойти до графического приложения. Например, известный всем </a:t>
            </a:r>
            <a:r>
              <a:rPr lang="ru-RU" dirty="0" err="1">
                <a:latin typeface="Times New Roman" pitchFamily="18" charset="0"/>
                <a:cs typeface="Times New Roman" pitchFamily="18" charset="0"/>
              </a:rPr>
              <a:t>Ctrl-Alt-Del</a:t>
            </a:r>
            <a:r>
              <a:rPr lang="ru-RU" dirty="0">
                <a:latin typeface="Times New Roman" pitchFamily="18" charset="0"/>
                <a:cs typeface="Times New Roman" pitchFamily="18" charset="0"/>
              </a:rPr>
              <a:t>.</a:t>
            </a:r>
            <a:endParaRPr lang="uz-Cyrl-UZ"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Следующая программа позволяет печатать направляемые </a:t>
            </a:r>
            <a:r>
              <a:rPr lang="ru-RU" dirty="0" err="1">
                <a:latin typeface="Times New Roman" pitchFamily="18" charset="0"/>
                <a:cs typeface="Times New Roman" pitchFamily="18" charset="0"/>
              </a:rPr>
              <a:t>виджету</a:t>
            </a:r>
            <a:r>
              <a:rPr lang="ru-RU" dirty="0">
                <a:latin typeface="Times New Roman" pitchFamily="18" charset="0"/>
                <a:cs typeface="Times New Roman" pitchFamily="18" charset="0"/>
              </a:rPr>
              <a:t> события, в частности - </a:t>
            </a:r>
            <a:r>
              <a:rPr lang="ru-RU" dirty="0" err="1">
                <a:latin typeface="Times New Roman" pitchFamily="18" charset="0"/>
                <a:cs typeface="Times New Roman" pitchFamily="18" charset="0"/>
              </a:rPr>
              <a:t>keysym</a:t>
            </a:r>
            <a:r>
              <a:rPr lang="ru-RU" dirty="0">
                <a:latin typeface="Times New Roman" pitchFamily="18" charset="0"/>
                <a:cs typeface="Times New Roman" pitchFamily="18" charset="0"/>
              </a:rPr>
              <a:t>, а также анализировать, как различные клавиши можно представить в шаблоне события:</a:t>
            </a:r>
            <a:endParaRPr lang="uz-Cyrl-UZ" dirty="0">
              <a:latin typeface="Times New Roman" pitchFamily="18" charset="0"/>
              <a:cs typeface="Times New Roman" pitchFamily="18" charset="0"/>
            </a:endParaRPr>
          </a:p>
          <a:p>
            <a:pPr marL="0" indent="0">
              <a:buNone/>
            </a:pPr>
            <a:r>
              <a:rPr lang="ru-RU" b="1" dirty="0" err="1" smtClean="0">
                <a:latin typeface="Times New Roman" pitchFamily="18" charset="0"/>
                <a:cs typeface="Times New Roman" pitchFamily="18" charset="0"/>
              </a:rPr>
              <a:t>from</a:t>
            </a:r>
            <a:r>
              <a:rPr lang="ru-RU" b="1" dirty="0" smtClean="0">
                <a:latin typeface="Times New Roman" pitchFamily="18" charset="0"/>
                <a:cs typeface="Times New Roman" pitchFamily="18" charset="0"/>
              </a:rPr>
              <a:t> </a:t>
            </a:r>
            <a:r>
              <a:rPr lang="ru-RU" b="1" dirty="0" err="1">
                <a:latin typeface="Times New Roman" pitchFamily="18" charset="0"/>
                <a:cs typeface="Times New Roman" pitchFamily="18" charset="0"/>
              </a:rPr>
              <a:t>Tkinter</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import</a:t>
            </a:r>
            <a:r>
              <a:rPr lang="ru-RU" b="1" dirty="0">
                <a:latin typeface="Times New Roman" pitchFamily="18" charset="0"/>
                <a:cs typeface="Times New Roman" pitchFamily="18" charset="0"/>
              </a:rPr>
              <a:t> </a:t>
            </a:r>
            <a:r>
              <a:rPr lang="ru-RU"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marL="0" indent="0">
              <a:buNone/>
            </a:pPr>
            <a:r>
              <a:rPr lang="ru-RU" b="1" dirty="0" err="1" smtClean="0">
                <a:latin typeface="Times New Roman" pitchFamily="18" charset="0"/>
                <a:cs typeface="Times New Roman" pitchFamily="18" charset="0"/>
              </a:rPr>
              <a:t>tk</a:t>
            </a:r>
            <a:r>
              <a:rPr lang="ru-RU" b="1" dirty="0" smtClean="0">
                <a:latin typeface="Times New Roman" pitchFamily="18" charset="0"/>
                <a:cs typeface="Times New Roman" pitchFamily="18" charset="0"/>
              </a:rPr>
              <a:t> </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Tk</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 основное окно </a:t>
            </a:r>
            <a:r>
              <a:rPr lang="ru-RU" dirty="0" smtClean="0">
                <a:latin typeface="Times New Roman" pitchFamily="18" charset="0"/>
                <a:cs typeface="Times New Roman" pitchFamily="18" charset="0"/>
              </a:rPr>
              <a:t>приложения</a:t>
            </a:r>
            <a:endParaRPr lang="en-US" dirty="0" smtClean="0">
              <a:latin typeface="Times New Roman" pitchFamily="18" charset="0"/>
              <a:cs typeface="Times New Roman" pitchFamily="18" charset="0"/>
            </a:endParaRPr>
          </a:p>
          <a:p>
            <a:pPr marL="0" indent="0">
              <a:buNone/>
            </a:pPr>
            <a:r>
              <a:rPr lang="ru-RU" b="1" dirty="0" err="1" smtClean="0">
                <a:latin typeface="Times New Roman" pitchFamily="18" charset="0"/>
                <a:cs typeface="Times New Roman" pitchFamily="18" charset="0"/>
              </a:rPr>
              <a:t>txt</a:t>
            </a:r>
            <a:r>
              <a:rPr lang="ru-RU" b="1" dirty="0" smtClean="0">
                <a:latin typeface="Times New Roman" pitchFamily="18" charset="0"/>
                <a:cs typeface="Times New Roman" pitchFamily="18" charset="0"/>
              </a:rPr>
              <a:t> </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Text</a:t>
            </a:r>
            <a:r>
              <a:rPr lang="ru-RU" b="1" dirty="0">
                <a:latin typeface="Times New Roman" pitchFamily="18" charset="0"/>
                <a:cs typeface="Times New Roman" pitchFamily="18" charset="0"/>
              </a:rPr>
              <a:t>(</a:t>
            </a:r>
            <a:r>
              <a:rPr lang="ru-RU" b="1" dirty="0" err="1">
                <a:latin typeface="Times New Roman" pitchFamily="18" charset="0"/>
                <a:cs typeface="Times New Roman" pitchFamily="18" charset="0"/>
              </a:rPr>
              <a:t>tk</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 текстовый </a:t>
            </a:r>
            <a:r>
              <a:rPr lang="ru-RU" dirty="0" err="1">
                <a:latin typeface="Times New Roman" pitchFamily="18" charset="0"/>
                <a:cs typeface="Times New Roman" pitchFamily="18" charset="0"/>
              </a:rPr>
              <a:t>виджет</a:t>
            </a:r>
            <a:r>
              <a:rPr lang="ru-RU" dirty="0">
                <a:latin typeface="Times New Roman" pitchFamily="18" charset="0"/>
                <a:cs typeface="Times New Roman" pitchFamily="18" charset="0"/>
              </a:rPr>
              <a:t>, принадлежащий окну </a:t>
            </a:r>
            <a:r>
              <a:rPr lang="ru-RU" dirty="0" err="1" smtClean="0">
                <a:latin typeface="Times New Roman" pitchFamily="18" charset="0"/>
                <a:cs typeface="Times New Roman" pitchFamily="18" charset="0"/>
              </a:rPr>
              <a:t>tk</a:t>
            </a:r>
            <a:endParaRPr lang="en-US" dirty="0" smtClean="0">
              <a:latin typeface="Times New Roman" pitchFamily="18" charset="0"/>
              <a:cs typeface="Times New Roman" pitchFamily="18" charset="0"/>
            </a:endParaRPr>
          </a:p>
          <a:p>
            <a:pPr marL="0" indent="0">
              <a:buNone/>
            </a:pPr>
            <a:r>
              <a:rPr lang="ru-RU" b="1" dirty="0" err="1" smtClean="0">
                <a:latin typeface="Times New Roman" pitchFamily="18" charset="0"/>
                <a:cs typeface="Times New Roman" pitchFamily="18" charset="0"/>
              </a:rPr>
              <a:t>txt.pack</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 располагается менеджером </a:t>
            </a:r>
            <a:r>
              <a:rPr lang="ru-RU" dirty="0" err="1" smtClean="0">
                <a:latin typeface="Times New Roman" pitchFamily="18" charset="0"/>
                <a:cs typeface="Times New Roman" pitchFamily="18" charset="0"/>
              </a:rPr>
              <a:t>pack</a:t>
            </a:r>
            <a:r>
              <a:rPr lang="ru-RU"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функция обработки события                </a:t>
            </a:r>
            <a:endParaRPr lang="en-US" dirty="0" smtClean="0">
              <a:latin typeface="Times New Roman" pitchFamily="18" charset="0"/>
              <a:cs typeface="Times New Roman" pitchFamily="18" charset="0"/>
            </a:endParaRPr>
          </a:p>
          <a:p>
            <a:pPr marL="0" indent="0">
              <a:buNone/>
            </a:pPr>
            <a:r>
              <a:rPr lang="ru-RU" b="1" dirty="0" err="1" smtClean="0">
                <a:latin typeface="Times New Roman" pitchFamily="18" charset="0"/>
                <a:cs typeface="Times New Roman" pitchFamily="18" charset="0"/>
              </a:rPr>
              <a:t>def</a:t>
            </a:r>
            <a:r>
              <a:rPr lang="ru-RU" b="1" dirty="0" smtClean="0">
                <a:latin typeface="Times New Roman" pitchFamily="18" charset="0"/>
                <a:cs typeface="Times New Roman" pitchFamily="18" charset="0"/>
              </a:rPr>
              <a:t> </a:t>
            </a:r>
            <a:r>
              <a:rPr lang="ru-RU" b="1" dirty="0" err="1">
                <a:latin typeface="Times New Roman" pitchFamily="18" charset="0"/>
                <a:cs typeface="Times New Roman" pitchFamily="18" charset="0"/>
              </a:rPr>
              <a:t>event_info</a:t>
            </a:r>
            <a:r>
              <a:rPr lang="ru-RU" b="1" dirty="0">
                <a:latin typeface="Times New Roman" pitchFamily="18" charset="0"/>
                <a:cs typeface="Times New Roman" pitchFamily="18" charset="0"/>
              </a:rPr>
              <a:t>(</a:t>
            </a:r>
            <a:r>
              <a:rPr lang="ru-RU" b="1" dirty="0" err="1">
                <a:latin typeface="Times New Roman" pitchFamily="18" charset="0"/>
                <a:cs typeface="Times New Roman" pitchFamily="18" charset="0"/>
              </a:rPr>
              <a:t>event</a:t>
            </a:r>
            <a:r>
              <a:rPr lang="ru-RU"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ru-RU" b="1" dirty="0" err="1" smtClean="0">
                <a:latin typeface="Times New Roman" pitchFamily="18" charset="0"/>
                <a:cs typeface="Times New Roman" pitchFamily="18" charset="0"/>
              </a:rPr>
              <a:t>txt.delete</a:t>
            </a:r>
            <a:r>
              <a:rPr lang="ru-RU" b="1" dirty="0">
                <a:latin typeface="Times New Roman" pitchFamily="18" charset="0"/>
                <a:cs typeface="Times New Roman" pitchFamily="18" charset="0"/>
              </a:rPr>
              <a:t>("1.0", END)</a:t>
            </a:r>
            <a:r>
              <a:rPr lang="ru-RU" dirty="0">
                <a:latin typeface="Times New Roman" pitchFamily="18" charset="0"/>
                <a:cs typeface="Times New Roman" pitchFamily="18" charset="0"/>
              </a:rPr>
              <a:t>   # удаляется с начала до конца текста                  </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for </a:t>
            </a:r>
            <a:r>
              <a:rPr lang="en-US" b="1" dirty="0">
                <a:latin typeface="Times New Roman" pitchFamily="18" charset="0"/>
                <a:cs typeface="Times New Roman" pitchFamily="18" charset="0"/>
              </a:rPr>
              <a:t>k in </a:t>
            </a:r>
            <a:r>
              <a:rPr lang="en-US" b="1" dirty="0" err="1">
                <a:latin typeface="Times New Roman" pitchFamily="18" charset="0"/>
                <a:cs typeface="Times New Roman" pitchFamily="18" charset="0"/>
              </a:rPr>
              <a:t>dir</a:t>
            </a:r>
            <a:r>
              <a:rPr lang="en-US" b="1" dirty="0">
                <a:latin typeface="Times New Roman" pitchFamily="18" charset="0"/>
                <a:cs typeface="Times New Roman" pitchFamily="18" charset="0"/>
              </a:rPr>
              <a:t>(event):</a:t>
            </a:r>
            <a:r>
              <a:rPr lang="en-US" dirty="0">
                <a:latin typeface="Times New Roman" pitchFamily="18" charset="0"/>
                <a:cs typeface="Times New Roman" pitchFamily="18" charset="0"/>
              </a:rPr>
              <a:t>     # </a:t>
            </a:r>
            <a:r>
              <a:rPr lang="ru-RU" dirty="0">
                <a:latin typeface="Times New Roman" pitchFamily="18" charset="0"/>
                <a:cs typeface="Times New Roman" pitchFamily="18" charset="0"/>
              </a:rPr>
              <a:t>цикл по атрибутам события</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if </a:t>
            </a:r>
            <a:r>
              <a:rPr lang="en-US" b="1" dirty="0">
                <a:latin typeface="Times New Roman" pitchFamily="18" charset="0"/>
                <a:cs typeface="Times New Roman" pitchFamily="18" charset="0"/>
              </a:rPr>
              <a:t>k[0] != </a:t>
            </a:r>
            <a:r>
              <a:rPr lang="ru-RU" b="1" dirty="0">
                <a:latin typeface="Times New Roman" pitchFamily="18" charset="0"/>
                <a:cs typeface="Times New Roman" pitchFamily="18" charset="0"/>
              </a:rPr>
              <a:t>"_":</a:t>
            </a:r>
            <a:r>
              <a:rPr lang="ru-RU" dirty="0">
                <a:latin typeface="Times New Roman" pitchFamily="18" charset="0"/>
                <a:cs typeface="Times New Roman" pitchFamily="18" charset="0"/>
              </a:rPr>
              <a:t>        # берутся только неслужебные атрибуты                      </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готовится описание атрибута события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ev</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 "%15s: %s\n" % (k, </a:t>
            </a:r>
            <a:r>
              <a:rPr lang="en-US" b="1" dirty="0" err="1">
                <a:latin typeface="Times New Roman" pitchFamily="18" charset="0"/>
                <a:cs typeface="Times New Roman" pitchFamily="18" charset="0"/>
              </a:rPr>
              <a:t>repr</a:t>
            </a:r>
            <a:r>
              <a:rPr lang="en-US" b="1" dirty="0">
                <a:latin typeface="Times New Roman" pitchFamily="18" charset="0"/>
                <a:cs typeface="Times New Roman" pitchFamily="18" charset="0"/>
              </a:rPr>
              <a:t>(</a:t>
            </a:r>
            <a:r>
              <a:rPr lang="en-US" b="1" dirty="0" err="1">
                <a:latin typeface="Times New Roman" pitchFamily="18" charset="0"/>
                <a:cs typeface="Times New Roman" pitchFamily="18" charset="0"/>
              </a:rPr>
              <a:t>getattr</a:t>
            </a:r>
            <a:r>
              <a:rPr lang="en-US" b="1" dirty="0">
                <a:latin typeface="Times New Roman" pitchFamily="18" charset="0"/>
                <a:cs typeface="Times New Roman" pitchFamily="18" charset="0"/>
              </a:rPr>
              <a:t>(event, </a:t>
            </a:r>
            <a:r>
              <a:rPr lang="en-US" b="1" dirty="0" smtClean="0">
                <a:latin typeface="Times New Roman" pitchFamily="18" charset="0"/>
                <a:cs typeface="Times New Roman" pitchFamily="18" charset="0"/>
              </a:rPr>
              <a:t>k)))</a:t>
            </a:r>
            <a:r>
              <a:rPr lang="en-US" dirty="0" smtClean="0">
                <a:latin typeface="Times New Roman" pitchFamily="18" charset="0"/>
                <a:cs typeface="Times New Roman" pitchFamily="18" charset="0"/>
              </a:rPr>
              <a:t>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txt.insert</a:t>
            </a:r>
            <a:r>
              <a:rPr lang="ru-RU" b="1" dirty="0" smtClean="0">
                <a:latin typeface="Times New Roman" pitchFamily="18" charset="0"/>
                <a:cs typeface="Times New Roman" pitchFamily="18" charset="0"/>
              </a:rPr>
              <a:t>(END</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ev</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 добавляется в конец </a:t>
            </a:r>
            <a:r>
              <a:rPr lang="ru-RU" dirty="0" smtClean="0">
                <a:latin typeface="Times New Roman" pitchFamily="18" charset="0"/>
                <a:cs typeface="Times New Roman" pitchFamily="18" charset="0"/>
              </a:rPr>
              <a:t>текста</a:t>
            </a:r>
            <a:endParaRPr lang="en-US"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привязывается </a:t>
            </a:r>
            <a:r>
              <a:rPr lang="ru-RU" dirty="0" err="1">
                <a:latin typeface="Times New Roman" pitchFamily="18" charset="0"/>
                <a:cs typeface="Times New Roman" pitchFamily="18" charset="0"/>
              </a:rPr>
              <a:t>виджету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txt</a:t>
            </a:r>
            <a:r>
              <a:rPr lang="ru-RU" dirty="0">
                <a:latin typeface="Times New Roman" pitchFamily="18" charset="0"/>
                <a:cs typeface="Times New Roman" pitchFamily="18" charset="0"/>
              </a:rPr>
              <a:t> функция </a:t>
            </a:r>
            <a:r>
              <a:rPr lang="ru-RU" dirty="0" err="1">
                <a:latin typeface="Times New Roman" pitchFamily="18" charset="0"/>
                <a:cs typeface="Times New Roman" pitchFamily="18" charset="0"/>
              </a:rPr>
              <a:t>event_info</a:t>
            </a:r>
            <a:r>
              <a:rPr lang="ru-RU" dirty="0">
                <a:latin typeface="Times New Roman" pitchFamily="18" charset="0"/>
                <a:cs typeface="Times New Roman" pitchFamily="18" charset="0"/>
              </a:rPr>
              <a:t> для обработки событий,                </a:t>
            </a:r>
            <a:r>
              <a:rPr lang="en-US" dirty="0">
                <a:latin typeface="Times New Roman" pitchFamily="18" charset="0"/>
                <a:cs typeface="Times New Roman" pitchFamily="18" charset="0"/>
              </a:rPr>
              <a:t># </a:t>
            </a:r>
            <a:r>
              <a:rPr lang="ru-RU" dirty="0">
                <a:latin typeface="Times New Roman" pitchFamily="18" charset="0"/>
                <a:cs typeface="Times New Roman" pitchFamily="18" charset="0"/>
              </a:rPr>
              <a:t>соответствующих шаблону</a:t>
            </a:r>
            <a:r>
              <a:rPr lang="en-US" dirty="0">
                <a:latin typeface="Times New Roman" pitchFamily="18" charset="0"/>
                <a:cs typeface="Times New Roman" pitchFamily="18" charset="0"/>
              </a:rPr>
              <a:t> &lt;</a:t>
            </a:r>
            <a:r>
              <a:rPr lang="en-US" dirty="0" err="1">
                <a:latin typeface="Times New Roman" pitchFamily="18" charset="0"/>
                <a:cs typeface="Times New Roman" pitchFamily="18" charset="0"/>
              </a:rPr>
              <a:t>KeyPress</a:t>
            </a:r>
            <a:r>
              <a:rPr lang="en-US" dirty="0" smtClean="0">
                <a:latin typeface="Times New Roman" pitchFamily="18" charset="0"/>
                <a:cs typeface="Times New Roman" pitchFamily="18" charset="0"/>
              </a:rPr>
              <a:t>&gt;</a:t>
            </a:r>
          </a:p>
          <a:p>
            <a:pPr marL="0" indent="0">
              <a:buNone/>
            </a:pPr>
            <a:r>
              <a:rPr lang="en-US" b="1" dirty="0" err="1" smtClean="0">
                <a:latin typeface="Times New Roman" pitchFamily="18" charset="0"/>
                <a:cs typeface="Times New Roman" pitchFamily="18" charset="0"/>
              </a:rPr>
              <a:t>txt.bind</a:t>
            </a:r>
            <a:r>
              <a:rPr lang="en-US" b="1" dirty="0">
                <a:latin typeface="Times New Roman" pitchFamily="18" charset="0"/>
                <a:cs typeface="Times New Roman" pitchFamily="18" charset="0"/>
              </a:rPr>
              <a:t>("&lt;</a:t>
            </a:r>
            <a:r>
              <a:rPr lang="en-US" b="1" dirty="0" err="1">
                <a:latin typeface="Times New Roman" pitchFamily="18" charset="0"/>
                <a:cs typeface="Times New Roman" pitchFamily="18" charset="0"/>
              </a:rPr>
              <a:t>KeyPress</a:t>
            </a:r>
            <a:r>
              <a:rPr lang="en-US" b="1" dirty="0">
                <a:latin typeface="Times New Roman" pitchFamily="18" charset="0"/>
                <a:cs typeface="Times New Roman" pitchFamily="18" charset="0"/>
              </a:rPr>
              <a:t>&gt;", </a:t>
            </a:r>
            <a:r>
              <a:rPr lang="en-US" b="1" dirty="0" err="1" smtClean="0">
                <a:latin typeface="Times New Roman" pitchFamily="18" charset="0"/>
                <a:cs typeface="Times New Roman" pitchFamily="18" charset="0"/>
              </a:rPr>
              <a:t>event_info</a:t>
            </a:r>
            <a:r>
              <a:rPr lang="en-US" b="1" dirty="0" smtClean="0">
                <a:latin typeface="Times New Roman" pitchFamily="18" charset="0"/>
                <a:cs typeface="Times New Roman" pitchFamily="18" charset="0"/>
              </a:rPr>
              <a:t>)</a:t>
            </a:r>
          </a:p>
          <a:p>
            <a:pPr marL="0" indent="0">
              <a:buNone/>
            </a:pPr>
            <a:r>
              <a:rPr lang="ru-RU" b="1" dirty="0" err="1" smtClean="0">
                <a:latin typeface="Times New Roman" pitchFamily="18" charset="0"/>
                <a:cs typeface="Times New Roman" pitchFamily="18" charset="0"/>
              </a:rPr>
              <a:t>tk.mainloop</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 главный цикл обработки </a:t>
            </a:r>
            <a:r>
              <a:rPr lang="ru-RU" dirty="0" smtClean="0">
                <a:latin typeface="Times New Roman" pitchFamily="18" charset="0"/>
                <a:cs typeface="Times New Roman" pitchFamily="18" charset="0"/>
              </a:rPr>
              <a:t>событий</a:t>
            </a:r>
            <a:endParaRPr lang="uz-Cyrl-UZ" dirty="0">
              <a:latin typeface="Times New Roman" pitchFamily="18" charset="0"/>
              <a:cs typeface="Times New Roman" pitchFamily="18" charset="0"/>
            </a:endParaRPr>
          </a:p>
        </p:txBody>
      </p:sp>
    </p:spTree>
    <p:extLst>
      <p:ext uri="{BB962C8B-B14F-4D97-AF65-F5344CB8AC3E}">
        <p14:creationId xmlns:p14="http://schemas.microsoft.com/office/powerpoint/2010/main" val="57134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552728"/>
          </a:xfrm>
        </p:spPr>
        <p:txBody>
          <a:bodyPr>
            <a:normAutofit fontScale="70000" lnSpcReduction="20000"/>
          </a:bodyPr>
          <a:lstStyle/>
          <a:p>
            <a:pPr marL="0" indent="0">
              <a:buNone/>
            </a:pPr>
            <a:r>
              <a:rPr lang="ru-RU" dirty="0"/>
              <a:t>При нажатии клавиши </a:t>
            </a:r>
            <a:r>
              <a:rPr lang="ru-RU" dirty="0" err="1"/>
              <a:t>Esc</a:t>
            </a:r>
            <a:r>
              <a:rPr lang="ru-RU" dirty="0"/>
              <a:t> в окне можно увидеть примерно следующее:</a:t>
            </a:r>
            <a:endParaRPr lang="uz-Cyrl-UZ" dirty="0"/>
          </a:p>
          <a:p>
            <a:pPr marL="0" indent="0">
              <a:buNone/>
            </a:pPr>
            <a:r>
              <a:rPr lang="en-US" dirty="0"/>
              <a:t>char: '\x1b'               </a:t>
            </a:r>
            <a:endParaRPr lang="en-US" dirty="0" smtClean="0"/>
          </a:p>
          <a:p>
            <a:pPr marL="0" indent="0">
              <a:buNone/>
            </a:pPr>
            <a:r>
              <a:rPr lang="en-US" dirty="0" smtClean="0"/>
              <a:t>delta</a:t>
            </a:r>
            <a:r>
              <a:rPr lang="en-US" dirty="0"/>
              <a:t>: 9              </a:t>
            </a:r>
            <a:endParaRPr lang="en-US" dirty="0" smtClean="0"/>
          </a:p>
          <a:p>
            <a:pPr marL="0" indent="0">
              <a:buNone/>
            </a:pPr>
            <a:r>
              <a:rPr lang="en-US" dirty="0" smtClean="0"/>
              <a:t>height</a:t>
            </a:r>
            <a:r>
              <a:rPr lang="en-US" dirty="0"/>
              <a:t>: 0             </a:t>
            </a:r>
            <a:endParaRPr lang="en-US" dirty="0" smtClean="0"/>
          </a:p>
          <a:p>
            <a:pPr marL="0" indent="0">
              <a:buNone/>
            </a:pPr>
            <a:r>
              <a:rPr lang="en-US" dirty="0" err="1" smtClean="0"/>
              <a:t>keycode</a:t>
            </a:r>
            <a:r>
              <a:rPr lang="en-US" dirty="0"/>
              <a:t>: 9              </a:t>
            </a:r>
            <a:endParaRPr lang="en-US" dirty="0" smtClean="0"/>
          </a:p>
          <a:p>
            <a:pPr marL="0" indent="0">
              <a:buNone/>
            </a:pPr>
            <a:r>
              <a:rPr lang="en-US" dirty="0" err="1" smtClean="0"/>
              <a:t>keysym</a:t>
            </a:r>
            <a:r>
              <a:rPr lang="en-US" dirty="0"/>
              <a:t>: 'Escape'          </a:t>
            </a:r>
            <a:endParaRPr lang="en-US" dirty="0" smtClean="0"/>
          </a:p>
          <a:p>
            <a:pPr marL="0" indent="0">
              <a:buNone/>
            </a:pPr>
            <a:r>
              <a:rPr lang="en-US" dirty="0" err="1" smtClean="0"/>
              <a:t>keysym_num</a:t>
            </a:r>
            <a:r>
              <a:rPr lang="en-US" dirty="0"/>
              <a:t>: 65307                 </a:t>
            </a:r>
            <a:endParaRPr lang="en-US" dirty="0" smtClean="0"/>
          </a:p>
          <a:p>
            <a:pPr marL="0" indent="0">
              <a:buNone/>
            </a:pPr>
            <a:r>
              <a:rPr lang="en-US" dirty="0" err="1" smtClean="0"/>
              <a:t>num</a:t>
            </a:r>
            <a:r>
              <a:rPr lang="en-US" dirty="0"/>
              <a:t>: 9          </a:t>
            </a:r>
            <a:endParaRPr lang="en-US" dirty="0" smtClean="0"/>
          </a:p>
          <a:p>
            <a:pPr marL="0" indent="0">
              <a:buNone/>
            </a:pPr>
            <a:r>
              <a:rPr lang="en-US" dirty="0" err="1" smtClean="0"/>
              <a:t>send_event</a:t>
            </a:r>
            <a:r>
              <a:rPr lang="en-US" dirty="0"/>
              <a:t>: </a:t>
            </a:r>
            <a:r>
              <a:rPr lang="en-US" dirty="0" smtClean="0"/>
              <a:t>False              </a:t>
            </a:r>
          </a:p>
          <a:p>
            <a:pPr marL="0" indent="0">
              <a:buNone/>
            </a:pPr>
            <a:r>
              <a:rPr lang="en-US" dirty="0" smtClean="0"/>
              <a:t>serial</a:t>
            </a:r>
            <a:r>
              <a:rPr lang="en-US" dirty="0"/>
              <a:t>: 159               </a:t>
            </a:r>
            <a:endParaRPr lang="en-US" dirty="0" smtClean="0"/>
          </a:p>
          <a:p>
            <a:pPr marL="0" indent="0">
              <a:buNone/>
            </a:pPr>
            <a:r>
              <a:rPr lang="en-US" dirty="0" smtClean="0"/>
              <a:t>state</a:t>
            </a:r>
            <a:r>
              <a:rPr lang="en-US" dirty="0"/>
              <a:t>: 0                </a:t>
            </a:r>
            <a:endParaRPr lang="en-US" dirty="0" smtClean="0"/>
          </a:p>
          <a:p>
            <a:pPr marL="0" indent="0">
              <a:buNone/>
            </a:pPr>
            <a:r>
              <a:rPr lang="en-US" dirty="0" smtClean="0"/>
              <a:t>time</a:t>
            </a:r>
            <a:r>
              <a:rPr lang="en-US" dirty="0"/>
              <a:t>: -1072960858                </a:t>
            </a:r>
            <a:endParaRPr lang="en-US" dirty="0" smtClean="0"/>
          </a:p>
          <a:p>
            <a:pPr marL="0" indent="0">
              <a:buNone/>
            </a:pPr>
            <a:r>
              <a:rPr lang="en-US" dirty="0" smtClean="0"/>
              <a:t>type</a:t>
            </a:r>
            <a:r>
              <a:rPr lang="en-US" dirty="0"/>
              <a:t>: '2'              </a:t>
            </a:r>
            <a:endParaRPr lang="en-US" dirty="0" smtClean="0"/>
          </a:p>
          <a:p>
            <a:pPr marL="0" indent="0">
              <a:buNone/>
            </a:pPr>
            <a:r>
              <a:rPr lang="en-US" dirty="0" smtClean="0"/>
              <a:t>widget</a:t>
            </a:r>
            <a:r>
              <a:rPr lang="en-US" dirty="0"/>
              <a:t>: &lt;</a:t>
            </a:r>
            <a:r>
              <a:rPr lang="en-US" dirty="0" err="1"/>
              <a:t>Tkinter.Text</a:t>
            </a:r>
            <a:r>
              <a:rPr lang="en-US" dirty="0"/>
              <a:t> instance at 0x401e268c&gt;               </a:t>
            </a:r>
            <a:endParaRPr lang="en-US" dirty="0" smtClean="0"/>
          </a:p>
          <a:p>
            <a:pPr marL="0" indent="0">
              <a:buNone/>
            </a:pPr>
            <a:r>
              <a:rPr lang="en-US" dirty="0" smtClean="0"/>
              <a:t>width</a:t>
            </a:r>
            <a:r>
              <a:rPr lang="en-US" dirty="0"/>
              <a:t>: 0                   </a:t>
            </a:r>
            <a:endParaRPr lang="en-US" dirty="0" smtClean="0"/>
          </a:p>
          <a:p>
            <a:pPr marL="0" indent="0">
              <a:buNone/>
            </a:pPr>
            <a:r>
              <a:rPr lang="en-US" dirty="0" smtClean="0"/>
              <a:t>x</a:t>
            </a:r>
            <a:r>
              <a:rPr lang="en-US" dirty="0"/>
              <a:t>: 83              </a:t>
            </a:r>
            <a:endParaRPr lang="en-US" dirty="0" smtClean="0"/>
          </a:p>
          <a:p>
            <a:pPr marL="0" indent="0">
              <a:buNone/>
            </a:pPr>
            <a:r>
              <a:rPr lang="en-US" dirty="0" err="1" smtClean="0"/>
              <a:t>x_root</a:t>
            </a:r>
            <a:r>
              <a:rPr lang="en-US" dirty="0"/>
              <a:t>: 448                  </a:t>
            </a:r>
            <a:endParaRPr lang="en-US" dirty="0" smtClean="0"/>
          </a:p>
          <a:p>
            <a:pPr marL="0" indent="0">
              <a:buNone/>
            </a:pPr>
            <a:r>
              <a:rPr lang="en-US" dirty="0" smtClean="0"/>
              <a:t>y</a:t>
            </a:r>
            <a:r>
              <a:rPr lang="en-US" dirty="0"/>
              <a:t>: 44              </a:t>
            </a:r>
            <a:endParaRPr lang="en-US" dirty="0" smtClean="0"/>
          </a:p>
          <a:p>
            <a:pPr marL="0" indent="0">
              <a:buNone/>
            </a:pPr>
            <a:r>
              <a:rPr lang="ru-RU" dirty="0" err="1" smtClean="0"/>
              <a:t>y_root</a:t>
            </a:r>
            <a:r>
              <a:rPr lang="ru-RU" dirty="0"/>
              <a:t>: 306</a:t>
            </a:r>
            <a:endParaRPr lang="uz-Cyrl-UZ" dirty="0"/>
          </a:p>
        </p:txBody>
      </p:sp>
    </p:spTree>
    <p:extLst>
      <p:ext uri="{BB962C8B-B14F-4D97-AF65-F5344CB8AC3E}">
        <p14:creationId xmlns:p14="http://schemas.microsoft.com/office/powerpoint/2010/main" val="2890794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624736"/>
          </a:xfrm>
        </p:spPr>
        <p:txBody>
          <a:bodyPr>
            <a:normAutofit fontScale="92500" lnSpcReduction="20000"/>
          </a:bodyPr>
          <a:lstStyle/>
          <a:p>
            <a:pPr marL="0" indent="0">
              <a:buNone/>
            </a:pPr>
            <a:r>
              <a:rPr lang="ru-RU" dirty="0"/>
              <a:t>Следует объяснить некоторые из этих атрибутов:</a:t>
            </a:r>
            <a:endParaRPr lang="uz-Cyrl-UZ" dirty="0"/>
          </a:p>
          <a:p>
            <a:pPr marL="0" lvl="0" indent="0">
              <a:buNone/>
            </a:pPr>
            <a:r>
              <a:rPr lang="ru-RU" b="1" dirty="0" err="1"/>
              <a:t>char</a:t>
            </a:r>
            <a:r>
              <a:rPr lang="ru-RU" dirty="0"/>
              <a:t> Нажатый символ (для некоторых событий - ??) </a:t>
            </a:r>
            <a:endParaRPr lang="uz-Cyrl-UZ" dirty="0"/>
          </a:p>
          <a:p>
            <a:pPr marL="0" lvl="0" indent="0">
              <a:buNone/>
            </a:pPr>
            <a:r>
              <a:rPr lang="ru-RU" b="1" dirty="0" err="1"/>
              <a:t>height</a:t>
            </a:r>
            <a:r>
              <a:rPr lang="ru-RU" b="1" dirty="0"/>
              <a:t>, </a:t>
            </a:r>
            <a:r>
              <a:rPr lang="ru-RU" b="1" dirty="0" err="1"/>
              <a:t>width</a:t>
            </a:r>
            <a:r>
              <a:rPr lang="ru-RU" b="1" dirty="0"/>
              <a:t> </a:t>
            </a:r>
            <a:r>
              <a:rPr lang="ru-RU" dirty="0"/>
              <a:t>Высота и ширина. </a:t>
            </a:r>
            <a:endParaRPr lang="uz-Cyrl-UZ" dirty="0"/>
          </a:p>
          <a:p>
            <a:pPr marL="0" lvl="0" indent="0">
              <a:buNone/>
            </a:pPr>
            <a:r>
              <a:rPr lang="ru-RU" b="1" dirty="0" err="1"/>
              <a:t>focus</a:t>
            </a:r>
            <a:r>
              <a:rPr lang="ru-RU" dirty="0"/>
              <a:t> Был ли в момент события фокус у окна? </a:t>
            </a:r>
            <a:endParaRPr lang="uz-Cyrl-UZ" dirty="0"/>
          </a:p>
          <a:p>
            <a:pPr marL="0" lvl="0" indent="0">
              <a:buNone/>
            </a:pPr>
            <a:r>
              <a:rPr lang="ru-RU" b="1" dirty="0" err="1"/>
              <a:t>keycode</a:t>
            </a:r>
            <a:r>
              <a:rPr lang="ru-RU" dirty="0"/>
              <a:t> Код символа (скан-код клавиатуры). </a:t>
            </a:r>
            <a:endParaRPr lang="uz-Cyrl-UZ" dirty="0"/>
          </a:p>
          <a:p>
            <a:pPr marL="0" lvl="0" indent="0">
              <a:buNone/>
            </a:pPr>
            <a:r>
              <a:rPr lang="ru-RU" b="1" dirty="0" err="1"/>
              <a:t>keysym</a:t>
            </a:r>
            <a:r>
              <a:rPr lang="ru-RU" dirty="0"/>
              <a:t> Символическое имя клавиши. </a:t>
            </a:r>
            <a:endParaRPr lang="uz-Cyrl-UZ" dirty="0"/>
          </a:p>
          <a:p>
            <a:pPr marL="0" lvl="0" indent="0">
              <a:buNone/>
            </a:pPr>
            <a:r>
              <a:rPr lang="ru-RU" b="1" dirty="0" err="1"/>
              <a:t>serial</a:t>
            </a:r>
            <a:r>
              <a:rPr lang="ru-RU" dirty="0"/>
              <a:t> Серийный номер события. Увеличивается по мере возникновения событий. </a:t>
            </a:r>
            <a:endParaRPr lang="uz-Cyrl-UZ" dirty="0"/>
          </a:p>
          <a:p>
            <a:pPr marL="0" lvl="0" indent="0">
              <a:buNone/>
            </a:pPr>
            <a:r>
              <a:rPr lang="ru-RU" b="1" dirty="0" err="1"/>
              <a:t>time</a:t>
            </a:r>
            <a:r>
              <a:rPr lang="ru-RU" dirty="0"/>
              <a:t> Время возникновения события. Все время увеличивается. </a:t>
            </a:r>
            <a:endParaRPr lang="uz-Cyrl-UZ" dirty="0"/>
          </a:p>
          <a:p>
            <a:pPr marL="0" lvl="0" indent="0">
              <a:buNone/>
            </a:pPr>
            <a:r>
              <a:rPr lang="ru-RU" b="1" dirty="0" err="1"/>
              <a:t>widget</a:t>
            </a:r>
            <a:r>
              <a:rPr lang="ru-RU" dirty="0"/>
              <a:t> </a:t>
            </a:r>
            <a:r>
              <a:rPr lang="ru-RU" dirty="0" err="1"/>
              <a:t>Виджет</a:t>
            </a:r>
            <a:r>
              <a:rPr lang="ru-RU" dirty="0"/>
              <a:t>, в котором возникло событие. </a:t>
            </a:r>
            <a:endParaRPr lang="uz-Cyrl-UZ" dirty="0"/>
          </a:p>
          <a:p>
            <a:pPr marL="0" lvl="0" indent="0">
              <a:buNone/>
            </a:pPr>
            <a:r>
              <a:rPr lang="ru-RU" b="1" dirty="0"/>
              <a:t>x, y </a:t>
            </a:r>
            <a:r>
              <a:rPr lang="ru-RU" dirty="0"/>
              <a:t>Координаты указателя в </a:t>
            </a:r>
            <a:r>
              <a:rPr lang="ru-RU" dirty="0" err="1"/>
              <a:t>виджете</a:t>
            </a:r>
            <a:r>
              <a:rPr lang="ru-RU" dirty="0"/>
              <a:t> во время события. </a:t>
            </a:r>
            <a:endParaRPr lang="uz-Cyrl-UZ" dirty="0"/>
          </a:p>
          <a:p>
            <a:pPr marL="0" lvl="0" indent="0">
              <a:buNone/>
            </a:pPr>
            <a:r>
              <a:rPr lang="ru-RU" b="1" dirty="0" err="1"/>
              <a:t>x_root</a:t>
            </a:r>
            <a:r>
              <a:rPr lang="ru-RU" b="1" dirty="0"/>
              <a:t>, </a:t>
            </a:r>
            <a:r>
              <a:rPr lang="ru-RU" b="1" dirty="0" err="1"/>
              <a:t>y_root</a:t>
            </a:r>
            <a:r>
              <a:rPr lang="ru-RU" dirty="0"/>
              <a:t> Координаты указателя на экране во время события.</a:t>
            </a:r>
            <a:endParaRPr lang="uz-Cyrl-UZ" dirty="0"/>
          </a:p>
          <a:p>
            <a:pPr marL="0" indent="0">
              <a:buNone/>
            </a:pPr>
            <a:endParaRPr lang="uz-Cyrl-UZ" dirty="0"/>
          </a:p>
        </p:txBody>
      </p:sp>
    </p:spTree>
    <p:extLst>
      <p:ext uri="{BB962C8B-B14F-4D97-AF65-F5344CB8AC3E}">
        <p14:creationId xmlns:p14="http://schemas.microsoft.com/office/powerpoint/2010/main" val="3214676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8964488" cy="706090"/>
          </a:xfrm>
        </p:spPr>
        <p:txBody>
          <a:bodyPr>
            <a:normAutofit fontScale="90000"/>
          </a:bodyPr>
          <a:lstStyle/>
          <a:p>
            <a:r>
              <a:rPr lang="ru-RU" b="1" dirty="0"/>
              <a:t>Создание и конфигурирование </a:t>
            </a:r>
            <a:r>
              <a:rPr lang="ru-RU" b="1" dirty="0" err="1" smtClean="0"/>
              <a:t>виджета</a:t>
            </a:r>
            <a:endParaRPr lang="uz-Cyrl-UZ" dirty="0"/>
          </a:p>
        </p:txBody>
      </p:sp>
      <p:sp>
        <p:nvSpPr>
          <p:cNvPr id="3" name="Объект 2"/>
          <p:cNvSpPr>
            <a:spLocks noGrp="1"/>
          </p:cNvSpPr>
          <p:nvPr>
            <p:ph idx="1"/>
          </p:nvPr>
        </p:nvSpPr>
        <p:spPr>
          <a:xfrm>
            <a:off x="179512" y="1196752"/>
            <a:ext cx="8856984" cy="5472608"/>
          </a:xfrm>
        </p:spPr>
        <p:txBody>
          <a:bodyPr>
            <a:normAutofit fontScale="70000" lnSpcReduction="20000"/>
          </a:bodyPr>
          <a:lstStyle/>
          <a:p>
            <a:pPr marL="0" indent="0">
              <a:buNone/>
            </a:pPr>
            <a:r>
              <a:rPr lang="ru-RU" dirty="0">
                <a:latin typeface="Times New Roman" pitchFamily="18" charset="0"/>
                <a:cs typeface="Times New Roman" pitchFamily="18" charset="0"/>
              </a:rPr>
              <a:t>Создание </a:t>
            </a:r>
            <a:r>
              <a:rPr lang="ru-RU" dirty="0" err="1">
                <a:latin typeface="Times New Roman" pitchFamily="18" charset="0"/>
                <a:cs typeface="Times New Roman" pitchFamily="18" charset="0"/>
              </a:rPr>
              <a:t>виджета</a:t>
            </a:r>
            <a:r>
              <a:rPr lang="ru-RU" dirty="0">
                <a:latin typeface="Times New Roman" pitchFamily="18" charset="0"/>
                <a:cs typeface="Times New Roman" pitchFamily="18" charset="0"/>
              </a:rPr>
              <a:t> происходит вызовом конструктора соответствующего класса. Вызов конструктора имеет следующий синтаксис:</a:t>
            </a:r>
            <a:endParaRPr lang="uz-Cyrl-UZ"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                </a:t>
            </a:r>
            <a:r>
              <a:rPr lang="ru-RU" b="1" dirty="0" err="1">
                <a:latin typeface="Times New Roman" pitchFamily="18" charset="0"/>
                <a:cs typeface="Times New Roman" pitchFamily="18" charset="0"/>
              </a:rPr>
              <a:t>Widget</a:t>
            </a:r>
            <a:r>
              <a:rPr lang="ru-RU" b="1" dirty="0">
                <a:latin typeface="Times New Roman" pitchFamily="18" charset="0"/>
                <a:cs typeface="Times New Roman" pitchFamily="18" charset="0"/>
              </a:rPr>
              <a:t>([</a:t>
            </a:r>
            <a:r>
              <a:rPr lang="ru-RU" b="1" dirty="0" err="1">
                <a:latin typeface="Times New Roman" pitchFamily="18" charset="0"/>
                <a:cs typeface="Times New Roman" pitchFamily="18" charset="0"/>
              </a:rPr>
              <a:t>master</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option</a:t>
            </a:r>
            <a:r>
              <a:rPr lang="ru-RU" b="1" dirty="0">
                <a:latin typeface="Times New Roman" pitchFamily="18" charset="0"/>
                <a:cs typeface="Times New Roman" pitchFamily="18" charset="0"/>
              </a:rPr>
              <a:t>=</a:t>
            </a:r>
            <a:r>
              <a:rPr lang="ru-RU" b="1" dirty="0" err="1">
                <a:latin typeface="Times New Roman" pitchFamily="18" charset="0"/>
                <a:cs typeface="Times New Roman" pitchFamily="18" charset="0"/>
              </a:rPr>
              <a:t>value</a:t>
            </a:r>
            <a:r>
              <a:rPr lang="ru-RU" b="1" dirty="0">
                <a:latin typeface="Times New Roman" pitchFamily="18" charset="0"/>
                <a:cs typeface="Times New Roman" pitchFamily="18" charset="0"/>
              </a:rPr>
              <a:t>, </a:t>
            </a:r>
            <a:r>
              <a:rPr lang="ru-RU"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Здесь </a:t>
            </a:r>
            <a:r>
              <a:rPr lang="ru-RU" dirty="0" err="1">
                <a:latin typeface="Times New Roman" pitchFamily="18" charset="0"/>
                <a:cs typeface="Times New Roman" pitchFamily="18" charset="0"/>
              </a:rPr>
              <a:t>Widget</a:t>
            </a:r>
            <a:r>
              <a:rPr lang="ru-RU" dirty="0">
                <a:latin typeface="Times New Roman" pitchFamily="18" charset="0"/>
                <a:cs typeface="Times New Roman" pitchFamily="18" charset="0"/>
              </a:rPr>
              <a:t> - класс </a:t>
            </a:r>
            <a:r>
              <a:rPr lang="ru-RU" dirty="0" err="1">
                <a:latin typeface="Times New Roman" pitchFamily="18" charset="0"/>
                <a:cs typeface="Times New Roman" pitchFamily="18" charset="0"/>
              </a:rPr>
              <a:t>виджета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master</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виджет</a:t>
            </a:r>
            <a:r>
              <a:rPr lang="ru-RU" dirty="0">
                <a:latin typeface="Times New Roman" pitchFamily="18" charset="0"/>
                <a:cs typeface="Times New Roman" pitchFamily="18" charset="0"/>
              </a:rPr>
              <a:t>-хозяин, </a:t>
            </a:r>
            <a:r>
              <a:rPr lang="ru-RU" dirty="0" err="1">
                <a:latin typeface="Times New Roman" pitchFamily="18" charset="0"/>
                <a:cs typeface="Times New Roman" pitchFamily="18" charset="0"/>
              </a:rPr>
              <a:t>option</a:t>
            </a:r>
            <a:r>
              <a:rPr lang="ru-RU" dirty="0">
                <a:latin typeface="Times New Roman" pitchFamily="18" charset="0"/>
                <a:cs typeface="Times New Roman" pitchFamily="18" charset="0"/>
              </a:rPr>
              <a:t> и </a:t>
            </a:r>
            <a:r>
              <a:rPr lang="ru-RU" dirty="0" err="1">
                <a:latin typeface="Times New Roman" pitchFamily="18" charset="0"/>
                <a:cs typeface="Times New Roman" pitchFamily="18" charset="0"/>
              </a:rPr>
              <a:t>value</a:t>
            </a:r>
            <a:r>
              <a:rPr lang="ru-RU" dirty="0">
                <a:latin typeface="Times New Roman" pitchFamily="18" charset="0"/>
                <a:cs typeface="Times New Roman" pitchFamily="18" charset="0"/>
              </a:rPr>
              <a:t> - конфигурационная опция и ее значение (таких пар может быть несколько).</a:t>
            </a:r>
            <a:endParaRPr lang="uz-Cyrl-UZ"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Каждый </a:t>
            </a:r>
            <a:r>
              <a:rPr lang="ru-RU" dirty="0" err="1">
                <a:latin typeface="Times New Roman" pitchFamily="18" charset="0"/>
                <a:cs typeface="Times New Roman" pitchFamily="18" charset="0"/>
              </a:rPr>
              <a:t>виджет</a:t>
            </a:r>
            <a:r>
              <a:rPr lang="ru-RU" dirty="0">
                <a:latin typeface="Times New Roman" pitchFamily="18" charset="0"/>
                <a:cs typeface="Times New Roman" pitchFamily="18" charset="0"/>
              </a:rPr>
              <a:t> имеет свойства, которые можно устанавливать (конфигурировать) с помощью методов </a:t>
            </a:r>
            <a:r>
              <a:rPr lang="ru-RU" dirty="0" err="1">
                <a:latin typeface="Times New Roman" pitchFamily="18" charset="0"/>
                <a:cs typeface="Times New Roman" pitchFamily="18" charset="0"/>
              </a:rPr>
              <a:t>config</a:t>
            </a:r>
            <a:r>
              <a:rPr lang="ru-RU" dirty="0">
                <a:latin typeface="Times New Roman" pitchFamily="18" charset="0"/>
                <a:cs typeface="Times New Roman" pitchFamily="18" charset="0"/>
              </a:rPr>
              <a:t>() (или </a:t>
            </a:r>
            <a:r>
              <a:rPr lang="ru-RU" dirty="0" err="1">
                <a:latin typeface="Times New Roman" pitchFamily="18" charset="0"/>
                <a:cs typeface="Times New Roman" pitchFamily="18" charset="0"/>
              </a:rPr>
              <a:t>configure</a:t>
            </a:r>
            <a:r>
              <a:rPr lang="ru-RU" dirty="0">
                <a:latin typeface="Times New Roman" pitchFamily="18" charset="0"/>
                <a:cs typeface="Times New Roman" pitchFamily="18" charset="0"/>
              </a:rPr>
              <a:t>()) и читать с помощью методов, подобных методам работы со словарями. Ниже приведен возможный синтаксис для работы со свойствами:</a:t>
            </a:r>
            <a:endParaRPr lang="uz-Cyrl-UZ" dirty="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r>
              <a:rPr lang="ru-RU" b="1" dirty="0" err="1" smtClean="0">
                <a:latin typeface="Times New Roman" pitchFamily="18" charset="0"/>
                <a:cs typeface="Times New Roman" pitchFamily="18" charset="0"/>
              </a:rPr>
              <a:t>widget.config</a:t>
            </a:r>
            <a:r>
              <a:rPr lang="ru-RU" b="1" dirty="0" smtClean="0">
                <a:latin typeface="Times New Roman" pitchFamily="18" charset="0"/>
                <a:cs typeface="Times New Roman" pitchFamily="18" charset="0"/>
              </a:rPr>
              <a:t>(</a:t>
            </a:r>
            <a:r>
              <a:rPr lang="ru-RU" b="1" dirty="0" err="1" smtClean="0">
                <a:latin typeface="Times New Roman" pitchFamily="18" charset="0"/>
                <a:cs typeface="Times New Roman" pitchFamily="18" charset="0"/>
              </a:rPr>
              <a:t>option</a:t>
            </a:r>
            <a:r>
              <a:rPr lang="ru-RU" b="1" dirty="0" smtClean="0">
                <a:latin typeface="Times New Roman" pitchFamily="18" charset="0"/>
                <a:cs typeface="Times New Roman" pitchFamily="18" charset="0"/>
              </a:rPr>
              <a:t>=</a:t>
            </a:r>
            <a:r>
              <a:rPr lang="ru-RU" b="1" dirty="0" err="1" smtClean="0">
                <a:latin typeface="Times New Roman" pitchFamily="18" charset="0"/>
                <a:cs typeface="Times New Roman" pitchFamily="18" charset="0"/>
              </a:rPr>
              <a:t>value</a:t>
            </a:r>
            <a:r>
              <a:rPr lang="ru-RU" b="1" dirty="0">
                <a:latin typeface="Times New Roman" pitchFamily="18" charset="0"/>
                <a:cs typeface="Times New Roman" pitchFamily="18" charset="0"/>
              </a:rPr>
              <a:t>, ...)                </a:t>
            </a:r>
            <a:endParaRPr lang="en-US" b="1" dirty="0" smtClean="0">
              <a:latin typeface="Times New Roman" pitchFamily="18" charset="0"/>
              <a:cs typeface="Times New Roman" pitchFamily="18" charset="0"/>
            </a:endParaRPr>
          </a:p>
          <a:p>
            <a:pPr marL="0" indent="0">
              <a:buNone/>
            </a:pPr>
            <a:r>
              <a:rPr lang="en-US" b="1" dirty="0" smtClean="0">
                <a:latin typeface="Times New Roman" pitchFamily="18" charset="0"/>
                <a:cs typeface="Times New Roman" pitchFamily="18" charset="0"/>
              </a:rPr>
              <a:t>widget</a:t>
            </a:r>
            <a:r>
              <a:rPr lang="en-US" b="1" dirty="0">
                <a:latin typeface="Times New Roman" pitchFamily="18" charset="0"/>
                <a:cs typeface="Times New Roman" pitchFamily="18" charset="0"/>
              </a:rPr>
              <a:t>["option"] = value                </a:t>
            </a:r>
            <a:endParaRPr lang="en-US" b="1" dirty="0" smtClean="0">
              <a:latin typeface="Times New Roman" pitchFamily="18" charset="0"/>
              <a:cs typeface="Times New Roman" pitchFamily="18" charset="0"/>
            </a:endParaRPr>
          </a:p>
          <a:p>
            <a:pPr marL="0" indent="0">
              <a:buNone/>
            </a:pPr>
            <a:r>
              <a:rPr lang="en-US" b="1" dirty="0" smtClean="0">
                <a:latin typeface="Times New Roman" pitchFamily="18" charset="0"/>
                <a:cs typeface="Times New Roman" pitchFamily="18" charset="0"/>
              </a:rPr>
              <a:t>value </a:t>
            </a:r>
            <a:r>
              <a:rPr lang="en-US" b="1" dirty="0">
                <a:latin typeface="Times New Roman" pitchFamily="18" charset="0"/>
                <a:cs typeface="Times New Roman" pitchFamily="18" charset="0"/>
              </a:rPr>
              <a:t>= widget["option"]                </a:t>
            </a:r>
            <a:endParaRPr lang="en-US" b="1" dirty="0" smtClean="0">
              <a:latin typeface="Times New Roman" pitchFamily="18" charset="0"/>
              <a:cs typeface="Times New Roman" pitchFamily="18" charset="0"/>
            </a:endParaRPr>
          </a:p>
          <a:p>
            <a:pPr marL="0" indent="0">
              <a:buNone/>
            </a:pPr>
            <a:r>
              <a:rPr lang="ru-RU" b="1" dirty="0" err="1" smtClean="0">
                <a:latin typeface="Times New Roman" pitchFamily="18" charset="0"/>
                <a:cs typeface="Times New Roman" pitchFamily="18" charset="0"/>
              </a:rPr>
              <a:t>widget.keys</a:t>
            </a:r>
            <a:r>
              <a:rPr lang="ru-RU" b="1" dirty="0">
                <a:latin typeface="Times New Roman" pitchFamily="18" charset="0"/>
                <a:cs typeface="Times New Roman" pitchFamily="18" charset="0"/>
              </a:rPr>
              <a:t>()</a:t>
            </a:r>
            <a:endParaRPr lang="uz-Cyrl-UZ" b="1" dirty="0">
              <a:latin typeface="Times New Roman" pitchFamily="18" charset="0"/>
              <a:cs typeface="Times New Roman" pitchFamily="18" charset="0"/>
            </a:endParaRPr>
          </a:p>
        </p:txBody>
      </p:sp>
    </p:spTree>
    <p:extLst>
      <p:ext uri="{BB962C8B-B14F-4D97-AF65-F5344CB8AC3E}">
        <p14:creationId xmlns:p14="http://schemas.microsoft.com/office/powerpoint/2010/main" val="3850731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552728"/>
          </a:xfrm>
        </p:spPr>
        <p:txBody>
          <a:bodyPr>
            <a:normAutofit lnSpcReduction="10000"/>
          </a:bodyPr>
          <a:lstStyle/>
          <a:p>
            <a:pPr marL="0" indent="0">
              <a:buNone/>
            </a:pPr>
            <a:r>
              <a:rPr lang="ru-RU" dirty="0"/>
              <a:t>В случае, когда имя свойства совпадает с ключевым словом языка </a:t>
            </a:r>
            <a:r>
              <a:rPr lang="ru-RU" dirty="0" err="1"/>
              <a:t>Python</a:t>
            </a:r>
            <a:r>
              <a:rPr lang="ru-RU" dirty="0"/>
              <a:t>, принято использовать после имени одиночное подчеркивание. Так, свойство </a:t>
            </a:r>
            <a:r>
              <a:rPr lang="ru-RU" dirty="0" err="1"/>
              <a:t>class</a:t>
            </a:r>
            <a:r>
              <a:rPr lang="ru-RU" dirty="0"/>
              <a:t> нужно задавать как </a:t>
            </a:r>
            <a:r>
              <a:rPr lang="ru-RU" dirty="0" err="1"/>
              <a:t>class</a:t>
            </a:r>
            <a:r>
              <a:rPr lang="ru-RU" dirty="0"/>
              <a:t>_, а </a:t>
            </a:r>
            <a:r>
              <a:rPr lang="ru-RU" dirty="0" err="1"/>
              <a:t>to</a:t>
            </a:r>
            <a:r>
              <a:rPr lang="ru-RU" dirty="0"/>
              <a:t> как </a:t>
            </a:r>
            <a:r>
              <a:rPr lang="ru-RU" dirty="0" err="1"/>
              <a:t>to</a:t>
            </a:r>
            <a:r>
              <a:rPr lang="ru-RU" dirty="0"/>
              <a:t>_.</a:t>
            </a:r>
            <a:endParaRPr lang="uz-Cyrl-UZ" dirty="0"/>
          </a:p>
          <a:p>
            <a:pPr marL="0" indent="0">
              <a:buNone/>
            </a:pPr>
            <a:r>
              <a:rPr lang="ru-RU" dirty="0"/>
              <a:t>Изменять конфигурацию </a:t>
            </a:r>
            <a:r>
              <a:rPr lang="ru-RU" dirty="0" err="1"/>
              <a:t>виджета</a:t>
            </a:r>
            <a:r>
              <a:rPr lang="ru-RU" dirty="0"/>
              <a:t> можно в любой момент. Это изменение прорисуется на экране по возвращении в цикл обработки событий или при явном вызове </a:t>
            </a:r>
            <a:r>
              <a:rPr lang="ru-RU" dirty="0" err="1"/>
              <a:t>update_idletasks</a:t>
            </a:r>
            <a:r>
              <a:rPr lang="ru-RU" dirty="0"/>
              <a:t>().</a:t>
            </a:r>
            <a:endParaRPr lang="uz-Cyrl-UZ" dirty="0"/>
          </a:p>
          <a:p>
            <a:pPr marL="0" indent="0">
              <a:buNone/>
            </a:pPr>
            <a:r>
              <a:rPr lang="ru-RU" dirty="0"/>
              <a:t>Следующий пример показывает окно с двумя </a:t>
            </a:r>
            <a:r>
              <a:rPr lang="ru-RU" dirty="0" err="1"/>
              <a:t>виджетами</a:t>
            </a:r>
            <a:r>
              <a:rPr lang="ru-RU" dirty="0"/>
              <a:t> внутри - полем ввода и надписью. С помощью переменной надпись напрямую связана с полем ввода.</a:t>
            </a:r>
            <a:endParaRPr lang="uz-Cyrl-UZ" dirty="0"/>
          </a:p>
        </p:txBody>
      </p:sp>
    </p:spTree>
    <p:extLst>
      <p:ext uri="{BB962C8B-B14F-4D97-AF65-F5344CB8AC3E}">
        <p14:creationId xmlns:p14="http://schemas.microsoft.com/office/powerpoint/2010/main" val="407132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868958"/>
          </a:xfrm>
        </p:spPr>
        <p:txBody>
          <a:bodyPr/>
          <a:lstStyle/>
          <a:p>
            <a:r>
              <a:rPr lang="uz-Cyrl-UZ" dirty="0" smtClean="0"/>
              <a:t>План</a:t>
            </a:r>
            <a:endParaRPr lang="uz-Cyrl-UZ" dirty="0"/>
          </a:p>
        </p:txBody>
      </p:sp>
      <p:sp>
        <p:nvSpPr>
          <p:cNvPr id="3" name="Объект 2"/>
          <p:cNvSpPr>
            <a:spLocks noGrp="1"/>
          </p:cNvSpPr>
          <p:nvPr>
            <p:ph idx="1"/>
          </p:nvPr>
        </p:nvSpPr>
        <p:spPr>
          <a:xfrm>
            <a:off x="467544" y="1268760"/>
            <a:ext cx="8229600" cy="5400600"/>
          </a:xfrm>
        </p:spPr>
        <p:txBody>
          <a:bodyPr>
            <a:normAutofit/>
          </a:bodyPr>
          <a:lstStyle/>
          <a:p>
            <a:r>
              <a:rPr lang="ru-RU" b="1" dirty="0"/>
              <a:t>Обзор графических библиотек</a:t>
            </a:r>
          </a:p>
          <a:p>
            <a:r>
              <a:rPr lang="ru-RU" b="1" dirty="0"/>
              <a:t>Основы </a:t>
            </a:r>
            <a:r>
              <a:rPr lang="ru-RU" b="1" dirty="0" err="1"/>
              <a:t>Tk</a:t>
            </a:r>
            <a:endParaRPr lang="uz-Cyrl-UZ" b="1" dirty="0"/>
          </a:p>
          <a:p>
            <a:r>
              <a:rPr lang="ru-RU" b="1" dirty="0"/>
              <a:t>Классы </a:t>
            </a:r>
            <a:r>
              <a:rPr lang="ru-RU" b="1" dirty="0" err="1"/>
              <a:t>виджетов</a:t>
            </a:r>
            <a:endParaRPr lang="uz-Cyrl-UZ" b="1" dirty="0"/>
          </a:p>
          <a:p>
            <a:r>
              <a:rPr lang="ru-RU" b="1" dirty="0"/>
              <a:t>События</a:t>
            </a:r>
            <a:endParaRPr lang="uz-Cyrl-UZ" b="1" dirty="0"/>
          </a:p>
          <a:p>
            <a:r>
              <a:rPr lang="ru-RU" b="1" dirty="0"/>
              <a:t>Создание и конфигурирование </a:t>
            </a:r>
            <a:r>
              <a:rPr lang="ru-RU" b="1" dirty="0" err="1"/>
              <a:t>виджета</a:t>
            </a:r>
            <a:endParaRPr lang="uz-Cyrl-UZ" b="1" dirty="0"/>
          </a:p>
          <a:p>
            <a:r>
              <a:rPr lang="ru-RU" b="1" dirty="0" err="1"/>
              <a:t>Виджет</a:t>
            </a:r>
            <a:r>
              <a:rPr lang="ru-RU" b="1" dirty="0"/>
              <a:t> форматированного текста</a:t>
            </a:r>
            <a:endParaRPr lang="uz-Cyrl-UZ" b="1" dirty="0"/>
          </a:p>
          <a:p>
            <a:r>
              <a:rPr lang="ru-RU" b="1" dirty="0"/>
              <a:t>Менеджеры расположения</a:t>
            </a:r>
            <a:endParaRPr lang="uz-Cyrl-UZ" b="1" dirty="0"/>
          </a:p>
          <a:p>
            <a:r>
              <a:rPr lang="ru-RU" b="1" dirty="0"/>
              <a:t>Изображения в </a:t>
            </a:r>
            <a:r>
              <a:rPr lang="ru-RU" b="1" dirty="0" err="1" smtClean="0"/>
              <a:t>Tkinter</a:t>
            </a:r>
            <a:endParaRPr lang="ru-RU" b="1" dirty="0" smtClean="0"/>
          </a:p>
          <a:p>
            <a:r>
              <a:rPr lang="ru-RU" b="1" dirty="0"/>
              <a:t>Графическое приложение на </a:t>
            </a:r>
            <a:r>
              <a:rPr lang="ru-RU" b="1" dirty="0" err="1"/>
              <a:t>Tkinter</a:t>
            </a:r>
            <a:endParaRPr lang="uz-Cyrl-UZ" b="1" dirty="0"/>
          </a:p>
          <a:p>
            <a:endParaRPr lang="uz-Cyrl-UZ" b="1" dirty="0"/>
          </a:p>
          <a:p>
            <a:endParaRPr lang="uz-Cyrl-UZ" dirty="0"/>
          </a:p>
        </p:txBody>
      </p:sp>
    </p:spTree>
    <p:extLst>
      <p:ext uri="{BB962C8B-B14F-4D97-AF65-F5344CB8AC3E}">
        <p14:creationId xmlns:p14="http://schemas.microsoft.com/office/powerpoint/2010/main" val="1997230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92500" lnSpcReduction="10000"/>
          </a:bodyPr>
          <a:lstStyle/>
          <a:p>
            <a:pPr marL="0" indent="0">
              <a:buNone/>
            </a:pPr>
            <a:r>
              <a:rPr lang="ru-RU" dirty="0"/>
              <a:t>пример нарочно использует очень много свойств, чтобы продемонстрировать возможности по конфигурированию:</a:t>
            </a:r>
            <a:endParaRPr lang="uz-Cyrl-UZ" dirty="0"/>
          </a:p>
          <a:p>
            <a:pPr marL="0" indent="0">
              <a:buNone/>
            </a:pPr>
            <a:r>
              <a:rPr lang="en-US" dirty="0" smtClean="0"/>
              <a:t>from </a:t>
            </a:r>
            <a:r>
              <a:rPr lang="en-US" dirty="0" err="1"/>
              <a:t>Tkinter</a:t>
            </a:r>
            <a:r>
              <a:rPr lang="en-US" dirty="0"/>
              <a:t> import </a:t>
            </a:r>
            <a:r>
              <a:rPr lang="en-US" dirty="0" smtClean="0"/>
              <a:t>*</a:t>
            </a:r>
          </a:p>
          <a:p>
            <a:pPr marL="0" indent="0">
              <a:buNone/>
            </a:pPr>
            <a:r>
              <a:rPr lang="en-US" dirty="0" err="1" smtClean="0"/>
              <a:t>tk</a:t>
            </a:r>
            <a:r>
              <a:rPr lang="en-US" dirty="0" smtClean="0"/>
              <a:t> </a:t>
            </a:r>
            <a:r>
              <a:rPr lang="en-US" dirty="0"/>
              <a:t>= </a:t>
            </a:r>
            <a:r>
              <a:rPr lang="en-US" dirty="0" err="1"/>
              <a:t>Tk</a:t>
            </a:r>
            <a:r>
              <a:rPr lang="en-US" dirty="0" smtClean="0"/>
              <a:t>()</a:t>
            </a:r>
          </a:p>
          <a:p>
            <a:pPr marL="0" indent="0">
              <a:buNone/>
            </a:pPr>
            <a:r>
              <a:rPr lang="en-US" dirty="0" err="1" smtClean="0"/>
              <a:t>tv</a:t>
            </a:r>
            <a:r>
              <a:rPr lang="en-US" dirty="0" smtClean="0"/>
              <a:t> </a:t>
            </a:r>
            <a:r>
              <a:rPr lang="en-US" dirty="0"/>
              <a:t>= </a:t>
            </a:r>
            <a:r>
              <a:rPr lang="en-US" dirty="0" err="1"/>
              <a:t>StringVar</a:t>
            </a:r>
            <a:r>
              <a:rPr lang="en-US" dirty="0" smtClean="0"/>
              <a:t>()</a:t>
            </a:r>
          </a:p>
          <a:p>
            <a:pPr marL="0" indent="0">
              <a:buNone/>
            </a:pPr>
            <a:r>
              <a:rPr lang="en-US" dirty="0" smtClean="0"/>
              <a:t>Label(</a:t>
            </a:r>
            <a:r>
              <a:rPr lang="en-US" dirty="0" err="1" smtClean="0"/>
              <a:t>tk</a:t>
            </a:r>
            <a:r>
              <a:rPr lang="en-US" dirty="0" smtClean="0"/>
              <a:t>, </a:t>
            </a:r>
            <a:r>
              <a:rPr lang="en-US" dirty="0" err="1" smtClean="0"/>
              <a:t>textvariable</a:t>
            </a:r>
            <a:r>
              <a:rPr lang="en-US" dirty="0" smtClean="0"/>
              <a:t>=</a:t>
            </a:r>
            <a:r>
              <a:rPr lang="en-US" dirty="0" err="1" smtClean="0"/>
              <a:t>tv</a:t>
            </a:r>
            <a:r>
              <a:rPr lang="en-US" dirty="0" smtClean="0"/>
              <a:t>, relief</a:t>
            </a:r>
            <a:r>
              <a:rPr lang="en-US" dirty="0"/>
              <a:t>="groove",                      </a:t>
            </a:r>
            <a:r>
              <a:rPr lang="en-US" dirty="0" err="1"/>
              <a:t>borderwidth</a:t>
            </a:r>
            <a:r>
              <a:rPr lang="en-US" dirty="0"/>
              <a:t>=3, </a:t>
            </a:r>
            <a:r>
              <a:rPr lang="en-US" dirty="0" smtClean="0"/>
              <a:t>font</a:t>
            </a:r>
            <a:r>
              <a:rPr lang="en-US" dirty="0"/>
              <a:t>=("Courier", 20, "bold</a:t>
            </a:r>
            <a:r>
              <a:rPr lang="en-US" dirty="0" smtClean="0"/>
              <a:t>"), justify=LEFT</a:t>
            </a:r>
            <a:r>
              <a:rPr lang="en-US" dirty="0"/>
              <a:t>, </a:t>
            </a:r>
            <a:r>
              <a:rPr lang="en-US" dirty="0" smtClean="0"/>
              <a:t>width=50, </a:t>
            </a:r>
            <a:r>
              <a:rPr lang="en-US" dirty="0" err="1" smtClean="0"/>
              <a:t>padx</a:t>
            </a:r>
            <a:r>
              <a:rPr lang="en-US" dirty="0" smtClean="0"/>
              <a:t>=10, </a:t>
            </a:r>
            <a:r>
              <a:rPr lang="en-US" dirty="0" err="1" smtClean="0"/>
              <a:t>pady</a:t>
            </a:r>
            <a:r>
              <a:rPr lang="en-US" dirty="0" smtClean="0"/>
              <a:t>=20</a:t>
            </a:r>
            <a:r>
              <a:rPr lang="en-US" dirty="0"/>
              <a:t>, </a:t>
            </a:r>
            <a:r>
              <a:rPr lang="en-US" dirty="0" err="1" smtClean="0"/>
              <a:t>takefocus</a:t>
            </a:r>
            <a:r>
              <a:rPr lang="en-US" dirty="0" smtClean="0"/>
              <a:t>=False,).</a:t>
            </a:r>
            <a:r>
              <a:rPr lang="en-US" dirty="0"/>
              <a:t>pack</a:t>
            </a:r>
            <a:r>
              <a:rPr lang="en-US" dirty="0" smtClean="0"/>
              <a:t>()</a:t>
            </a:r>
          </a:p>
          <a:p>
            <a:pPr marL="0" indent="0">
              <a:buNone/>
            </a:pPr>
            <a:r>
              <a:rPr lang="en-US" dirty="0" smtClean="0"/>
              <a:t>Entry(</a:t>
            </a:r>
            <a:r>
              <a:rPr lang="en-US" dirty="0" err="1" smtClean="0"/>
              <a:t>tk</a:t>
            </a:r>
            <a:r>
              <a:rPr lang="en-US" dirty="0"/>
              <a:t>, </a:t>
            </a:r>
            <a:r>
              <a:rPr lang="en-US" dirty="0" err="1" smtClean="0"/>
              <a:t>textvariable</a:t>
            </a:r>
            <a:r>
              <a:rPr lang="en-US" dirty="0" smtClean="0"/>
              <a:t>=</a:t>
            </a:r>
            <a:r>
              <a:rPr lang="en-US" dirty="0" err="1" smtClean="0"/>
              <a:t>tv</a:t>
            </a:r>
            <a:r>
              <a:rPr lang="en-US" dirty="0" smtClean="0"/>
              <a:t>, </a:t>
            </a:r>
            <a:r>
              <a:rPr lang="en-US" dirty="0" err="1" smtClean="0"/>
              <a:t>takefocus</a:t>
            </a:r>
            <a:r>
              <a:rPr lang="en-US" dirty="0" smtClean="0"/>
              <a:t>=True,).</a:t>
            </a:r>
            <a:r>
              <a:rPr lang="en-US" dirty="0"/>
              <a:t>pack</a:t>
            </a:r>
            <a:r>
              <a:rPr lang="en-US" dirty="0" smtClean="0"/>
              <a:t>()</a:t>
            </a:r>
          </a:p>
          <a:p>
            <a:pPr marL="0" indent="0">
              <a:buNone/>
            </a:pPr>
            <a:r>
              <a:rPr lang="ru-RU" dirty="0" err="1" smtClean="0"/>
              <a:t>tv.set</a:t>
            </a:r>
            <a:r>
              <a:rPr lang="ru-RU" dirty="0"/>
              <a:t>("123</a:t>
            </a:r>
            <a:r>
              <a:rPr lang="ru-RU" dirty="0" smtClean="0"/>
              <a:t>")</a:t>
            </a:r>
            <a:endParaRPr lang="en-US" dirty="0" smtClean="0"/>
          </a:p>
          <a:p>
            <a:pPr marL="0" indent="0">
              <a:buNone/>
            </a:pPr>
            <a:r>
              <a:rPr lang="ru-RU" dirty="0" err="1" smtClean="0"/>
              <a:t>tk.mainloop</a:t>
            </a:r>
            <a:r>
              <a:rPr lang="ru-RU" dirty="0"/>
              <a:t>()</a:t>
            </a:r>
            <a:endParaRPr lang="uz-Cyrl-UZ" dirty="0"/>
          </a:p>
        </p:txBody>
      </p:sp>
    </p:spTree>
    <p:extLst>
      <p:ext uri="{BB962C8B-B14F-4D97-AF65-F5344CB8AC3E}">
        <p14:creationId xmlns:p14="http://schemas.microsoft.com/office/powerpoint/2010/main" val="2945395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12978" y="228600"/>
            <a:ext cx="488184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результате на экране можно увидеть:</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049" name="Рисунок 7" descr="Описание: Описание: 12_01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628987"/>
            <a:ext cx="5112568" cy="204186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1685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z-Cyrl-UZ"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Прямоугольник 5"/>
          <p:cNvSpPr/>
          <p:nvPr/>
        </p:nvSpPr>
        <p:spPr>
          <a:xfrm>
            <a:off x="196245" y="2780928"/>
            <a:ext cx="8751510" cy="3816429"/>
          </a:xfrm>
          <a:prstGeom prst="rect">
            <a:avLst/>
          </a:prstGeom>
        </p:spPr>
        <p:txBody>
          <a:bodyPr wrap="square">
            <a:spAutoFit/>
          </a:bodyPr>
          <a:lstStyle/>
          <a:p>
            <a:r>
              <a:rPr lang="ru-RU" sz="2200" dirty="0" err="1">
                <a:latin typeface="Times New Roman" pitchFamily="18" charset="0"/>
                <a:cs typeface="Times New Roman" pitchFamily="18" charset="0"/>
              </a:rPr>
              <a:t>Виджеты</a:t>
            </a:r>
            <a:r>
              <a:rPr lang="ru-RU" sz="2200" dirty="0">
                <a:latin typeface="Times New Roman" pitchFamily="18" charset="0"/>
                <a:cs typeface="Times New Roman" pitchFamily="18" charset="0"/>
              </a:rPr>
              <a:t> конфигурируются прямо при создании. Более того, </a:t>
            </a:r>
            <a:r>
              <a:rPr lang="ru-RU" sz="2200" dirty="0" err="1">
                <a:latin typeface="Times New Roman" pitchFamily="18" charset="0"/>
                <a:cs typeface="Times New Roman" pitchFamily="18" charset="0"/>
              </a:rPr>
              <a:t>виджеты</a:t>
            </a:r>
            <a:r>
              <a:rPr lang="ru-RU" sz="2200" dirty="0">
                <a:latin typeface="Times New Roman" pitchFamily="18" charset="0"/>
                <a:cs typeface="Times New Roman" pitchFamily="18" charset="0"/>
              </a:rPr>
              <a:t> не связываются с именами, их только располагают внутри </a:t>
            </a:r>
            <a:r>
              <a:rPr lang="ru-RU" sz="2200" dirty="0" err="1">
                <a:latin typeface="Times New Roman" pitchFamily="18" charset="0"/>
                <a:cs typeface="Times New Roman" pitchFamily="18" charset="0"/>
              </a:rPr>
              <a:t>виджета</a:t>
            </a:r>
            <a:r>
              <a:rPr lang="ru-RU" sz="2200" dirty="0">
                <a:latin typeface="Times New Roman" pitchFamily="18" charset="0"/>
                <a:cs typeface="Times New Roman" pitchFamily="18" charset="0"/>
              </a:rPr>
              <a:t>-окна. В данном примере использованы свойства </a:t>
            </a:r>
            <a:r>
              <a:rPr lang="ru-RU" sz="2200" dirty="0" err="1">
                <a:latin typeface="Times New Roman" pitchFamily="18" charset="0"/>
                <a:cs typeface="Times New Roman" pitchFamily="18" charset="0"/>
              </a:rPr>
              <a:t>textvariable</a:t>
            </a:r>
            <a:r>
              <a:rPr lang="ru-RU" sz="2200" dirty="0">
                <a:latin typeface="Times New Roman" pitchFamily="18" charset="0"/>
                <a:cs typeface="Times New Roman" pitchFamily="18" charset="0"/>
              </a:rPr>
              <a:t> (текстовая переменная), </a:t>
            </a:r>
            <a:r>
              <a:rPr lang="ru-RU" sz="2200" dirty="0" err="1">
                <a:latin typeface="Times New Roman" pitchFamily="18" charset="0"/>
                <a:cs typeface="Times New Roman" pitchFamily="18" charset="0"/>
              </a:rPr>
              <a:t>relief</a:t>
            </a:r>
            <a:r>
              <a:rPr lang="ru-RU" sz="2200" dirty="0">
                <a:latin typeface="Times New Roman" pitchFamily="18" charset="0"/>
                <a:cs typeface="Times New Roman" pitchFamily="18" charset="0"/>
              </a:rPr>
              <a:t> (рельеф), </a:t>
            </a:r>
            <a:r>
              <a:rPr lang="ru-RU" sz="2200" dirty="0" err="1">
                <a:latin typeface="Times New Roman" pitchFamily="18" charset="0"/>
                <a:cs typeface="Times New Roman" pitchFamily="18" charset="0"/>
              </a:rPr>
              <a:t>borderwidth</a:t>
            </a:r>
            <a:r>
              <a:rPr lang="ru-RU" sz="2200" dirty="0">
                <a:latin typeface="Times New Roman" pitchFamily="18" charset="0"/>
                <a:cs typeface="Times New Roman" pitchFamily="18" charset="0"/>
              </a:rPr>
              <a:t> (ширина границы), </a:t>
            </a:r>
            <a:r>
              <a:rPr lang="ru-RU" sz="2200" dirty="0" err="1">
                <a:latin typeface="Times New Roman" pitchFamily="18" charset="0"/>
                <a:cs typeface="Times New Roman" pitchFamily="18" charset="0"/>
              </a:rPr>
              <a:t>justify</a:t>
            </a:r>
            <a:r>
              <a:rPr lang="ru-RU" sz="2200" dirty="0">
                <a:latin typeface="Times New Roman" pitchFamily="18" charset="0"/>
                <a:cs typeface="Times New Roman" pitchFamily="18" charset="0"/>
              </a:rPr>
              <a:t> (выравнивание), </a:t>
            </a:r>
            <a:r>
              <a:rPr lang="ru-RU" sz="2200" dirty="0" err="1">
                <a:latin typeface="Times New Roman" pitchFamily="18" charset="0"/>
                <a:cs typeface="Times New Roman" pitchFamily="18" charset="0"/>
              </a:rPr>
              <a:t>width</a:t>
            </a:r>
            <a:r>
              <a:rPr lang="ru-RU" sz="2200" dirty="0">
                <a:latin typeface="Times New Roman" pitchFamily="18" charset="0"/>
                <a:cs typeface="Times New Roman" pitchFamily="18" charset="0"/>
              </a:rPr>
              <a:t> (ширина, в знакоместах), </a:t>
            </a:r>
            <a:r>
              <a:rPr lang="ru-RU" sz="2200" dirty="0" err="1">
                <a:latin typeface="Times New Roman" pitchFamily="18" charset="0"/>
                <a:cs typeface="Times New Roman" pitchFamily="18" charset="0"/>
              </a:rPr>
              <a:t>padx</a:t>
            </a:r>
            <a:r>
              <a:rPr lang="ru-RU" sz="2200" dirty="0">
                <a:latin typeface="Times New Roman" pitchFamily="18" charset="0"/>
                <a:cs typeface="Times New Roman" pitchFamily="18" charset="0"/>
              </a:rPr>
              <a:t> и </a:t>
            </a:r>
            <a:r>
              <a:rPr lang="ru-RU" sz="2200" dirty="0" err="1">
                <a:latin typeface="Times New Roman" pitchFamily="18" charset="0"/>
                <a:cs typeface="Times New Roman" pitchFamily="18" charset="0"/>
              </a:rPr>
              <a:t>pady</a:t>
            </a:r>
            <a:r>
              <a:rPr lang="ru-RU" sz="2200" dirty="0">
                <a:latin typeface="Times New Roman" pitchFamily="18" charset="0"/>
                <a:cs typeface="Times New Roman" pitchFamily="18" charset="0"/>
              </a:rPr>
              <a:t> (прослойка в пикселях между содержимым и границами </a:t>
            </a:r>
            <a:r>
              <a:rPr lang="ru-RU" sz="2200" dirty="0" err="1">
                <a:latin typeface="Times New Roman" pitchFamily="18" charset="0"/>
                <a:cs typeface="Times New Roman" pitchFamily="18" charset="0"/>
              </a:rPr>
              <a:t>виджета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takefocus</a:t>
            </a:r>
            <a:r>
              <a:rPr lang="ru-RU" sz="2200" dirty="0">
                <a:latin typeface="Times New Roman" pitchFamily="18" charset="0"/>
                <a:cs typeface="Times New Roman" pitchFamily="18" charset="0"/>
              </a:rPr>
              <a:t> (возможность принять фокус при нажатии клавиши </a:t>
            </a:r>
            <a:r>
              <a:rPr lang="ru-RU" sz="2200" dirty="0" err="1">
                <a:latin typeface="Times New Roman" pitchFamily="18" charset="0"/>
                <a:cs typeface="Times New Roman" pitchFamily="18" charset="0"/>
              </a:rPr>
              <a:t>Tab</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font</a:t>
            </a:r>
            <a:r>
              <a:rPr lang="ru-RU" sz="2200" dirty="0">
                <a:latin typeface="Times New Roman" pitchFamily="18" charset="0"/>
                <a:cs typeface="Times New Roman" pitchFamily="18" charset="0"/>
              </a:rPr>
              <a:t> (шрифт, один из способов его задания). Эти свойства достаточно типичны для многих </a:t>
            </a:r>
            <a:r>
              <a:rPr lang="ru-RU" sz="2200" dirty="0" err="1">
                <a:latin typeface="Times New Roman" pitchFamily="18" charset="0"/>
                <a:cs typeface="Times New Roman" pitchFamily="18" charset="0"/>
              </a:rPr>
              <a:t>виджетов</a:t>
            </a:r>
            <a:r>
              <a:rPr lang="ru-RU" sz="2200" dirty="0">
                <a:latin typeface="Times New Roman" pitchFamily="18" charset="0"/>
                <a:cs typeface="Times New Roman" pitchFamily="18" charset="0"/>
              </a:rPr>
              <a:t>, хотя иногда единицы измерения могут отличаться, например, для </a:t>
            </a:r>
            <a:r>
              <a:rPr lang="ru-RU" sz="2200" dirty="0" err="1">
                <a:latin typeface="Times New Roman" pitchFamily="18" charset="0"/>
                <a:cs typeface="Times New Roman" pitchFamily="18" charset="0"/>
              </a:rPr>
              <a:t>виджета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Canvas</a:t>
            </a:r>
            <a:r>
              <a:rPr lang="ru-RU" sz="2200" dirty="0">
                <a:latin typeface="Times New Roman" pitchFamily="18" charset="0"/>
                <a:cs typeface="Times New Roman" pitchFamily="18" charset="0"/>
              </a:rPr>
              <a:t> ширина задается в пикселях, а не в знакоместах.</a:t>
            </a:r>
            <a:endParaRPr lang="uz-Cyrl-UZ" sz="2200" dirty="0">
              <a:latin typeface="Times New Roman" pitchFamily="18" charset="0"/>
              <a:cs typeface="Times New Roman" pitchFamily="18" charset="0"/>
            </a:endParaRPr>
          </a:p>
        </p:txBody>
      </p:sp>
    </p:spTree>
    <p:extLst>
      <p:ext uri="{BB962C8B-B14F-4D97-AF65-F5344CB8AC3E}">
        <p14:creationId xmlns:p14="http://schemas.microsoft.com/office/powerpoint/2010/main" val="1237692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856984" cy="6552728"/>
          </a:xfrm>
        </p:spPr>
        <p:txBody>
          <a:bodyPr>
            <a:normAutofit fontScale="77500" lnSpcReduction="20000"/>
          </a:bodyPr>
          <a:lstStyle/>
          <a:p>
            <a:pPr marL="0" indent="0">
              <a:buNone/>
            </a:pPr>
            <a:r>
              <a:rPr lang="ru-RU" dirty="0"/>
              <a:t>В следующем примере демонстрируются возможности по назначению цветов фону, переднему плану (тексту), выделению </a:t>
            </a:r>
            <a:r>
              <a:rPr lang="ru-RU" dirty="0" err="1"/>
              <a:t>виджета</a:t>
            </a:r>
            <a:r>
              <a:rPr lang="ru-RU" dirty="0"/>
              <a:t> (подсветка границы) в активном состоянии и при отсутствии фокуса:</a:t>
            </a:r>
            <a:endParaRPr lang="uz-Cyrl-UZ" dirty="0"/>
          </a:p>
          <a:p>
            <a:pPr marL="0" indent="0">
              <a:buNone/>
            </a:pPr>
            <a:r>
              <a:rPr lang="en-US" dirty="0" smtClean="0"/>
              <a:t>from </a:t>
            </a:r>
            <a:r>
              <a:rPr lang="en-US" dirty="0" err="1"/>
              <a:t>Tkinter</a:t>
            </a:r>
            <a:r>
              <a:rPr lang="en-US" dirty="0"/>
              <a:t> import </a:t>
            </a:r>
            <a:r>
              <a:rPr lang="en-US" dirty="0" smtClean="0"/>
              <a:t>*</a:t>
            </a:r>
          </a:p>
          <a:p>
            <a:pPr marL="0" indent="0">
              <a:buNone/>
            </a:pPr>
            <a:r>
              <a:rPr lang="en-US" dirty="0" err="1" smtClean="0"/>
              <a:t>tk</a:t>
            </a:r>
            <a:r>
              <a:rPr lang="en-US" dirty="0" smtClean="0"/>
              <a:t> </a:t>
            </a:r>
            <a:r>
              <a:rPr lang="en-US" dirty="0"/>
              <a:t>= </a:t>
            </a:r>
            <a:r>
              <a:rPr lang="en-US" dirty="0" err="1"/>
              <a:t>Tk</a:t>
            </a:r>
            <a:r>
              <a:rPr lang="en-US" dirty="0" smtClean="0"/>
              <a:t>()</a:t>
            </a:r>
          </a:p>
          <a:p>
            <a:pPr marL="0" indent="0">
              <a:buNone/>
            </a:pPr>
            <a:r>
              <a:rPr lang="en-US" dirty="0" err="1" smtClean="0"/>
              <a:t>tv</a:t>
            </a:r>
            <a:r>
              <a:rPr lang="en-US" dirty="0" smtClean="0"/>
              <a:t> </a:t>
            </a:r>
            <a:r>
              <a:rPr lang="en-US" dirty="0"/>
              <a:t>= </a:t>
            </a:r>
            <a:r>
              <a:rPr lang="en-US" dirty="0" err="1"/>
              <a:t>StringVar</a:t>
            </a:r>
            <a:r>
              <a:rPr lang="en-US" dirty="0" smtClean="0"/>
              <a:t>()</a:t>
            </a:r>
          </a:p>
          <a:p>
            <a:pPr marL="0" indent="0">
              <a:buNone/>
            </a:pPr>
            <a:r>
              <a:rPr lang="en-US" dirty="0" smtClean="0"/>
              <a:t>Entry(</a:t>
            </a:r>
            <a:r>
              <a:rPr lang="en-US" dirty="0" err="1" smtClean="0"/>
              <a:t>tk</a:t>
            </a:r>
            <a:r>
              <a:rPr lang="en-US" dirty="0" smtClean="0"/>
              <a:t>, </a:t>
            </a:r>
            <a:r>
              <a:rPr lang="en-US" dirty="0" err="1" smtClean="0"/>
              <a:t>textvariable</a:t>
            </a:r>
            <a:r>
              <a:rPr lang="en-US" dirty="0" smtClean="0"/>
              <a:t>=</a:t>
            </a:r>
            <a:r>
              <a:rPr lang="en-US" dirty="0" err="1" smtClean="0"/>
              <a:t>tv</a:t>
            </a:r>
            <a:r>
              <a:rPr lang="en-US" dirty="0" smtClean="0"/>
              <a:t>, </a:t>
            </a:r>
            <a:r>
              <a:rPr lang="en-US" dirty="0" err="1" smtClean="0"/>
              <a:t>takefocus</a:t>
            </a:r>
            <a:r>
              <a:rPr lang="en-US" dirty="0" smtClean="0"/>
              <a:t>=True</a:t>
            </a:r>
            <a:r>
              <a:rPr lang="en-US" dirty="0"/>
              <a:t>, </a:t>
            </a:r>
            <a:r>
              <a:rPr lang="en-US" dirty="0" err="1" smtClean="0"/>
              <a:t>borderwidth</a:t>
            </a:r>
            <a:r>
              <a:rPr lang="en-US" dirty="0" smtClean="0"/>
              <a:t>=10,).</a:t>
            </a:r>
            <a:r>
              <a:rPr lang="en-US" dirty="0"/>
              <a:t>pack</a:t>
            </a:r>
            <a:r>
              <a:rPr lang="en-US" dirty="0" smtClean="0"/>
              <a:t>()</a:t>
            </a:r>
          </a:p>
          <a:p>
            <a:pPr marL="0" indent="0">
              <a:buNone/>
            </a:pPr>
            <a:r>
              <a:rPr lang="en-US" dirty="0" smtClean="0"/>
              <a:t>mycolor1 </a:t>
            </a:r>
            <a:r>
              <a:rPr lang="en-US" dirty="0"/>
              <a:t>= "#%02X%02X%02X" % (200, 200, 20</a:t>
            </a:r>
            <a:r>
              <a:rPr lang="en-US" dirty="0" smtClean="0"/>
              <a:t>)</a:t>
            </a:r>
          </a:p>
          <a:p>
            <a:pPr marL="0" indent="0">
              <a:buNone/>
            </a:pPr>
            <a:r>
              <a:rPr lang="en-US" dirty="0" smtClean="0"/>
              <a:t>Entry(</a:t>
            </a:r>
            <a:r>
              <a:rPr lang="en-US" dirty="0" err="1" smtClean="0"/>
              <a:t>tk</a:t>
            </a:r>
            <a:r>
              <a:rPr lang="en-US" dirty="0" smtClean="0"/>
              <a:t>, </a:t>
            </a:r>
            <a:r>
              <a:rPr lang="en-US" dirty="0" err="1"/>
              <a:t>textvariable</a:t>
            </a:r>
            <a:r>
              <a:rPr lang="en-US" dirty="0"/>
              <a:t>=</a:t>
            </a:r>
            <a:r>
              <a:rPr lang="en-US" dirty="0" err="1"/>
              <a:t>tv</a:t>
            </a:r>
            <a:r>
              <a:rPr lang="en-US" dirty="0" smtClean="0"/>
              <a:t>, </a:t>
            </a:r>
            <a:r>
              <a:rPr lang="en-US" dirty="0" err="1"/>
              <a:t>takefocus</a:t>
            </a:r>
            <a:r>
              <a:rPr lang="en-US" dirty="0"/>
              <a:t>=True</a:t>
            </a:r>
            <a:r>
              <a:rPr lang="en-US" dirty="0" smtClean="0"/>
              <a:t>, </a:t>
            </a:r>
            <a:r>
              <a:rPr lang="en-US" dirty="0" err="1"/>
              <a:t>borderwidth</a:t>
            </a:r>
            <a:r>
              <a:rPr lang="en-US" dirty="0"/>
              <a:t>=10,                      foreground=mycolor1,              # </a:t>
            </a:r>
            <a:r>
              <a:rPr lang="en-US" dirty="0" err="1"/>
              <a:t>fg</a:t>
            </a:r>
            <a:r>
              <a:rPr lang="en-US" dirty="0"/>
              <a:t>, </a:t>
            </a:r>
            <a:r>
              <a:rPr lang="ru-RU" dirty="0"/>
              <a:t>текст </a:t>
            </a:r>
            <a:r>
              <a:rPr lang="ru-RU" dirty="0" err="1"/>
              <a:t>виджета</a:t>
            </a:r>
            <a:r>
              <a:rPr lang="en-US" dirty="0"/>
              <a:t>                      background="#0000FF",             # </a:t>
            </a:r>
            <a:r>
              <a:rPr lang="en-US" dirty="0" err="1"/>
              <a:t>bg</a:t>
            </a:r>
            <a:r>
              <a:rPr lang="en-US" dirty="0"/>
              <a:t>, </a:t>
            </a:r>
            <a:r>
              <a:rPr lang="ru-RU" dirty="0"/>
              <a:t>фон </a:t>
            </a:r>
            <a:r>
              <a:rPr lang="ru-RU" dirty="0" err="1"/>
              <a:t>виджета</a:t>
            </a:r>
            <a:r>
              <a:rPr lang="en-US" dirty="0"/>
              <a:t>                      </a:t>
            </a:r>
            <a:r>
              <a:rPr lang="en-US" dirty="0" err="1"/>
              <a:t>highlightcolor</a:t>
            </a:r>
            <a:r>
              <a:rPr lang="en-US" dirty="0"/>
              <a:t>='green',           # </a:t>
            </a:r>
            <a:r>
              <a:rPr lang="ru-RU" dirty="0"/>
              <a:t>подсветка при фокусе</a:t>
            </a:r>
            <a:r>
              <a:rPr lang="en-US" dirty="0"/>
              <a:t>                      </a:t>
            </a:r>
            <a:r>
              <a:rPr lang="en-US" dirty="0" err="1"/>
              <a:t>highlightbackground</a:t>
            </a:r>
            <a:r>
              <a:rPr lang="en-US" dirty="0"/>
              <a:t>='red',        # </a:t>
            </a:r>
            <a:r>
              <a:rPr lang="ru-RU" dirty="0"/>
              <a:t>подсветка без фокуса</a:t>
            </a:r>
            <a:r>
              <a:rPr lang="en-US" dirty="0"/>
              <a:t>                      ).pack</a:t>
            </a:r>
            <a:r>
              <a:rPr lang="en-US" dirty="0" smtClean="0"/>
              <a:t>()</a:t>
            </a:r>
          </a:p>
          <a:p>
            <a:pPr marL="0" indent="0">
              <a:buNone/>
            </a:pPr>
            <a:r>
              <a:rPr lang="en-US" dirty="0" smtClean="0"/>
              <a:t> </a:t>
            </a:r>
            <a:r>
              <a:rPr lang="ru-RU" dirty="0" err="1"/>
              <a:t>tv.set</a:t>
            </a:r>
            <a:r>
              <a:rPr lang="ru-RU" dirty="0"/>
              <a:t>("123</a:t>
            </a:r>
            <a:r>
              <a:rPr lang="ru-RU" dirty="0" smtClean="0"/>
              <a:t>")</a:t>
            </a:r>
            <a:endParaRPr lang="en-US" dirty="0" smtClean="0"/>
          </a:p>
          <a:p>
            <a:pPr marL="0" indent="0">
              <a:buNone/>
            </a:pPr>
            <a:r>
              <a:rPr lang="ru-RU" dirty="0" err="1" smtClean="0"/>
              <a:t>tk.mainloop</a:t>
            </a:r>
            <a:r>
              <a:rPr lang="ru-RU" dirty="0"/>
              <a:t>()</a:t>
            </a:r>
            <a:endParaRPr lang="uz-Cyrl-UZ" dirty="0"/>
          </a:p>
        </p:txBody>
      </p:sp>
    </p:spTree>
    <p:extLst>
      <p:ext uri="{BB962C8B-B14F-4D97-AF65-F5344CB8AC3E}">
        <p14:creationId xmlns:p14="http://schemas.microsoft.com/office/powerpoint/2010/main" val="4284335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916832"/>
            <a:ext cx="8712968" cy="4752528"/>
          </a:xfrm>
        </p:spPr>
        <p:txBody>
          <a:bodyPr>
            <a:normAutofit fontScale="77500" lnSpcReduction="20000"/>
          </a:bodyPr>
          <a:lstStyle/>
          <a:p>
            <a:pPr marL="0" indent="0">
              <a:buNone/>
            </a:pPr>
            <a:r>
              <a:rPr lang="ru-RU" dirty="0"/>
              <a:t>При желании можно задать стилевые опции для всех </a:t>
            </a:r>
            <a:r>
              <a:rPr lang="ru-RU" dirty="0" err="1"/>
              <a:t>виджетов</a:t>
            </a:r>
            <a:r>
              <a:rPr lang="ru-RU" dirty="0"/>
              <a:t> сразу: с помощью метода </a:t>
            </a:r>
            <a:r>
              <a:rPr lang="ru-RU" dirty="0" err="1"/>
              <a:t>tk_setPalette</a:t>
            </a:r>
            <a:r>
              <a:rPr lang="ru-RU" dirty="0"/>
              <a:t>(). Помимо использованных выше свойств в этом методе можно использовать </a:t>
            </a:r>
            <a:r>
              <a:rPr lang="ru-RU" dirty="0" err="1"/>
              <a:t>selectForeground</a:t>
            </a:r>
            <a:r>
              <a:rPr lang="ru-RU" dirty="0"/>
              <a:t> и </a:t>
            </a:r>
            <a:r>
              <a:rPr lang="ru-RU" dirty="0" err="1"/>
              <a:t>selectBackground</a:t>
            </a:r>
            <a:r>
              <a:rPr lang="ru-RU" dirty="0"/>
              <a:t> (передний план и фон выделения), </a:t>
            </a:r>
            <a:r>
              <a:rPr lang="ru-RU" dirty="0" err="1"/>
              <a:t>selectColor</a:t>
            </a:r>
            <a:r>
              <a:rPr lang="ru-RU" dirty="0"/>
              <a:t> (цвет в выбранном состоянии, например, у </a:t>
            </a:r>
            <a:r>
              <a:rPr lang="ru-RU" dirty="0" err="1"/>
              <a:t>Checkbutton</a:t>
            </a:r>
            <a:r>
              <a:rPr lang="ru-RU" dirty="0"/>
              <a:t>), </a:t>
            </a:r>
            <a:r>
              <a:rPr lang="ru-RU" dirty="0" err="1"/>
              <a:t>insertBackground</a:t>
            </a:r>
            <a:r>
              <a:rPr lang="ru-RU" dirty="0"/>
              <a:t> (цвет точки вставки) и некоторые другие.</a:t>
            </a:r>
            <a:endParaRPr lang="uz-Cyrl-UZ" dirty="0"/>
          </a:p>
          <a:p>
            <a:pPr marL="0" indent="0">
              <a:buNone/>
            </a:pPr>
            <a:r>
              <a:rPr lang="ru-RU" b="1" dirty="0"/>
              <a:t>Примечание:</a:t>
            </a:r>
            <a:endParaRPr lang="uz-Cyrl-UZ" dirty="0"/>
          </a:p>
          <a:p>
            <a:pPr marL="0" indent="0">
              <a:buNone/>
            </a:pPr>
            <a:r>
              <a:rPr lang="ru-RU" dirty="0"/>
              <a:t>Получить значение из поля ввода можно и при помощи метода </a:t>
            </a:r>
            <a:r>
              <a:rPr lang="ru-RU" dirty="0" err="1"/>
              <a:t>get</a:t>
            </a:r>
            <a:r>
              <a:rPr lang="ru-RU" dirty="0"/>
              <a:t>(). Например, если назвать объект класса </a:t>
            </a:r>
            <a:r>
              <a:rPr lang="ru-RU" dirty="0" err="1"/>
              <a:t>Entry</a:t>
            </a:r>
            <a:r>
              <a:rPr lang="ru-RU" dirty="0"/>
              <a:t> именем e, получить значение можно так: </a:t>
            </a:r>
            <a:r>
              <a:rPr lang="ru-RU" dirty="0" err="1"/>
              <a:t>e.get</a:t>
            </a:r>
            <a:r>
              <a:rPr lang="ru-RU" dirty="0"/>
              <a:t>(). Правда, этот метод не обладает той же гибкостью, что метод </a:t>
            </a:r>
            <a:r>
              <a:rPr lang="ru-RU" dirty="0" err="1"/>
              <a:t>get</a:t>
            </a:r>
            <a:r>
              <a:rPr lang="ru-RU" dirty="0"/>
              <a:t>() экземпляров класса для форматированного текста </a:t>
            </a:r>
            <a:r>
              <a:rPr lang="ru-RU" dirty="0" err="1"/>
              <a:t>Text</a:t>
            </a:r>
            <a:r>
              <a:rPr lang="ru-RU" dirty="0"/>
              <a:t>: можно взять только все значение целиком</a:t>
            </a:r>
            <a:r>
              <a:rPr lang="ru-RU" dirty="0" smtClean="0"/>
              <a:t>.</a:t>
            </a:r>
            <a:endParaRPr lang="uz-Cyrl-UZ" dirty="0"/>
          </a:p>
        </p:txBody>
      </p:sp>
      <p:pic>
        <p:nvPicPr>
          <p:cNvPr id="4" name="Рисунок 3" descr="Описание: 12_02000"/>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4608512" cy="1584176"/>
          </a:xfrm>
          <a:prstGeom prst="rect">
            <a:avLst/>
          </a:prstGeom>
          <a:noFill/>
          <a:ln>
            <a:noFill/>
          </a:ln>
        </p:spPr>
      </p:pic>
    </p:spTree>
    <p:extLst>
      <p:ext uri="{BB962C8B-B14F-4D97-AF65-F5344CB8AC3E}">
        <p14:creationId xmlns:p14="http://schemas.microsoft.com/office/powerpoint/2010/main" val="4231841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229600" cy="562074"/>
          </a:xfrm>
        </p:spPr>
        <p:txBody>
          <a:bodyPr>
            <a:normAutofit fontScale="90000"/>
          </a:bodyPr>
          <a:lstStyle/>
          <a:p>
            <a:r>
              <a:rPr lang="ru-RU" b="1" dirty="0" err="1"/>
              <a:t>Виджет</a:t>
            </a:r>
            <a:r>
              <a:rPr lang="ru-RU" b="1" dirty="0"/>
              <a:t> форматированного </a:t>
            </a:r>
            <a:r>
              <a:rPr lang="ru-RU" b="1" dirty="0" smtClean="0"/>
              <a:t>текста</a:t>
            </a:r>
            <a:endParaRPr lang="uz-Cyrl-UZ" dirty="0"/>
          </a:p>
        </p:txBody>
      </p:sp>
      <p:sp>
        <p:nvSpPr>
          <p:cNvPr id="3" name="Объект 2"/>
          <p:cNvSpPr>
            <a:spLocks noGrp="1"/>
          </p:cNvSpPr>
          <p:nvPr>
            <p:ph idx="1"/>
          </p:nvPr>
        </p:nvSpPr>
        <p:spPr>
          <a:xfrm>
            <a:off x="179512" y="692696"/>
            <a:ext cx="8712968" cy="5976664"/>
          </a:xfrm>
        </p:spPr>
        <p:txBody>
          <a:bodyPr>
            <a:normAutofit fontScale="77500" lnSpcReduction="20000"/>
          </a:bodyPr>
          <a:lstStyle/>
          <a:p>
            <a:pPr marL="0" indent="0">
              <a:buNone/>
            </a:pPr>
            <a:r>
              <a:rPr lang="ru-RU" dirty="0"/>
              <a:t>Для того чтобы показать работу с нетривиальным </a:t>
            </a:r>
            <a:r>
              <a:rPr lang="ru-RU" dirty="0" err="1"/>
              <a:t>виджетом</a:t>
            </a:r>
            <a:r>
              <a:rPr lang="ru-RU" dirty="0"/>
              <a:t>, можно взять </a:t>
            </a:r>
            <a:r>
              <a:rPr lang="ru-RU" dirty="0" err="1"/>
              <a:t>виджет</a:t>
            </a:r>
            <a:r>
              <a:rPr lang="ru-RU" dirty="0"/>
              <a:t> </a:t>
            </a:r>
            <a:r>
              <a:rPr lang="ru-RU" dirty="0" err="1"/>
              <a:t>ScrolledText</a:t>
            </a:r>
            <a:r>
              <a:rPr lang="ru-RU" dirty="0"/>
              <a:t> из одноименного модуля </a:t>
            </a:r>
            <a:r>
              <a:rPr lang="ru-RU" dirty="0" err="1"/>
              <a:t>Python</a:t>
            </a:r>
            <a:r>
              <a:rPr lang="ru-RU" dirty="0"/>
              <a:t>. Этот </a:t>
            </a:r>
            <a:r>
              <a:rPr lang="ru-RU" dirty="0" err="1"/>
              <a:t>виджет</a:t>
            </a:r>
            <a:r>
              <a:rPr lang="ru-RU" dirty="0"/>
              <a:t> аналогичен рамке с форматированным текстом и вертикальной полосой прокрутки</a:t>
            </a:r>
            <a:r>
              <a:rPr lang="ru-RU" dirty="0" smtClean="0"/>
              <a:t>:</a:t>
            </a:r>
            <a:endParaRPr lang="en-US" dirty="0" smtClean="0"/>
          </a:p>
          <a:p>
            <a:pPr marL="0" indent="0">
              <a:buNone/>
            </a:pPr>
            <a:r>
              <a:rPr lang="en-US" b="1" dirty="0" smtClean="0"/>
              <a:t>from </a:t>
            </a:r>
            <a:r>
              <a:rPr lang="en-US" b="1" dirty="0" err="1"/>
              <a:t>Tkinter</a:t>
            </a:r>
            <a:r>
              <a:rPr lang="en-US" b="1" dirty="0"/>
              <a:t> import </a:t>
            </a:r>
            <a:r>
              <a:rPr lang="en-US" b="1" dirty="0" smtClean="0"/>
              <a:t>*</a:t>
            </a:r>
          </a:p>
          <a:p>
            <a:pPr marL="0" indent="0">
              <a:buNone/>
            </a:pPr>
            <a:r>
              <a:rPr lang="en-US" b="1" dirty="0" smtClean="0"/>
              <a:t>from </a:t>
            </a:r>
            <a:r>
              <a:rPr lang="en-US" b="1" dirty="0" err="1"/>
              <a:t>ScrolledText</a:t>
            </a:r>
            <a:r>
              <a:rPr lang="en-US" b="1" dirty="0"/>
              <a:t> import </a:t>
            </a:r>
            <a:r>
              <a:rPr lang="en-US" b="1" dirty="0" err="1" smtClean="0"/>
              <a:t>ScrolledText</a:t>
            </a:r>
            <a:endParaRPr lang="en-US" b="1" dirty="0" smtClean="0"/>
          </a:p>
          <a:p>
            <a:pPr marL="0" indent="0">
              <a:buNone/>
            </a:pPr>
            <a:r>
              <a:rPr lang="ru-RU" b="1" dirty="0" err="1" smtClean="0"/>
              <a:t>tk</a:t>
            </a:r>
            <a:r>
              <a:rPr lang="ru-RU" b="1" dirty="0" smtClean="0"/>
              <a:t> </a:t>
            </a:r>
            <a:r>
              <a:rPr lang="ru-RU" b="1" dirty="0"/>
              <a:t>= </a:t>
            </a:r>
            <a:r>
              <a:rPr lang="ru-RU" b="1" dirty="0" err="1"/>
              <a:t>Tk</a:t>
            </a:r>
            <a:r>
              <a:rPr lang="ru-RU" b="1" dirty="0"/>
              <a:t>()                   </a:t>
            </a:r>
            <a:r>
              <a:rPr lang="ru-RU" dirty="0"/>
              <a:t># окно верхнего </a:t>
            </a:r>
            <a:r>
              <a:rPr lang="ru-RU" dirty="0" smtClean="0"/>
              <a:t>уровня</a:t>
            </a:r>
            <a:endParaRPr lang="en-US" dirty="0" smtClean="0"/>
          </a:p>
          <a:p>
            <a:pPr marL="0" indent="0">
              <a:buNone/>
            </a:pPr>
            <a:r>
              <a:rPr lang="ru-RU" b="1" dirty="0" err="1" smtClean="0"/>
              <a:t>txt</a:t>
            </a:r>
            <a:r>
              <a:rPr lang="ru-RU" b="1" dirty="0" smtClean="0"/>
              <a:t> </a:t>
            </a:r>
            <a:r>
              <a:rPr lang="ru-RU" b="1" dirty="0"/>
              <a:t>= </a:t>
            </a:r>
            <a:r>
              <a:rPr lang="ru-RU" b="1" dirty="0" err="1"/>
              <a:t>ScrolledText</a:t>
            </a:r>
            <a:r>
              <a:rPr lang="ru-RU" b="1" dirty="0"/>
              <a:t>(</a:t>
            </a:r>
            <a:r>
              <a:rPr lang="ru-RU" b="1" dirty="0" err="1"/>
              <a:t>tk</a:t>
            </a:r>
            <a:r>
              <a:rPr lang="ru-RU" b="1" dirty="0"/>
              <a:t>)      </a:t>
            </a:r>
            <a:r>
              <a:rPr lang="ru-RU" dirty="0"/>
              <a:t># </a:t>
            </a:r>
            <a:r>
              <a:rPr lang="ru-RU" dirty="0" err="1"/>
              <a:t>виджет</a:t>
            </a:r>
            <a:r>
              <a:rPr lang="ru-RU" dirty="0"/>
              <a:t> текста с прокруткой                </a:t>
            </a:r>
            <a:r>
              <a:rPr lang="ru-RU" b="1" dirty="0" err="1"/>
              <a:t>txt.pack</a:t>
            </a:r>
            <a:r>
              <a:rPr lang="ru-RU" b="1" dirty="0"/>
              <a:t>()                  </a:t>
            </a:r>
            <a:r>
              <a:rPr lang="ru-RU" dirty="0"/>
              <a:t># </a:t>
            </a:r>
            <a:r>
              <a:rPr lang="ru-RU" dirty="0" err="1"/>
              <a:t>виджет</a:t>
            </a:r>
            <a:r>
              <a:rPr lang="ru-RU" dirty="0"/>
              <a:t> </a:t>
            </a:r>
            <a:r>
              <a:rPr lang="ru-RU" dirty="0" smtClean="0"/>
              <a:t>размещается</a:t>
            </a:r>
            <a:endParaRPr lang="en-US" dirty="0" smtClean="0"/>
          </a:p>
          <a:p>
            <a:pPr marL="0" indent="0">
              <a:buNone/>
            </a:pPr>
            <a:r>
              <a:rPr lang="ru-RU" b="1" dirty="0" err="1" smtClean="0"/>
              <a:t>for</a:t>
            </a:r>
            <a:r>
              <a:rPr lang="ru-RU" b="1" dirty="0" smtClean="0"/>
              <a:t> </a:t>
            </a:r>
            <a:r>
              <a:rPr lang="ru-RU" b="1" dirty="0"/>
              <a:t>x </a:t>
            </a:r>
            <a:r>
              <a:rPr lang="ru-RU" b="1" dirty="0" err="1"/>
              <a:t>in</a:t>
            </a:r>
            <a:r>
              <a:rPr lang="ru-RU" b="1" dirty="0"/>
              <a:t> </a:t>
            </a:r>
            <a:r>
              <a:rPr lang="ru-RU" b="1" dirty="0" err="1"/>
              <a:t>range</a:t>
            </a:r>
            <a:r>
              <a:rPr lang="ru-RU" b="1" dirty="0"/>
              <a:t>(1, 1024):    </a:t>
            </a:r>
            <a:endParaRPr lang="en-US" b="1" dirty="0" smtClean="0"/>
          </a:p>
          <a:p>
            <a:pPr marL="0" indent="0">
              <a:buNone/>
            </a:pPr>
            <a:r>
              <a:rPr lang="en-US" b="1" dirty="0"/>
              <a:t>	</a:t>
            </a:r>
            <a:r>
              <a:rPr lang="ru-RU" dirty="0" smtClean="0"/>
              <a:t># </a:t>
            </a:r>
            <a:r>
              <a:rPr lang="ru-RU" dirty="0" err="1"/>
              <a:t>виджет</a:t>
            </a:r>
            <a:r>
              <a:rPr lang="ru-RU" dirty="0"/>
              <a:t> наполняется текстовым содержимым </a:t>
            </a:r>
            <a:endParaRPr lang="en-US" dirty="0" smtClean="0"/>
          </a:p>
          <a:p>
            <a:pPr marL="0" indent="0">
              <a:buNone/>
            </a:pPr>
            <a:r>
              <a:rPr lang="en-US" b="1" dirty="0" smtClean="0"/>
              <a:t>	</a:t>
            </a:r>
            <a:r>
              <a:rPr lang="en-US" b="1" dirty="0" err="1" smtClean="0"/>
              <a:t>txt.insert</a:t>
            </a:r>
            <a:r>
              <a:rPr lang="en-US" b="1" dirty="0" smtClean="0"/>
              <a:t>(END</a:t>
            </a:r>
            <a:r>
              <a:rPr lang="en-US" b="1" dirty="0"/>
              <a:t>, </a:t>
            </a:r>
            <a:r>
              <a:rPr lang="en-US" b="1" dirty="0" err="1"/>
              <a:t>str</a:t>
            </a:r>
            <a:r>
              <a:rPr lang="en-US" b="1" dirty="0"/>
              <a:t>(2L**x)+"\n</a:t>
            </a:r>
            <a:r>
              <a:rPr lang="en-US" b="1" dirty="0" smtClean="0"/>
              <a:t>")</a:t>
            </a:r>
          </a:p>
          <a:p>
            <a:pPr marL="0" indent="0">
              <a:buNone/>
            </a:pPr>
            <a:r>
              <a:rPr lang="ru-RU" b="1" dirty="0" err="1" smtClean="0"/>
              <a:t>tk.mainloop</a:t>
            </a:r>
            <a:r>
              <a:rPr lang="ru-RU" b="1" dirty="0"/>
              <a:t>()             </a:t>
            </a:r>
            <a:endParaRPr lang="uz-Cyrl-UZ" b="1" dirty="0"/>
          </a:p>
          <a:p>
            <a:pPr marL="0" indent="0">
              <a:buNone/>
            </a:pPr>
            <a:r>
              <a:rPr lang="ru-RU" dirty="0"/>
              <a:t> </a:t>
            </a:r>
            <a:endParaRPr lang="uz-Cyrl-UZ" dirty="0"/>
          </a:p>
          <a:p>
            <a:pPr marL="0" indent="0">
              <a:buNone/>
            </a:pPr>
            <a:r>
              <a:rPr lang="ru-RU" dirty="0"/>
              <a:t>Теперь следует рассмотреть методы и свойства </a:t>
            </a:r>
            <a:r>
              <a:rPr lang="ru-RU" dirty="0" err="1"/>
              <a:t>виджета</a:t>
            </a:r>
            <a:r>
              <a:rPr lang="ru-RU" dirty="0"/>
              <a:t> с форматированным текстом более подробно.</a:t>
            </a:r>
            <a:endParaRPr lang="uz-Cyrl-UZ" dirty="0"/>
          </a:p>
          <a:p>
            <a:pPr marL="0" indent="0">
              <a:buNone/>
            </a:pPr>
            <a:endParaRPr lang="uz-Cyrl-UZ" dirty="0"/>
          </a:p>
        </p:txBody>
      </p:sp>
    </p:spTree>
    <p:extLst>
      <p:ext uri="{BB962C8B-B14F-4D97-AF65-F5344CB8AC3E}">
        <p14:creationId xmlns:p14="http://schemas.microsoft.com/office/powerpoint/2010/main" val="158160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lstStyle/>
          <a:p>
            <a:endParaRPr lang="uz-Cyrl-UZ"/>
          </a:p>
        </p:txBody>
      </p:sp>
    </p:spTree>
    <p:extLst>
      <p:ext uri="{BB962C8B-B14F-4D97-AF65-F5344CB8AC3E}">
        <p14:creationId xmlns:p14="http://schemas.microsoft.com/office/powerpoint/2010/main" val="4256469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Обзор графических библиотек</a:t>
            </a:r>
            <a:endParaRPr lang="uz-Cyrl-UZ" dirty="0"/>
          </a:p>
        </p:txBody>
      </p:sp>
      <p:sp>
        <p:nvSpPr>
          <p:cNvPr id="3" name="Объект 2"/>
          <p:cNvSpPr>
            <a:spLocks noGrp="1"/>
          </p:cNvSpPr>
          <p:nvPr>
            <p:ph idx="1"/>
          </p:nvPr>
        </p:nvSpPr>
        <p:spPr/>
        <p:txBody>
          <a:bodyPr>
            <a:normAutofit fontScale="92500"/>
          </a:bodyPr>
          <a:lstStyle/>
          <a:p>
            <a:pPr marL="0" indent="0">
              <a:buNone/>
            </a:pPr>
            <a:r>
              <a:rPr lang="ru-RU" dirty="0"/>
              <a:t>Строить </a:t>
            </a:r>
            <a:r>
              <a:rPr lang="ru-RU" b="1" dirty="0"/>
              <a:t>графический интерфейс пользователя</a:t>
            </a:r>
            <a:r>
              <a:rPr lang="ru-RU" dirty="0"/>
              <a:t> (GUI, </a:t>
            </a:r>
            <a:r>
              <a:rPr lang="ru-RU" b="1" dirty="0" err="1"/>
              <a:t>G</a:t>
            </a:r>
            <a:r>
              <a:rPr lang="ru-RU" dirty="0" err="1"/>
              <a:t>raphical</a:t>
            </a:r>
            <a:r>
              <a:rPr lang="ru-RU" dirty="0"/>
              <a:t> </a:t>
            </a:r>
            <a:r>
              <a:rPr lang="ru-RU" b="1" dirty="0" err="1"/>
              <a:t>U</a:t>
            </a:r>
            <a:r>
              <a:rPr lang="ru-RU" dirty="0" err="1"/>
              <a:t>ser</a:t>
            </a:r>
            <a:r>
              <a:rPr lang="ru-RU" dirty="0"/>
              <a:t> </a:t>
            </a:r>
            <a:r>
              <a:rPr lang="ru-RU" b="1" dirty="0" err="1"/>
              <a:t>I</a:t>
            </a:r>
            <a:r>
              <a:rPr lang="ru-RU" dirty="0" err="1"/>
              <a:t>nterface</a:t>
            </a:r>
            <a:r>
              <a:rPr lang="ru-RU" dirty="0"/>
              <a:t>) для программ на языке </a:t>
            </a:r>
            <a:r>
              <a:rPr lang="ru-RU" dirty="0" err="1"/>
              <a:t>Python</a:t>
            </a:r>
            <a:r>
              <a:rPr lang="ru-RU" dirty="0"/>
              <a:t> можно при помощи соответствующих </a:t>
            </a:r>
            <a:r>
              <a:rPr lang="ru-RU" b="1" dirty="0"/>
              <a:t>библиотек компонентов графического интерфейса</a:t>
            </a:r>
            <a:r>
              <a:rPr lang="ru-RU" dirty="0"/>
              <a:t> или, используя кальку с английского, </a:t>
            </a:r>
            <a:r>
              <a:rPr lang="ru-RU" b="1" dirty="0"/>
              <a:t>библиотек </a:t>
            </a:r>
            <a:r>
              <a:rPr lang="ru-RU" b="1" dirty="0" err="1"/>
              <a:t>виджетов</a:t>
            </a:r>
            <a:r>
              <a:rPr lang="ru-RU" dirty="0"/>
              <a:t>.</a:t>
            </a:r>
            <a:endParaRPr lang="uz-Cyrl-UZ" dirty="0"/>
          </a:p>
          <a:p>
            <a:pPr marL="0" indent="0">
              <a:buNone/>
            </a:pPr>
            <a:r>
              <a:rPr lang="ru-RU" dirty="0"/>
              <a:t>Следующий список далеко не полон, но отражает многообразие существующих решений</a:t>
            </a:r>
            <a:r>
              <a:rPr lang="ru-RU" dirty="0" smtClean="0"/>
              <a:t>:</a:t>
            </a:r>
            <a:endParaRPr lang="uz-Cyrl-UZ" dirty="0"/>
          </a:p>
        </p:txBody>
      </p:sp>
    </p:spTree>
    <p:extLst>
      <p:ext uri="{BB962C8B-B14F-4D97-AF65-F5344CB8AC3E}">
        <p14:creationId xmlns:p14="http://schemas.microsoft.com/office/powerpoint/2010/main" val="2965267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ormAutofit fontScale="55000" lnSpcReduction="20000"/>
          </a:bodyPr>
          <a:lstStyle/>
          <a:p>
            <a:pPr lvl="0"/>
            <a:r>
              <a:rPr lang="ru-RU" dirty="0" err="1">
                <a:latin typeface="Times New Roman" pitchFamily="18" charset="0"/>
                <a:cs typeface="Times New Roman" pitchFamily="18" charset="0"/>
              </a:rPr>
              <a:t>Tkinter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Многоплатформенный</a:t>
            </a:r>
            <a:r>
              <a:rPr lang="ru-RU" dirty="0">
                <a:latin typeface="Times New Roman" pitchFamily="18" charset="0"/>
                <a:cs typeface="Times New Roman" pitchFamily="18" charset="0"/>
              </a:rPr>
              <a:t> пакет имеет хорошее управление расположением компонентов. Интерфейс выглядит одинаково на различных платформах (</a:t>
            </a:r>
            <a:r>
              <a:rPr lang="ru-RU" dirty="0" err="1">
                <a:latin typeface="Times New Roman" pitchFamily="18" charset="0"/>
                <a:cs typeface="Times New Roman" pitchFamily="18" charset="0"/>
              </a:rPr>
              <a:t>Unix</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Windows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Macintosh</a:t>
            </a:r>
            <a:r>
              <a:rPr lang="ru-RU" dirty="0">
                <a:latin typeface="Times New Roman" pitchFamily="18" charset="0"/>
                <a:cs typeface="Times New Roman" pitchFamily="18" charset="0"/>
              </a:rPr>
              <a:t>). Входит в стандартную поставку </a:t>
            </a:r>
            <a:r>
              <a:rPr lang="ru-RU" dirty="0" err="1">
                <a:latin typeface="Times New Roman" pitchFamily="18" charset="0"/>
                <a:cs typeface="Times New Roman" pitchFamily="18" charset="0"/>
              </a:rPr>
              <a:t>Python</a:t>
            </a:r>
            <a:r>
              <a:rPr lang="ru-RU" dirty="0">
                <a:latin typeface="Times New Roman" pitchFamily="18" charset="0"/>
                <a:cs typeface="Times New Roman" pitchFamily="18" charset="0"/>
              </a:rPr>
              <a:t>. В качестве документации можно использовать руководство "</a:t>
            </a:r>
            <a:r>
              <a:rPr lang="ru-RU" dirty="0" err="1">
                <a:latin typeface="Times New Roman" pitchFamily="18" charset="0"/>
                <a:cs typeface="Times New Roman" pitchFamily="18" charset="0"/>
              </a:rPr>
              <a:t>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Introduction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to</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Tkinter</a:t>
            </a:r>
            <a:r>
              <a:rPr lang="ru-RU" dirty="0">
                <a:latin typeface="Times New Roman" pitchFamily="18" charset="0"/>
                <a:cs typeface="Times New Roman" pitchFamily="18" charset="0"/>
              </a:rPr>
              <a:t>" ("Введение в </a:t>
            </a:r>
            <a:r>
              <a:rPr lang="ru-RU" dirty="0" err="1">
                <a:latin typeface="Times New Roman" pitchFamily="18" charset="0"/>
                <a:cs typeface="Times New Roman" pitchFamily="18" charset="0"/>
              </a:rPr>
              <a:t>Tkinter</a:t>
            </a:r>
            <a:r>
              <a:rPr lang="ru-RU" dirty="0">
                <a:latin typeface="Times New Roman" pitchFamily="18" charset="0"/>
                <a:cs typeface="Times New Roman" pitchFamily="18" charset="0"/>
              </a:rPr>
              <a:t>"), написанное </a:t>
            </a:r>
            <a:r>
              <a:rPr lang="ru-RU" dirty="0" err="1">
                <a:latin typeface="Times New Roman" pitchFamily="18" charset="0"/>
                <a:cs typeface="Times New Roman" pitchFamily="18" charset="0"/>
              </a:rPr>
              <a:t>Фредриком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Лундом</a:t>
            </a:r>
            <a:r>
              <a:rPr lang="ru-RU" dirty="0">
                <a:latin typeface="Times New Roman" pitchFamily="18" charset="0"/>
                <a:cs typeface="Times New Roman" pitchFamily="18" charset="0"/>
              </a:rPr>
              <a:t>: </a:t>
            </a:r>
            <a:r>
              <a:rPr lang="ru-RU" u="sng" dirty="0">
                <a:latin typeface="Times New Roman" pitchFamily="18" charset="0"/>
                <a:cs typeface="Times New Roman" pitchFamily="18" charset="0"/>
                <a:hlinkClick r:id="rId2"/>
              </a:rPr>
              <a:t>http://www.pythonware.com/library/tkinter/introduction/</a:t>
            </a:r>
            <a:r>
              <a:rPr lang="ru-RU" dirty="0">
                <a:latin typeface="Times New Roman" pitchFamily="18" charset="0"/>
                <a:cs typeface="Times New Roman" pitchFamily="18" charset="0"/>
              </a:rPr>
              <a:t> </a:t>
            </a:r>
            <a:endParaRPr lang="uz-Cyrl-UZ" dirty="0">
              <a:latin typeface="Times New Roman" pitchFamily="18" charset="0"/>
              <a:cs typeface="Times New Roman" pitchFamily="18" charset="0"/>
            </a:endParaRPr>
          </a:p>
          <a:p>
            <a:pPr lvl="0"/>
            <a:r>
              <a:rPr lang="ru-RU" dirty="0" err="1">
                <a:latin typeface="Times New Roman" pitchFamily="18" charset="0"/>
                <a:cs typeface="Times New Roman" pitchFamily="18" charset="0"/>
              </a:rPr>
              <a:t>wxPython</a:t>
            </a:r>
            <a:r>
              <a:rPr lang="ru-RU" dirty="0">
                <a:latin typeface="Times New Roman" pitchFamily="18" charset="0"/>
                <a:cs typeface="Times New Roman" pitchFamily="18" charset="0"/>
              </a:rPr>
              <a:t> Построен на </a:t>
            </a:r>
            <a:r>
              <a:rPr lang="ru-RU" dirty="0" err="1">
                <a:latin typeface="Times New Roman" pitchFamily="18" charset="0"/>
                <a:cs typeface="Times New Roman" pitchFamily="18" charset="0"/>
              </a:rPr>
              <a:t>многоплатформной</a:t>
            </a:r>
            <a:r>
              <a:rPr lang="ru-RU" dirty="0">
                <a:latin typeface="Times New Roman" pitchFamily="18" charset="0"/>
                <a:cs typeface="Times New Roman" pitchFamily="18" charset="0"/>
              </a:rPr>
              <a:t> библиотеке </a:t>
            </a:r>
            <a:r>
              <a:rPr lang="ru-RU" dirty="0" err="1">
                <a:latin typeface="Times New Roman" pitchFamily="18" charset="0"/>
                <a:cs typeface="Times New Roman" pitchFamily="18" charset="0"/>
              </a:rPr>
              <a:t>wxWidgets</a:t>
            </a:r>
            <a:r>
              <a:rPr lang="ru-RU" dirty="0">
                <a:latin typeface="Times New Roman" pitchFamily="18" charset="0"/>
                <a:cs typeface="Times New Roman" pitchFamily="18" charset="0"/>
              </a:rPr>
              <a:t> (раньше называлась </a:t>
            </a:r>
            <a:r>
              <a:rPr lang="ru-RU" dirty="0" err="1">
                <a:latin typeface="Times New Roman" pitchFamily="18" charset="0"/>
                <a:cs typeface="Times New Roman" pitchFamily="18" charset="0"/>
              </a:rPr>
              <a:t>wxWindows</a:t>
            </a:r>
            <a:r>
              <a:rPr lang="ru-RU" dirty="0">
                <a:latin typeface="Times New Roman" pitchFamily="18" charset="0"/>
                <a:cs typeface="Times New Roman" pitchFamily="18" charset="0"/>
              </a:rPr>
              <a:t>). Выглядит родным для всех платформ, активно совершенствуется, осуществлена поддержка GL. Имеется для всех основных платформ. Возможно, займет место </a:t>
            </a:r>
            <a:r>
              <a:rPr lang="ru-RU" dirty="0" err="1">
                <a:latin typeface="Times New Roman" pitchFamily="18" charset="0"/>
                <a:cs typeface="Times New Roman" pitchFamily="18" charset="0"/>
              </a:rPr>
              <a:t>Tkinter</a:t>
            </a:r>
            <a:r>
              <a:rPr lang="ru-RU" dirty="0">
                <a:latin typeface="Times New Roman" pitchFamily="18" charset="0"/>
                <a:cs typeface="Times New Roman" pitchFamily="18" charset="0"/>
              </a:rPr>
              <a:t> в будущих версиях </a:t>
            </a:r>
            <a:r>
              <a:rPr lang="ru-RU" dirty="0" err="1">
                <a:latin typeface="Times New Roman" pitchFamily="18" charset="0"/>
                <a:cs typeface="Times New Roman" pitchFamily="18" charset="0"/>
              </a:rPr>
              <a:t>Python</a:t>
            </a:r>
            <a:r>
              <a:rPr lang="ru-RU" dirty="0">
                <a:latin typeface="Times New Roman" pitchFamily="18" charset="0"/>
                <a:cs typeface="Times New Roman" pitchFamily="18" charset="0"/>
              </a:rPr>
              <a:t>. Сайт: </a:t>
            </a:r>
            <a:r>
              <a:rPr lang="ru-RU" u="sng" dirty="0">
                <a:latin typeface="Times New Roman" pitchFamily="18" charset="0"/>
                <a:cs typeface="Times New Roman" pitchFamily="18" charset="0"/>
                <a:hlinkClick r:id="rId3"/>
              </a:rPr>
              <a:t>http://www.wxpython.org/</a:t>
            </a:r>
            <a:r>
              <a:rPr lang="ru-RU" dirty="0">
                <a:latin typeface="Times New Roman" pitchFamily="18" charset="0"/>
                <a:cs typeface="Times New Roman" pitchFamily="18" charset="0"/>
              </a:rPr>
              <a:t> </a:t>
            </a:r>
            <a:endParaRPr lang="uz-Cyrl-UZ" dirty="0">
              <a:latin typeface="Times New Roman" pitchFamily="18" charset="0"/>
              <a:cs typeface="Times New Roman" pitchFamily="18" charset="0"/>
            </a:endParaRPr>
          </a:p>
          <a:p>
            <a:pPr lvl="0"/>
            <a:r>
              <a:rPr lang="ru-RU" dirty="0" err="1">
                <a:latin typeface="Times New Roman" pitchFamily="18" charset="0"/>
                <a:cs typeface="Times New Roman" pitchFamily="18" charset="0"/>
              </a:rPr>
              <a:t>PyGTK</a:t>
            </a:r>
            <a:r>
              <a:rPr lang="ru-RU" dirty="0">
                <a:latin typeface="Times New Roman" pitchFamily="18" charset="0"/>
                <a:cs typeface="Times New Roman" pitchFamily="18" charset="0"/>
              </a:rPr>
              <a:t> Набор визуальных компонентов для GTK+ и </a:t>
            </a:r>
            <a:r>
              <a:rPr lang="ru-RU" dirty="0" err="1">
                <a:latin typeface="Times New Roman" pitchFamily="18" charset="0"/>
                <a:cs typeface="Times New Roman" pitchFamily="18" charset="0"/>
              </a:rPr>
              <a:t>Gnome</a:t>
            </a:r>
            <a:r>
              <a:rPr lang="ru-RU" dirty="0">
                <a:latin typeface="Times New Roman" pitchFamily="18" charset="0"/>
                <a:cs typeface="Times New Roman" pitchFamily="18" charset="0"/>
              </a:rPr>
              <a:t>. Только для платформы GTK. </a:t>
            </a:r>
            <a:endParaRPr lang="uz-Cyrl-UZ" dirty="0">
              <a:latin typeface="Times New Roman" pitchFamily="18" charset="0"/>
              <a:cs typeface="Times New Roman" pitchFamily="18" charset="0"/>
            </a:endParaRPr>
          </a:p>
          <a:p>
            <a:pPr lvl="0"/>
            <a:r>
              <a:rPr lang="ru-RU" dirty="0" err="1">
                <a:latin typeface="Times New Roman" pitchFamily="18" charset="0"/>
                <a:cs typeface="Times New Roman" pitchFamily="18" charset="0"/>
              </a:rPr>
              <a:t>PyQT</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PyKDE</a:t>
            </a:r>
            <a:r>
              <a:rPr lang="ru-RU" dirty="0">
                <a:latin typeface="Times New Roman" pitchFamily="18" charset="0"/>
                <a:cs typeface="Times New Roman" pitchFamily="18" charset="0"/>
              </a:rPr>
              <a:t> Хорошие пакеты для тех, кто использует </a:t>
            </a:r>
            <a:r>
              <a:rPr lang="ru-RU" dirty="0" err="1">
                <a:latin typeface="Times New Roman" pitchFamily="18" charset="0"/>
                <a:cs typeface="Times New Roman" pitchFamily="18" charset="0"/>
              </a:rPr>
              <a:t>Qt</a:t>
            </a:r>
            <a:r>
              <a:rPr lang="ru-RU" dirty="0">
                <a:latin typeface="Times New Roman" pitchFamily="18" charset="0"/>
                <a:cs typeface="Times New Roman" pitchFamily="18" charset="0"/>
              </a:rPr>
              <a:t> (под UNIX или </a:t>
            </a:r>
            <a:r>
              <a:rPr lang="ru-RU" dirty="0" err="1">
                <a:latin typeface="Times New Roman" pitchFamily="18" charset="0"/>
                <a:cs typeface="Times New Roman" pitchFamily="18" charset="0"/>
              </a:rPr>
              <a:t>Windows</a:t>
            </a:r>
            <a:r>
              <a:rPr lang="ru-RU" dirty="0">
                <a:latin typeface="Times New Roman" pitchFamily="18" charset="0"/>
                <a:cs typeface="Times New Roman" pitchFamily="18" charset="0"/>
              </a:rPr>
              <a:t>) или KDE. </a:t>
            </a:r>
            <a:endParaRPr lang="uz-Cyrl-UZ" dirty="0">
              <a:latin typeface="Times New Roman" pitchFamily="18" charset="0"/>
              <a:cs typeface="Times New Roman" pitchFamily="18" charset="0"/>
            </a:endParaRPr>
          </a:p>
          <a:p>
            <a:pPr lvl="0"/>
            <a:r>
              <a:rPr lang="ru-RU" dirty="0" err="1">
                <a:latin typeface="Times New Roman" pitchFamily="18" charset="0"/>
                <a:cs typeface="Times New Roman" pitchFamily="18" charset="0"/>
              </a:rPr>
              <a:t>Pythonwin</a:t>
            </a:r>
            <a:r>
              <a:rPr lang="ru-RU" dirty="0">
                <a:latin typeface="Times New Roman" pitchFamily="18" charset="0"/>
                <a:cs typeface="Times New Roman" pitchFamily="18" charset="0"/>
              </a:rPr>
              <a:t> Построен вокруг MFC, поставляется вместе с оболочкой в пакете win32all; только для </a:t>
            </a:r>
            <a:r>
              <a:rPr lang="ru-RU" dirty="0" err="1">
                <a:latin typeface="Times New Roman" pitchFamily="18" charset="0"/>
                <a:cs typeface="Times New Roman" pitchFamily="18" charset="0"/>
              </a:rPr>
              <a:t>Windows</a:t>
            </a:r>
            <a:r>
              <a:rPr lang="ru-RU" dirty="0">
                <a:latin typeface="Times New Roman" pitchFamily="18" charset="0"/>
                <a:cs typeface="Times New Roman" pitchFamily="18" charset="0"/>
              </a:rPr>
              <a:t>. </a:t>
            </a:r>
            <a:endParaRPr lang="uz-Cyrl-UZ" dirty="0">
              <a:latin typeface="Times New Roman" pitchFamily="18" charset="0"/>
              <a:cs typeface="Times New Roman" pitchFamily="18" charset="0"/>
            </a:endParaRPr>
          </a:p>
          <a:p>
            <a:pPr lvl="0"/>
            <a:r>
              <a:rPr lang="ru-RU" dirty="0" err="1">
                <a:latin typeface="Times New Roman" pitchFamily="18" charset="0"/>
                <a:cs typeface="Times New Roman" pitchFamily="18" charset="0"/>
              </a:rPr>
              <a:t>pyFLTK</a:t>
            </a:r>
            <a:r>
              <a:rPr lang="ru-RU" dirty="0">
                <a:latin typeface="Times New Roman" pitchFamily="18" charset="0"/>
                <a:cs typeface="Times New Roman" pitchFamily="18" charset="0"/>
              </a:rPr>
              <a:t> Аналог </a:t>
            </a:r>
            <a:r>
              <a:rPr lang="ru-RU" dirty="0" err="1">
                <a:latin typeface="Times New Roman" pitchFamily="18" charset="0"/>
                <a:cs typeface="Times New Roman" pitchFamily="18" charset="0"/>
              </a:rPr>
              <a:t>Xforms</a:t>
            </a:r>
            <a:r>
              <a:rPr lang="ru-RU" dirty="0">
                <a:latin typeface="Times New Roman" pitchFamily="18" charset="0"/>
                <a:cs typeface="Times New Roman" pitchFamily="18" charset="0"/>
              </a:rPr>
              <a:t>, поддержка </a:t>
            </a:r>
            <a:r>
              <a:rPr lang="ru-RU" dirty="0" err="1">
                <a:latin typeface="Times New Roman" pitchFamily="18" charset="0"/>
                <a:cs typeface="Times New Roman" pitchFamily="18" charset="0"/>
              </a:rPr>
              <a:t>OpenGL</a:t>
            </a:r>
            <a:r>
              <a:rPr lang="ru-RU" dirty="0">
                <a:latin typeface="Times New Roman" pitchFamily="18" charset="0"/>
                <a:cs typeface="Times New Roman" pitchFamily="18" charset="0"/>
              </a:rPr>
              <a:t>. Имеется для платформ </a:t>
            </a:r>
            <a:r>
              <a:rPr lang="ru-RU" dirty="0" err="1">
                <a:latin typeface="Times New Roman" pitchFamily="18" charset="0"/>
                <a:cs typeface="Times New Roman" pitchFamily="18" charset="0"/>
              </a:rPr>
              <a:t>Windows</a:t>
            </a:r>
            <a:r>
              <a:rPr lang="ru-RU" dirty="0">
                <a:latin typeface="Times New Roman" pitchFamily="18" charset="0"/>
                <a:cs typeface="Times New Roman" pitchFamily="18" charset="0"/>
              </a:rPr>
              <a:t> и </a:t>
            </a:r>
            <a:r>
              <a:rPr lang="ru-RU" dirty="0" err="1">
                <a:latin typeface="Times New Roman" pitchFamily="18" charset="0"/>
                <a:cs typeface="Times New Roman" pitchFamily="18" charset="0"/>
              </a:rPr>
              <a:t>Unix</a:t>
            </a:r>
            <a:r>
              <a:rPr lang="ru-RU" dirty="0">
                <a:latin typeface="Times New Roman" pitchFamily="18" charset="0"/>
                <a:cs typeface="Times New Roman" pitchFamily="18" charset="0"/>
              </a:rPr>
              <a:t>. Сайт: </a:t>
            </a:r>
            <a:r>
              <a:rPr lang="ru-RU" u="sng" dirty="0">
                <a:latin typeface="Times New Roman" pitchFamily="18" charset="0"/>
                <a:cs typeface="Times New Roman" pitchFamily="18" charset="0"/>
                <a:hlinkClick r:id="rId4"/>
              </a:rPr>
              <a:t>http://pyfltk.sourceforge.net/</a:t>
            </a:r>
            <a:r>
              <a:rPr lang="ru-RU" dirty="0">
                <a:latin typeface="Times New Roman" pitchFamily="18" charset="0"/>
                <a:cs typeface="Times New Roman" pitchFamily="18" charset="0"/>
              </a:rPr>
              <a:t> </a:t>
            </a:r>
            <a:endParaRPr lang="uz-Cyrl-UZ" dirty="0">
              <a:latin typeface="Times New Roman" pitchFamily="18" charset="0"/>
              <a:cs typeface="Times New Roman" pitchFamily="18" charset="0"/>
            </a:endParaRPr>
          </a:p>
          <a:p>
            <a:pPr lvl="0"/>
            <a:r>
              <a:rPr lang="ru-RU" dirty="0">
                <a:latin typeface="Times New Roman" pitchFamily="18" charset="0"/>
                <a:cs typeface="Times New Roman" pitchFamily="18" charset="0"/>
              </a:rPr>
              <a:t>AWT, JFC, </a:t>
            </a:r>
            <a:r>
              <a:rPr lang="ru-RU" dirty="0" err="1">
                <a:latin typeface="Times New Roman" pitchFamily="18" charset="0"/>
                <a:cs typeface="Times New Roman" pitchFamily="18" charset="0"/>
              </a:rPr>
              <a:t>Swing</a:t>
            </a:r>
            <a:r>
              <a:rPr lang="ru-RU" dirty="0">
                <a:latin typeface="Times New Roman" pitchFamily="18" charset="0"/>
                <a:cs typeface="Times New Roman" pitchFamily="18" charset="0"/>
              </a:rPr>
              <a:t> Поставляется вместе с </a:t>
            </a:r>
            <a:r>
              <a:rPr lang="ru-RU" dirty="0" err="1">
                <a:latin typeface="Times New Roman" pitchFamily="18" charset="0"/>
                <a:cs typeface="Times New Roman" pitchFamily="18" charset="0"/>
              </a:rPr>
              <a:t>Jython</a:t>
            </a:r>
            <a:r>
              <a:rPr lang="ru-RU" dirty="0">
                <a:latin typeface="Times New Roman" pitchFamily="18" charset="0"/>
                <a:cs typeface="Times New Roman" pitchFamily="18" charset="0"/>
              </a:rPr>
              <a:t>, а для </a:t>
            </a:r>
            <a:r>
              <a:rPr lang="ru-RU" dirty="0" err="1">
                <a:latin typeface="Times New Roman" pitchFamily="18" charset="0"/>
                <a:cs typeface="Times New Roman" pitchFamily="18" charset="0"/>
              </a:rPr>
              <a:t>Jython</a:t>
            </a:r>
            <a:r>
              <a:rPr lang="ru-RU" dirty="0">
                <a:latin typeface="Times New Roman" pitchFamily="18" charset="0"/>
                <a:cs typeface="Times New Roman" pitchFamily="18" charset="0"/>
              </a:rPr>
              <a:t> доступны средства, которые использует </a:t>
            </a:r>
            <a:r>
              <a:rPr lang="ru-RU" dirty="0" err="1">
                <a:latin typeface="Times New Roman" pitchFamily="18" charset="0"/>
                <a:cs typeface="Times New Roman" pitchFamily="18" charset="0"/>
              </a:rPr>
              <a:t>Java</a:t>
            </a:r>
            <a:r>
              <a:rPr lang="ru-RU" dirty="0">
                <a:latin typeface="Times New Roman" pitchFamily="18" charset="0"/>
                <a:cs typeface="Times New Roman" pitchFamily="18" charset="0"/>
              </a:rPr>
              <a:t>. Поддерживает платформу </a:t>
            </a:r>
            <a:r>
              <a:rPr lang="ru-RU" dirty="0" err="1">
                <a:latin typeface="Times New Roman" pitchFamily="18" charset="0"/>
                <a:cs typeface="Times New Roman" pitchFamily="18" charset="0"/>
              </a:rPr>
              <a:t>Java</a:t>
            </a:r>
            <a:r>
              <a:rPr lang="ru-RU" dirty="0">
                <a:latin typeface="Times New Roman" pitchFamily="18" charset="0"/>
                <a:cs typeface="Times New Roman" pitchFamily="18" charset="0"/>
              </a:rPr>
              <a:t>. </a:t>
            </a:r>
            <a:endParaRPr lang="uz-Cyrl-UZ" dirty="0">
              <a:latin typeface="Times New Roman" pitchFamily="18" charset="0"/>
              <a:cs typeface="Times New Roman" pitchFamily="18" charset="0"/>
            </a:endParaRPr>
          </a:p>
          <a:p>
            <a:pPr lvl="0"/>
            <a:r>
              <a:rPr lang="ru-RU" dirty="0" err="1">
                <a:latin typeface="Times New Roman" pitchFamily="18" charset="0"/>
                <a:cs typeface="Times New Roman" pitchFamily="18" charset="0"/>
              </a:rPr>
              <a:t>anygui</a:t>
            </a:r>
            <a:r>
              <a:rPr lang="ru-RU" dirty="0">
                <a:latin typeface="Times New Roman" pitchFamily="18" charset="0"/>
                <a:cs typeface="Times New Roman" pitchFamily="18" charset="0"/>
              </a:rPr>
              <a:t> Независимый от нижележащей платформы пакет для построения графического интерфейса для программ на </a:t>
            </a:r>
            <a:r>
              <a:rPr lang="ru-RU" dirty="0" err="1">
                <a:latin typeface="Times New Roman" pitchFamily="18" charset="0"/>
                <a:cs typeface="Times New Roman" pitchFamily="18" charset="0"/>
              </a:rPr>
              <a:t>Python</a:t>
            </a:r>
            <a:r>
              <a:rPr lang="ru-RU" dirty="0">
                <a:latin typeface="Times New Roman" pitchFamily="18" charset="0"/>
                <a:cs typeface="Times New Roman" pitchFamily="18" charset="0"/>
              </a:rPr>
              <a:t>. Сайт: </a:t>
            </a:r>
            <a:r>
              <a:rPr lang="ru-RU" u="sng" dirty="0">
                <a:latin typeface="Times New Roman" pitchFamily="18" charset="0"/>
                <a:cs typeface="Times New Roman" pitchFamily="18" charset="0"/>
                <a:hlinkClick r:id="rId5"/>
              </a:rPr>
              <a:t>http://anygui.sourceforge.net/</a:t>
            </a:r>
            <a:r>
              <a:rPr lang="ru-RU" dirty="0">
                <a:latin typeface="Times New Roman" pitchFamily="18" charset="0"/>
                <a:cs typeface="Times New Roman" pitchFamily="18" charset="0"/>
              </a:rPr>
              <a:t> </a:t>
            </a:r>
            <a:endParaRPr lang="uz-Cyrl-UZ" dirty="0">
              <a:latin typeface="Times New Roman" pitchFamily="18" charset="0"/>
              <a:cs typeface="Times New Roman" pitchFamily="18" charset="0"/>
            </a:endParaRPr>
          </a:p>
          <a:p>
            <a:pPr lvl="0"/>
            <a:r>
              <a:rPr lang="ru-RU" dirty="0" err="1">
                <a:latin typeface="Times New Roman" pitchFamily="18" charset="0"/>
                <a:cs typeface="Times New Roman" pitchFamily="18" charset="0"/>
              </a:rPr>
              <a:t>PythonCard</a:t>
            </a:r>
            <a:r>
              <a:rPr lang="ru-RU" dirty="0">
                <a:latin typeface="Times New Roman" pitchFamily="18" charset="0"/>
                <a:cs typeface="Times New Roman" pitchFamily="18" charset="0"/>
              </a:rPr>
              <a:t> Построитель графического интерфейса, сходный по идеологии с </a:t>
            </a:r>
            <a:r>
              <a:rPr lang="ru-RU" dirty="0" err="1">
                <a:latin typeface="Times New Roman" pitchFamily="18" charset="0"/>
                <a:cs typeface="Times New Roman" pitchFamily="18" charset="0"/>
              </a:rPr>
              <a:t>HyperCard</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MetaCard</a:t>
            </a:r>
            <a:r>
              <a:rPr lang="ru-RU" dirty="0">
                <a:latin typeface="Times New Roman" pitchFamily="18" charset="0"/>
                <a:cs typeface="Times New Roman" pitchFamily="18" charset="0"/>
              </a:rPr>
              <a:t>. Разработан на базе </a:t>
            </a:r>
            <a:r>
              <a:rPr lang="ru-RU" dirty="0" err="1">
                <a:latin typeface="Times New Roman" pitchFamily="18" charset="0"/>
                <a:cs typeface="Times New Roman" pitchFamily="18" charset="0"/>
              </a:rPr>
              <a:t>wxPython</a:t>
            </a:r>
            <a:r>
              <a:rPr lang="ru-RU" dirty="0">
                <a:latin typeface="Times New Roman" pitchFamily="18" charset="0"/>
                <a:cs typeface="Times New Roman" pitchFamily="18" charset="0"/>
              </a:rPr>
              <a:t>. Сайт: </a:t>
            </a:r>
            <a:r>
              <a:rPr lang="ru-RU" u="sng" dirty="0">
                <a:latin typeface="Times New Roman" pitchFamily="18" charset="0"/>
                <a:cs typeface="Times New Roman" pitchFamily="18" charset="0"/>
                <a:hlinkClick r:id="rId6"/>
              </a:rPr>
              <a:t>http://pythoncard.sourceforge.net</a:t>
            </a:r>
            <a:r>
              <a:rPr lang="ru-RU" u="sng" dirty="0" smtClean="0">
                <a:latin typeface="Times New Roman" pitchFamily="18" charset="0"/>
                <a:cs typeface="Times New Roman" pitchFamily="18" charset="0"/>
                <a:hlinkClick r:id="rId6"/>
              </a:rPr>
              <a:t>/</a:t>
            </a:r>
            <a:endParaRPr lang="uz-Cyrl-UZ" dirty="0">
              <a:latin typeface="Times New Roman" pitchFamily="18" charset="0"/>
              <a:cs typeface="Times New Roman" pitchFamily="18" charset="0"/>
            </a:endParaRPr>
          </a:p>
        </p:txBody>
      </p:sp>
    </p:spTree>
    <p:extLst>
      <p:ext uri="{BB962C8B-B14F-4D97-AF65-F5344CB8AC3E}">
        <p14:creationId xmlns:p14="http://schemas.microsoft.com/office/powerpoint/2010/main" val="325255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480720"/>
          </a:xfrm>
        </p:spPr>
        <p:txBody>
          <a:bodyPr>
            <a:normAutofit fontScale="92500" lnSpcReduction="20000"/>
          </a:bodyPr>
          <a:lstStyle/>
          <a:p>
            <a:pPr marL="0" indent="0">
              <a:buNone/>
            </a:pPr>
            <a:r>
              <a:rPr lang="ru-RU" dirty="0"/>
              <a:t>Почти все современные графические интерфейсы общего назначения строятся по модели WIMP - </a:t>
            </a:r>
            <a:r>
              <a:rPr lang="ru-RU" dirty="0" err="1"/>
              <a:t>Window</a:t>
            </a:r>
            <a:r>
              <a:rPr lang="ru-RU" dirty="0"/>
              <a:t>, </a:t>
            </a:r>
            <a:r>
              <a:rPr lang="ru-RU" dirty="0" err="1"/>
              <a:t>Icon</a:t>
            </a:r>
            <a:r>
              <a:rPr lang="ru-RU" dirty="0"/>
              <a:t>, </a:t>
            </a:r>
            <a:r>
              <a:rPr lang="ru-RU" dirty="0" err="1"/>
              <a:t>Menu</a:t>
            </a:r>
            <a:r>
              <a:rPr lang="ru-RU" dirty="0"/>
              <a:t>, </a:t>
            </a:r>
            <a:r>
              <a:rPr lang="ru-RU" dirty="0" err="1"/>
              <a:t>Pointer</a:t>
            </a:r>
            <a:r>
              <a:rPr lang="ru-RU" dirty="0"/>
              <a:t> (окно, иконка, меню, указатель). Внутри окон рисуются </a:t>
            </a:r>
            <a:r>
              <a:rPr lang="ru-RU" b="1" dirty="0"/>
              <a:t>элементы графического интерфейса</a:t>
            </a:r>
            <a:r>
              <a:rPr lang="ru-RU" dirty="0"/>
              <a:t>, которые для краткости будут называться </a:t>
            </a:r>
            <a:r>
              <a:rPr lang="ru-RU" b="1" dirty="0" err="1"/>
              <a:t>виджетами</a:t>
            </a:r>
            <a:r>
              <a:rPr lang="ru-RU" dirty="0"/>
              <a:t> (</a:t>
            </a:r>
            <a:r>
              <a:rPr lang="ru-RU" dirty="0" err="1"/>
              <a:t>widget</a:t>
            </a:r>
            <a:r>
              <a:rPr lang="ru-RU" dirty="0"/>
              <a:t> - штучка). Меню могут располагаться в различных частях окна, но их поведение достаточно однотипно: они служат для выбора действия из набора предопределенных действий. Пользователь графического интерфейса "объясняет" компьютерной программе требуемые действия с помощью указателя. Обычно указателем служит курсор мыши или джойстика, однако есть и другие "указательные" устройства. С помощью иконок графический интерфейс приобретает независимость от языка и в некоторых случаях позволяет быстрее ориентироваться в интерфейсе</a:t>
            </a:r>
            <a:endParaRPr lang="uz-Cyrl-UZ" dirty="0"/>
          </a:p>
        </p:txBody>
      </p:sp>
    </p:spTree>
    <p:extLst>
      <p:ext uri="{BB962C8B-B14F-4D97-AF65-F5344CB8AC3E}">
        <p14:creationId xmlns:p14="http://schemas.microsoft.com/office/powerpoint/2010/main" val="969403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fontScale="85000" lnSpcReduction="10000"/>
          </a:bodyPr>
          <a:lstStyle/>
          <a:p>
            <a:pPr marL="0" indent="0">
              <a:buNone/>
            </a:pPr>
            <a:r>
              <a:rPr lang="ru-RU" dirty="0"/>
              <a:t>Основной задачей графического интерфейса является упрощение коммуникации между пользователем и компьютером. Об этом следует постоянно помнить при проектировании интерфейса. Применение имеющихся в наличии у программиста (или дизайнера) средств при создании графического интерфейса нужно свести до минимума, выбирая наиболее удобные пользователю </a:t>
            </a:r>
            <a:r>
              <a:rPr lang="ru-RU" dirty="0" err="1"/>
              <a:t>виджеты</a:t>
            </a:r>
            <a:r>
              <a:rPr lang="ru-RU" dirty="0"/>
              <a:t> в каждом конкретном случае. Кроме того, полезно следовать принципу наименьшего удивления: из формы интерфейса должно быть понятно его поведение. Плохо продуманный интерфейс портит ощущения пользователя от программы, даже если за фасадом интерфейса скрывается эффективный алгоритм. Интерфейс должен быть удобен для типичных действий пользователя. Для многих приложений такие действия выделены в отдельные серии экранов, называемые "мастерами" (</a:t>
            </a:r>
            <a:r>
              <a:rPr lang="ru-RU" dirty="0" err="1"/>
              <a:t>wizards</a:t>
            </a:r>
            <a:r>
              <a:rPr lang="ru-RU" dirty="0"/>
              <a:t>).</a:t>
            </a:r>
            <a:endParaRPr lang="uz-Cyrl-UZ" dirty="0"/>
          </a:p>
        </p:txBody>
      </p:sp>
    </p:spTree>
    <p:extLst>
      <p:ext uri="{BB962C8B-B14F-4D97-AF65-F5344CB8AC3E}">
        <p14:creationId xmlns:p14="http://schemas.microsoft.com/office/powerpoint/2010/main" val="359400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552728"/>
          </a:xfrm>
        </p:spPr>
        <p:txBody>
          <a:bodyPr>
            <a:normAutofit lnSpcReduction="10000"/>
          </a:bodyPr>
          <a:lstStyle/>
          <a:p>
            <a:pPr marL="0" indent="0">
              <a:buNone/>
            </a:pPr>
            <a:r>
              <a:rPr lang="ru-RU" dirty="0"/>
              <a:t>Однако если приложение - скорее конструктор, из которого пользователь может строить нужные ему решения, типичным действием является именно построение решения. Определить типичные действия не всегда легко, поэтому компромиссом может быть гибрид, в котором есть "мастера" и хорошие возможности для собственных построений. Тем не менее, графический интерфейс не является самым эффективным интерфейсом во всех случаях. Для многих предметных областей решение проще выразить с помощью деклараций на некотором формальном языке или алгоритма на сценарном языке.</a:t>
            </a:r>
            <a:endParaRPr lang="uz-Cyrl-UZ" dirty="0"/>
          </a:p>
          <a:p>
            <a:pPr marL="0" indent="0">
              <a:buNone/>
            </a:pPr>
            <a:endParaRPr lang="uz-Cyrl-UZ" dirty="0"/>
          </a:p>
        </p:txBody>
      </p:sp>
    </p:spTree>
    <p:extLst>
      <p:ext uri="{BB962C8B-B14F-4D97-AF65-F5344CB8AC3E}">
        <p14:creationId xmlns:p14="http://schemas.microsoft.com/office/powerpoint/2010/main" val="2525664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229600" cy="634082"/>
          </a:xfrm>
        </p:spPr>
        <p:txBody>
          <a:bodyPr>
            <a:normAutofit fontScale="90000"/>
          </a:bodyPr>
          <a:lstStyle/>
          <a:p>
            <a:r>
              <a:rPr lang="ru-RU" b="1" dirty="0"/>
              <a:t>Основы </a:t>
            </a:r>
            <a:r>
              <a:rPr lang="ru-RU" b="1" dirty="0" err="1" smtClean="0"/>
              <a:t>Tk</a:t>
            </a:r>
            <a:endParaRPr lang="uz-Cyrl-UZ" dirty="0"/>
          </a:p>
        </p:txBody>
      </p:sp>
      <p:sp>
        <p:nvSpPr>
          <p:cNvPr id="3" name="Объект 2"/>
          <p:cNvSpPr>
            <a:spLocks noGrp="1"/>
          </p:cNvSpPr>
          <p:nvPr>
            <p:ph idx="1"/>
          </p:nvPr>
        </p:nvSpPr>
        <p:spPr>
          <a:xfrm>
            <a:off x="179512" y="836712"/>
            <a:ext cx="8856984" cy="5832648"/>
          </a:xfrm>
        </p:spPr>
        <p:txBody>
          <a:bodyPr>
            <a:normAutofit fontScale="85000" lnSpcReduction="20000"/>
          </a:bodyPr>
          <a:lstStyle/>
          <a:p>
            <a:pPr marL="0" indent="0">
              <a:buNone/>
            </a:pPr>
            <a:r>
              <a:rPr lang="ru-RU" dirty="0"/>
              <a:t>Основная черта любой программы с графическим интерфейсом - </a:t>
            </a:r>
            <a:r>
              <a:rPr lang="ru-RU" b="1" dirty="0"/>
              <a:t>интерактивность</a:t>
            </a:r>
            <a:r>
              <a:rPr lang="ru-RU" dirty="0"/>
              <a:t>. Программа не просто что-то считает (в пакетном режиме) от начала своего запуска до конца: ее действия зависят от вмешательства пользователя. Фактически, графическое приложение выполняет бесконечный цикл обработки событий. Программа, реализующая графический интерфейс, </a:t>
            </a:r>
            <a:r>
              <a:rPr lang="ru-RU" b="1" dirty="0"/>
              <a:t>событийно-ориентирована</a:t>
            </a:r>
            <a:r>
              <a:rPr lang="ru-RU" dirty="0"/>
              <a:t>. Она ждет от интерфейса событий, которые и обрабатывает сообразно своему внутреннему состоянию.</a:t>
            </a:r>
            <a:endParaRPr lang="uz-Cyrl-UZ" dirty="0"/>
          </a:p>
          <a:p>
            <a:pPr marL="0" indent="0">
              <a:buNone/>
            </a:pPr>
            <a:r>
              <a:rPr lang="ru-RU" dirty="0"/>
              <a:t>Эти события возникают в элементах графического интерфейса (</a:t>
            </a:r>
            <a:r>
              <a:rPr lang="ru-RU" dirty="0" err="1"/>
              <a:t>виджетах</a:t>
            </a:r>
            <a:r>
              <a:rPr lang="ru-RU" dirty="0"/>
              <a:t>) и обрабатываются прикрепленными к этим </a:t>
            </a:r>
            <a:r>
              <a:rPr lang="ru-RU" dirty="0" err="1"/>
              <a:t>виджетам</a:t>
            </a:r>
            <a:r>
              <a:rPr lang="ru-RU" dirty="0"/>
              <a:t> обработчиками. Сами </a:t>
            </a:r>
            <a:r>
              <a:rPr lang="ru-RU" dirty="0" err="1"/>
              <a:t>виджеты</a:t>
            </a:r>
            <a:r>
              <a:rPr lang="ru-RU" dirty="0"/>
              <a:t> имеют многочисленные свойства (цвет, размер, расположение), выстраиваются в иерархию принадлежности (один </a:t>
            </a:r>
            <a:r>
              <a:rPr lang="ru-RU" dirty="0" err="1"/>
              <a:t>виджет</a:t>
            </a:r>
            <a:r>
              <a:rPr lang="ru-RU" dirty="0"/>
              <a:t> может быть хозяином другого), имеют методы для доступа к своему состоянию.</a:t>
            </a:r>
            <a:endParaRPr lang="uz-Cyrl-UZ" dirty="0"/>
          </a:p>
          <a:p>
            <a:pPr marL="0" indent="0">
              <a:buNone/>
            </a:pPr>
            <a:endParaRPr lang="uz-Cyrl-UZ" dirty="0"/>
          </a:p>
        </p:txBody>
      </p:sp>
    </p:spTree>
    <p:extLst>
      <p:ext uri="{BB962C8B-B14F-4D97-AF65-F5344CB8AC3E}">
        <p14:creationId xmlns:p14="http://schemas.microsoft.com/office/powerpoint/2010/main" val="151997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624736"/>
          </a:xfrm>
        </p:spPr>
        <p:txBody>
          <a:bodyPr>
            <a:normAutofit fontScale="85000" lnSpcReduction="10000"/>
          </a:bodyPr>
          <a:lstStyle/>
          <a:p>
            <a:pPr marL="0" indent="0">
              <a:buNone/>
            </a:pPr>
            <a:r>
              <a:rPr lang="ru-RU" dirty="0"/>
              <a:t>Расположением </a:t>
            </a:r>
            <a:r>
              <a:rPr lang="ru-RU" dirty="0" err="1"/>
              <a:t>виджетов</a:t>
            </a:r>
            <a:r>
              <a:rPr lang="ru-RU" dirty="0"/>
              <a:t> (внутри других </a:t>
            </a:r>
            <a:r>
              <a:rPr lang="ru-RU" dirty="0" err="1"/>
              <a:t>виджетов</a:t>
            </a:r>
            <a:r>
              <a:rPr lang="ru-RU" dirty="0"/>
              <a:t>) ведают так называемые </a:t>
            </a:r>
            <a:r>
              <a:rPr lang="ru-RU" b="1" dirty="0"/>
              <a:t>менеджеры расположения</a:t>
            </a:r>
            <a:r>
              <a:rPr lang="ru-RU" dirty="0"/>
              <a:t>. </a:t>
            </a:r>
            <a:r>
              <a:rPr lang="ru-RU" dirty="0" err="1"/>
              <a:t>Виджет</a:t>
            </a:r>
            <a:r>
              <a:rPr lang="ru-RU" dirty="0"/>
              <a:t> устанавливается на место по правилам менеджера расположения. Эти правила могут определять не только координаты </a:t>
            </a:r>
            <a:r>
              <a:rPr lang="ru-RU" dirty="0" err="1"/>
              <a:t>виджета</a:t>
            </a:r>
            <a:r>
              <a:rPr lang="ru-RU" dirty="0"/>
              <a:t>, но и его размеры. В </a:t>
            </a:r>
            <a:r>
              <a:rPr lang="ru-RU" dirty="0" err="1"/>
              <a:t>Tk</a:t>
            </a:r>
            <a:r>
              <a:rPr lang="ru-RU" dirty="0"/>
              <a:t> имеются три типа менеджеров расположения: простой упаковщик (</a:t>
            </a:r>
            <a:r>
              <a:rPr lang="ru-RU" dirty="0" err="1"/>
              <a:t>pack</a:t>
            </a:r>
            <a:r>
              <a:rPr lang="ru-RU" dirty="0"/>
              <a:t>), сетка (</a:t>
            </a:r>
            <a:r>
              <a:rPr lang="ru-RU" dirty="0" err="1"/>
              <a:t>grid</a:t>
            </a:r>
            <a:r>
              <a:rPr lang="ru-RU" dirty="0"/>
              <a:t>) и произвольное расположение (</a:t>
            </a:r>
            <a:r>
              <a:rPr lang="ru-RU" dirty="0" err="1"/>
              <a:t>place</a:t>
            </a:r>
            <a:r>
              <a:rPr lang="ru-RU" dirty="0"/>
              <a:t>).</a:t>
            </a:r>
            <a:endParaRPr lang="uz-Cyrl-UZ" dirty="0"/>
          </a:p>
          <a:p>
            <a:pPr marL="0" indent="0">
              <a:buNone/>
            </a:pPr>
            <a:r>
              <a:rPr lang="ru-RU" dirty="0"/>
              <a:t>Но этого для работы графической программы недостаточно. Дело в том, что некоторые </a:t>
            </a:r>
            <a:r>
              <a:rPr lang="ru-RU" dirty="0" err="1"/>
              <a:t>виджеты</a:t>
            </a:r>
            <a:r>
              <a:rPr lang="ru-RU" dirty="0"/>
              <a:t> в графической программе должны быть взаимосвязаны определенным образом. Например, полоска прокрутки может быть взаимосвязана с текстовым </a:t>
            </a:r>
            <a:r>
              <a:rPr lang="ru-RU" dirty="0" err="1"/>
              <a:t>виджетом</a:t>
            </a:r>
            <a:r>
              <a:rPr lang="ru-RU" dirty="0"/>
              <a:t>: при использовании полоски текст в </a:t>
            </a:r>
            <a:r>
              <a:rPr lang="ru-RU" dirty="0" err="1"/>
              <a:t>виджете</a:t>
            </a:r>
            <a:r>
              <a:rPr lang="ru-RU" dirty="0"/>
              <a:t> должен двигаться, и наоборот, при перемещении по тексту полоска должна показывать текущее положение. Для связи между </a:t>
            </a:r>
            <a:r>
              <a:rPr lang="ru-RU" dirty="0" err="1"/>
              <a:t>виджетами</a:t>
            </a:r>
            <a:r>
              <a:rPr lang="ru-RU" dirty="0"/>
              <a:t> в </a:t>
            </a:r>
            <a:r>
              <a:rPr lang="ru-RU" dirty="0" err="1"/>
              <a:t>Tk</a:t>
            </a:r>
            <a:r>
              <a:rPr lang="ru-RU" dirty="0"/>
              <a:t> используются переменные, через которые </a:t>
            </a:r>
            <a:r>
              <a:rPr lang="ru-RU" dirty="0" err="1"/>
              <a:t>виджеты</a:t>
            </a:r>
            <a:r>
              <a:rPr lang="ru-RU" dirty="0"/>
              <a:t> и передают друг другу параметры.</a:t>
            </a:r>
            <a:endParaRPr lang="uz-Cyrl-UZ" dirty="0"/>
          </a:p>
          <a:p>
            <a:pPr marL="0" indent="0">
              <a:buNone/>
            </a:pPr>
            <a:endParaRPr lang="uz-Cyrl-UZ" dirty="0"/>
          </a:p>
        </p:txBody>
      </p:sp>
    </p:spTree>
    <p:extLst>
      <p:ext uri="{BB962C8B-B14F-4D97-AF65-F5344CB8AC3E}">
        <p14:creationId xmlns:p14="http://schemas.microsoft.com/office/powerpoint/2010/main" val="120255005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2500</Words>
  <Application>Microsoft Office PowerPoint</Application>
  <PresentationFormat>Экран (4:3)</PresentationFormat>
  <Paragraphs>190</Paragraphs>
  <Slides>25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25</vt:i4>
      </vt:variant>
    </vt:vector>
  </HeadingPairs>
  <TitlesOfParts>
    <vt:vector size="29" baseType="lpstr">
      <vt:lpstr>Arial</vt:lpstr>
      <vt:lpstr>Calibri</vt:lpstr>
      <vt:lpstr>Times New Roman</vt:lpstr>
      <vt:lpstr>Тема Office</vt:lpstr>
      <vt:lpstr>GUI дастурлар тузиш. Tkinter модули (Создание приложений с графическим интерфейсом пользователя)</vt:lpstr>
      <vt:lpstr>План</vt:lpstr>
      <vt:lpstr>Обзор графических библиотек</vt:lpstr>
      <vt:lpstr>Презентация PowerPoint</vt:lpstr>
      <vt:lpstr>Презентация PowerPoint</vt:lpstr>
      <vt:lpstr>Презентация PowerPoint</vt:lpstr>
      <vt:lpstr>Презентация PowerPoint</vt:lpstr>
      <vt:lpstr>Основы Tk</vt:lpstr>
      <vt:lpstr>Презентация PowerPoint</vt:lpstr>
      <vt:lpstr>Классы виджетов</vt:lpstr>
      <vt:lpstr>Презентация PowerPoint</vt:lpstr>
      <vt:lpstr>События</vt:lpstr>
      <vt:lpstr>Презентация PowerPoint</vt:lpstr>
      <vt:lpstr>Презентация PowerPoint</vt:lpstr>
      <vt:lpstr>Презентация PowerPoint</vt:lpstr>
      <vt:lpstr>Презентация PowerPoint</vt:lpstr>
      <vt:lpstr>Презентация PowerPoint</vt:lpstr>
      <vt:lpstr>Создание и конфигурирование виджета</vt:lpstr>
      <vt:lpstr>Презентация PowerPoint</vt:lpstr>
      <vt:lpstr>Презентация PowerPoint</vt:lpstr>
      <vt:lpstr>Презентация PowerPoint</vt:lpstr>
      <vt:lpstr>Презентация PowerPoint</vt:lpstr>
      <vt:lpstr>Презентация PowerPoint</vt:lpstr>
      <vt:lpstr>Виджет форматированного текста</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 дастурлар тузиш. Tkinter модули (Создание приложений с графическим интерфейсом пользователя)</dc:title>
  <dc:creator>Аваз</dc:creator>
  <cp:lastModifiedBy>Shokudo</cp:lastModifiedBy>
  <cp:revision>7</cp:revision>
  <dcterms:created xsi:type="dcterms:W3CDTF">2018-04-14T06:09:10Z</dcterms:created>
  <dcterms:modified xsi:type="dcterms:W3CDTF">2020-03-20T05:32:13Z</dcterms:modified>
</cp:coreProperties>
</file>