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8" y="326986"/>
            <a:ext cx="1433189" cy="26540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53" y="23522"/>
            <a:ext cx="3053947" cy="872334"/>
          </a:xfrm>
          <a:prstGeom prst="rect">
            <a:avLst/>
          </a:prstGeom>
        </p:spPr>
      </p:pic>
      <p:sp>
        <p:nvSpPr>
          <p:cNvPr id="15" name="Prostokąt 14"/>
          <p:cNvSpPr/>
          <p:nvPr userDrawn="1"/>
        </p:nvSpPr>
        <p:spPr>
          <a:xfrm>
            <a:off x="368978" y="6304002"/>
            <a:ext cx="8202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" dirty="0" err="1"/>
              <a:t>Intelligent</a:t>
            </a:r>
            <a:r>
              <a:rPr lang="pl-PL" sz="1000" dirty="0"/>
              <a:t> Transport Systems: New ICT – </a:t>
            </a:r>
            <a:r>
              <a:rPr lang="pl-PL" sz="1000" dirty="0" err="1"/>
              <a:t>based</a:t>
            </a:r>
            <a:r>
              <a:rPr lang="pl-PL" sz="1000" dirty="0"/>
              <a:t> </a:t>
            </a:r>
            <a:r>
              <a:rPr lang="pl-PL" sz="1000" dirty="0" err="1"/>
              <a:t>Master’s</a:t>
            </a:r>
            <a:r>
              <a:rPr lang="pl-PL" sz="1000" dirty="0"/>
              <a:t> Curricula in Uzbekistan (INTRAS)</a:t>
            </a:r>
          </a:p>
          <a:p>
            <a:pPr algn="ctr"/>
            <a:r>
              <a:rPr lang="pl-PL" sz="1000" dirty="0"/>
              <a:t>Agreement </a:t>
            </a:r>
            <a:r>
              <a:rPr lang="pl-PL" sz="1000" dirty="0" err="1"/>
              <a:t>number</a:t>
            </a:r>
            <a:r>
              <a:rPr lang="pl-PL" sz="1000" dirty="0"/>
              <a:t>: 2017-3516/001-001</a:t>
            </a:r>
          </a:p>
          <a:p>
            <a:pPr algn="ctr"/>
            <a:r>
              <a:rPr lang="pl-PL" sz="1000" dirty="0"/>
              <a:t>Project </a:t>
            </a:r>
            <a:r>
              <a:rPr lang="pl-PL" sz="1000" dirty="0" err="1"/>
              <a:t>reference</a:t>
            </a:r>
            <a:r>
              <a:rPr lang="pl-PL" sz="1000" dirty="0"/>
              <a:t> </a:t>
            </a:r>
            <a:r>
              <a:rPr lang="pl-PL" sz="1000" dirty="0" err="1"/>
              <a:t>number</a:t>
            </a:r>
            <a:r>
              <a:rPr lang="pl-PL" sz="1000" dirty="0"/>
              <a:t>: 586292-EPP-1-2017-1-PL-EPPKA2-CBHE-JP</a:t>
            </a:r>
          </a:p>
        </p:txBody>
      </p:sp>
    </p:spTree>
    <p:extLst>
      <p:ext uri="{BB962C8B-B14F-4D97-AF65-F5344CB8AC3E}">
        <p14:creationId xmlns:p14="http://schemas.microsoft.com/office/powerpoint/2010/main" val="75511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42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193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25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1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313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092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99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31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44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1B3CC-FA61-4B03-A078-F4F08DF63FC8}" type="datetimeFigureOut">
              <a:rPr lang="pl-PL" smtClean="0"/>
              <a:t>2019-07-14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ABA004-744D-4653-9881-9146F28503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78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17577" y="6356351"/>
            <a:ext cx="5797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err="1"/>
              <a:t>Intelligent</a:t>
            </a:r>
            <a:r>
              <a:rPr lang="pl-PL" dirty="0"/>
              <a:t> Transport Systems: New ICT – </a:t>
            </a:r>
            <a:r>
              <a:rPr lang="pl-PL" dirty="0" err="1"/>
              <a:t>based</a:t>
            </a:r>
            <a:r>
              <a:rPr lang="pl-PL" dirty="0"/>
              <a:t> </a:t>
            </a:r>
            <a:r>
              <a:rPr lang="pl-PL" dirty="0" err="1"/>
              <a:t>Master’s</a:t>
            </a:r>
            <a:r>
              <a:rPr lang="pl-PL" dirty="0"/>
              <a:t> Curricula in Uzbekistan (INTRAS)</a:t>
            </a:r>
          </a:p>
          <a:p>
            <a:r>
              <a:rPr lang="pl-PL" dirty="0"/>
              <a:t>Agreement </a:t>
            </a:r>
            <a:r>
              <a:rPr lang="pl-PL" dirty="0" err="1"/>
              <a:t>number</a:t>
            </a:r>
            <a:r>
              <a:rPr lang="pl-PL" dirty="0"/>
              <a:t>: 2017-3516/001-001</a:t>
            </a:r>
          </a:p>
          <a:p>
            <a:r>
              <a:rPr lang="pl-PL" dirty="0"/>
              <a:t>Project </a:t>
            </a:r>
            <a:r>
              <a:rPr lang="pl-PL" dirty="0" err="1"/>
              <a:t>reference</a:t>
            </a:r>
            <a:r>
              <a:rPr lang="pl-PL" dirty="0"/>
              <a:t> </a:t>
            </a:r>
            <a:r>
              <a:rPr lang="pl-PL" dirty="0" err="1"/>
              <a:t>number</a:t>
            </a:r>
            <a:r>
              <a:rPr lang="pl-PL" dirty="0"/>
              <a:t>: 586292-EPP-1-2017-1-PL-EPPKA2-CBHE-JP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8" y="326986"/>
            <a:ext cx="1433189" cy="2654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53" y="23522"/>
            <a:ext cx="3053947" cy="8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8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youtube.com/watch?v=CZDvuZUHxLc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at.govt.nz/media/imported/4394/Public_Transport_Interchange_Design_Guidelines.pdf" TargetMode="External"/><Relationship Id="rId2" Type="http://schemas.openxmlformats.org/officeDocument/2006/relationships/hyperlink" Target="http://wricitieshub.org/sites/default/files/pdf_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odes-interchanges.e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A4C953A-231D-4711-9BA5-C443D176B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437" y="1790347"/>
            <a:ext cx="6751126" cy="220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5507" tIns="45720" rIns="91440" bIns="52212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k-SK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Transportation terminals </a:t>
            </a:r>
            <a:endParaRPr kumimoji="0" lang="sk-SK" altLang="sk-SK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k-SK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 multimodal travelling </a:t>
            </a:r>
            <a:endParaRPr kumimoji="0" lang="sk-SK" altLang="sk-SK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2">
            <a:extLst>
              <a:ext uri="{FF2B5EF4-FFF2-40B4-BE49-F238E27FC236}">
                <a16:creationId xmlns:a16="http://schemas.microsoft.com/office/drawing/2014/main" id="{4F96E67B-F0E6-4AC2-9F95-8FF4C2564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67" y="4149501"/>
            <a:ext cx="40767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9E93BDA-8F9B-4D99-AF1C-75C62BD8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642" y="484165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475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A2AC3-9D4A-41BC-A445-C9A03C33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8526"/>
            <a:ext cx="7886700" cy="1325563"/>
          </a:xfrm>
        </p:spPr>
        <p:txBody>
          <a:bodyPr/>
          <a:lstStyle/>
          <a:p>
            <a:r>
              <a:rPr lang="sk-SK" dirty="0" err="1"/>
              <a:t>Typical</a:t>
            </a:r>
            <a:r>
              <a:rPr lang="sk-SK" dirty="0"/>
              <a:t> </a:t>
            </a:r>
            <a:r>
              <a:rPr lang="sk-SK" dirty="0" err="1"/>
              <a:t>traveller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long</a:t>
            </a:r>
            <a:r>
              <a:rPr lang="sk-SK" dirty="0"/>
              <a:t> </a:t>
            </a:r>
            <a:r>
              <a:rPr lang="sk-SK" dirty="0" err="1"/>
              <a:t>distances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61E8DB-EA58-4AD0-B913-AD6E8F9DB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grpSp>
        <p:nvGrpSpPr>
          <p:cNvPr id="5" name="Group 11784">
            <a:extLst>
              <a:ext uri="{FF2B5EF4-FFF2-40B4-BE49-F238E27FC236}">
                <a16:creationId xmlns:a16="http://schemas.microsoft.com/office/drawing/2014/main" id="{41D76469-2394-4873-AAAA-2162F7116FA7}"/>
              </a:ext>
            </a:extLst>
          </p:cNvPr>
          <p:cNvGrpSpPr/>
          <p:nvPr/>
        </p:nvGrpSpPr>
        <p:grpSpPr>
          <a:xfrm>
            <a:off x="542138" y="1678898"/>
            <a:ext cx="7057875" cy="5069564"/>
            <a:chOff x="523519" y="0"/>
            <a:chExt cx="8208899" cy="6638925"/>
          </a:xfrm>
        </p:grpSpPr>
        <p:sp>
          <p:nvSpPr>
            <p:cNvPr id="6" name="Rectangle 108">
              <a:extLst>
                <a:ext uri="{FF2B5EF4-FFF2-40B4-BE49-F238E27FC236}">
                  <a16:creationId xmlns:a16="http://schemas.microsoft.com/office/drawing/2014/main" id="{BD8AFB7A-7EDF-4612-AA5E-7CD98E31A629}"/>
                </a:ext>
              </a:extLst>
            </p:cNvPr>
            <p:cNvSpPr/>
            <p:nvPr/>
          </p:nvSpPr>
          <p:spPr>
            <a:xfrm>
              <a:off x="891845" y="1688122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7" name="Picture 110">
              <a:extLst>
                <a:ext uri="{FF2B5EF4-FFF2-40B4-BE49-F238E27FC236}">
                  <a16:creationId xmlns:a16="http://schemas.microsoft.com/office/drawing/2014/main" id="{9C1ED2D9-423E-4E5B-B5C7-A4AFFB1D9A8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23519" y="0"/>
              <a:ext cx="8208899" cy="6638925"/>
            </a:xfrm>
            <a:prstGeom prst="rect">
              <a:avLst/>
            </a:prstGeom>
          </p:spPr>
        </p:pic>
        <p:sp>
          <p:nvSpPr>
            <p:cNvPr id="8" name="Shape 111">
              <a:extLst>
                <a:ext uri="{FF2B5EF4-FFF2-40B4-BE49-F238E27FC236}">
                  <a16:creationId xmlns:a16="http://schemas.microsoft.com/office/drawing/2014/main" id="{F66EB57D-A994-4796-B741-BD5F7A373DA6}"/>
                </a:ext>
              </a:extLst>
            </p:cNvPr>
            <p:cNvSpPr/>
            <p:nvPr/>
          </p:nvSpPr>
          <p:spPr>
            <a:xfrm>
              <a:off x="3059811" y="3091002"/>
              <a:ext cx="5400548" cy="212534"/>
            </a:xfrm>
            <a:custGeom>
              <a:avLst/>
              <a:gdLst/>
              <a:ahLst/>
              <a:cxnLst/>
              <a:rect l="0" t="0" r="0" b="0"/>
              <a:pathLst>
                <a:path w="5400548" h="212534">
                  <a:moveTo>
                    <a:pt x="0" y="212534"/>
                  </a:moveTo>
                  <a:lnTo>
                    <a:pt x="5400548" y="212534"/>
                  </a:lnTo>
                  <a:lnTo>
                    <a:pt x="5400548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C0504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9" name="Shape 112">
              <a:extLst>
                <a:ext uri="{FF2B5EF4-FFF2-40B4-BE49-F238E27FC236}">
                  <a16:creationId xmlns:a16="http://schemas.microsoft.com/office/drawing/2014/main" id="{2CF9CB03-BB6B-4048-AA13-1BA400B92383}"/>
                </a:ext>
              </a:extLst>
            </p:cNvPr>
            <p:cNvSpPr/>
            <p:nvPr/>
          </p:nvSpPr>
          <p:spPr>
            <a:xfrm>
              <a:off x="3023870" y="4331030"/>
              <a:ext cx="5400548" cy="212534"/>
            </a:xfrm>
            <a:custGeom>
              <a:avLst/>
              <a:gdLst/>
              <a:ahLst/>
              <a:cxnLst/>
              <a:rect l="0" t="0" r="0" b="0"/>
              <a:pathLst>
                <a:path w="5400548" h="212534">
                  <a:moveTo>
                    <a:pt x="0" y="212534"/>
                  </a:moveTo>
                  <a:lnTo>
                    <a:pt x="5400548" y="212534"/>
                  </a:lnTo>
                  <a:lnTo>
                    <a:pt x="5400548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C0504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0" name="Shape 113">
              <a:extLst>
                <a:ext uri="{FF2B5EF4-FFF2-40B4-BE49-F238E27FC236}">
                  <a16:creationId xmlns:a16="http://schemas.microsoft.com/office/drawing/2014/main" id="{5A5E2E11-1251-4249-B8BD-2EAD7646D378}"/>
                </a:ext>
              </a:extLst>
            </p:cNvPr>
            <p:cNvSpPr/>
            <p:nvPr/>
          </p:nvSpPr>
          <p:spPr>
            <a:xfrm>
              <a:off x="3212211" y="5555221"/>
              <a:ext cx="5400548" cy="212535"/>
            </a:xfrm>
            <a:custGeom>
              <a:avLst/>
              <a:gdLst/>
              <a:ahLst/>
              <a:cxnLst/>
              <a:rect l="0" t="0" r="0" b="0"/>
              <a:pathLst>
                <a:path w="5400548" h="212535">
                  <a:moveTo>
                    <a:pt x="0" y="212535"/>
                  </a:moveTo>
                  <a:lnTo>
                    <a:pt x="5400548" y="212535"/>
                  </a:lnTo>
                  <a:lnTo>
                    <a:pt x="5400548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C0504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pic>
          <p:nvPicPr>
            <p:cNvPr id="11" name="Picture 117">
              <a:extLst>
                <a:ext uri="{FF2B5EF4-FFF2-40B4-BE49-F238E27FC236}">
                  <a16:creationId xmlns:a16="http://schemas.microsoft.com/office/drawing/2014/main" id="{D71242B8-48A0-455F-AF0B-57488F09AFD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30908" y="3222764"/>
              <a:ext cx="688848" cy="996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164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268FB-86BA-447A-A3D1-EC4AEA6A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614026-D6CB-49F3-9085-8C29964F1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090" y="314476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/>
              <a:t>What does it mean? 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247553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EB9BE-F8C7-446E-8D79-E89682C1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9"/>
          </a:xfrm>
        </p:spPr>
        <p:txBody>
          <a:bodyPr/>
          <a:lstStyle/>
          <a:p>
            <a:pPr algn="ctr"/>
            <a:r>
              <a:rPr lang="en-GB" b="1" dirty="0"/>
              <a:t>Target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1FF118-A573-4AD7-B609-2D895AB79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an alternative mean of transport </a:t>
            </a:r>
          </a:p>
          <a:p>
            <a:r>
              <a:rPr lang="en-US" dirty="0"/>
              <a:t>Integrate all services</a:t>
            </a:r>
          </a:p>
          <a:p>
            <a:r>
              <a:rPr lang="en-US" dirty="0"/>
              <a:t>Accessibility for </a:t>
            </a:r>
            <a:r>
              <a:rPr lang="en-US" dirty="0" err="1"/>
              <a:t>travellers</a:t>
            </a:r>
            <a:endParaRPr lang="en-US" dirty="0"/>
          </a:p>
          <a:p>
            <a:r>
              <a:rPr lang="en-US" dirty="0"/>
              <a:t>Alternative mean of transport similar to car as close as possible </a:t>
            </a:r>
          </a:p>
          <a:p>
            <a:r>
              <a:rPr lang="en-US" dirty="0"/>
              <a:t>“Door to door“  principle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5228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BEC22-0351-4B78-8A55-59E13008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4700"/>
            <a:ext cx="7886700" cy="915989"/>
          </a:xfrm>
        </p:spPr>
        <p:txBody>
          <a:bodyPr/>
          <a:lstStyle/>
          <a:p>
            <a:pPr algn="ctr"/>
            <a:r>
              <a:rPr lang="en-GB" b="1" dirty="0"/>
              <a:t>Travelling by cars:</a:t>
            </a:r>
            <a:r>
              <a:rPr lang="sk-SK" b="1" dirty="0"/>
              <a:t/>
            </a:r>
            <a:br>
              <a:rPr lang="sk-SK" b="1" dirty="0"/>
            </a:br>
            <a:r>
              <a:rPr lang="en-GB" b="1" dirty="0"/>
              <a:t> Origin - Destination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470594-B7FE-48CB-B396-6C8B14A0F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58999"/>
            <a:ext cx="7886700" cy="4017963"/>
          </a:xfrm>
        </p:spPr>
        <p:txBody>
          <a:bodyPr/>
          <a:lstStyle/>
          <a:p>
            <a:endParaRPr lang="sk-SK" dirty="0"/>
          </a:p>
        </p:txBody>
      </p:sp>
      <p:grpSp>
        <p:nvGrpSpPr>
          <p:cNvPr id="9" name="Group 11855">
            <a:extLst>
              <a:ext uri="{FF2B5EF4-FFF2-40B4-BE49-F238E27FC236}">
                <a16:creationId xmlns:a16="http://schemas.microsoft.com/office/drawing/2014/main" id="{FEA55998-2171-4191-A366-27F335AC313F}"/>
              </a:ext>
            </a:extLst>
          </p:cNvPr>
          <p:cNvGrpSpPr/>
          <p:nvPr/>
        </p:nvGrpSpPr>
        <p:grpSpPr>
          <a:xfrm>
            <a:off x="1200467" y="2651760"/>
            <a:ext cx="7200264" cy="2572384"/>
            <a:chOff x="0" y="0"/>
            <a:chExt cx="7200849" cy="2572970"/>
          </a:xfrm>
        </p:grpSpPr>
        <p:sp>
          <p:nvSpPr>
            <p:cNvPr id="10" name="Shape 169">
              <a:extLst>
                <a:ext uri="{FF2B5EF4-FFF2-40B4-BE49-F238E27FC236}">
                  <a16:creationId xmlns:a16="http://schemas.microsoft.com/office/drawing/2014/main" id="{20269E73-CA5C-478C-AB46-F95C47A82F84}"/>
                </a:ext>
              </a:extLst>
            </p:cNvPr>
            <p:cNvSpPr/>
            <p:nvPr/>
          </p:nvSpPr>
          <p:spPr>
            <a:xfrm>
              <a:off x="0" y="0"/>
              <a:ext cx="1872234" cy="1080123"/>
            </a:xfrm>
            <a:custGeom>
              <a:avLst/>
              <a:gdLst/>
              <a:ahLst/>
              <a:cxnLst/>
              <a:rect l="0" t="0" r="0" b="0"/>
              <a:pathLst>
                <a:path w="1872234" h="1080123">
                  <a:moveTo>
                    <a:pt x="0" y="1080123"/>
                  </a:moveTo>
                  <a:lnTo>
                    <a:pt x="1872234" y="1080123"/>
                  </a:lnTo>
                  <a:lnTo>
                    <a:pt x="1872234" y="0"/>
                  </a:lnTo>
                  <a:lnTo>
                    <a:pt x="0" y="0"/>
                  </a:ln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C0504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1" name="Shape 173">
              <a:extLst>
                <a:ext uri="{FF2B5EF4-FFF2-40B4-BE49-F238E27FC236}">
                  <a16:creationId xmlns:a16="http://schemas.microsoft.com/office/drawing/2014/main" id="{63B719D6-57F7-4F13-B12E-0202B33E65AE}"/>
                </a:ext>
              </a:extLst>
            </p:cNvPr>
            <p:cNvSpPr/>
            <p:nvPr/>
          </p:nvSpPr>
          <p:spPr>
            <a:xfrm>
              <a:off x="5328615" y="1492847"/>
              <a:ext cx="1872234" cy="1080123"/>
            </a:xfrm>
            <a:custGeom>
              <a:avLst/>
              <a:gdLst/>
              <a:ahLst/>
              <a:cxnLst/>
              <a:rect l="0" t="0" r="0" b="0"/>
              <a:pathLst>
                <a:path w="1872234" h="1080123">
                  <a:moveTo>
                    <a:pt x="0" y="1080123"/>
                  </a:moveTo>
                  <a:lnTo>
                    <a:pt x="1872234" y="1080123"/>
                  </a:lnTo>
                  <a:lnTo>
                    <a:pt x="1872234" y="0"/>
                  </a:lnTo>
                  <a:lnTo>
                    <a:pt x="0" y="0"/>
                  </a:ln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C0504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pic>
          <p:nvPicPr>
            <p:cNvPr id="12" name="Picture 177">
              <a:extLst>
                <a:ext uri="{FF2B5EF4-FFF2-40B4-BE49-F238E27FC236}">
                  <a16:creationId xmlns:a16="http://schemas.microsoft.com/office/drawing/2014/main" id="{847F69B5-2B1E-489D-906F-D2FBB897D04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29511" y="501891"/>
              <a:ext cx="3710940" cy="2017776"/>
            </a:xfrm>
            <a:prstGeom prst="rect">
              <a:avLst/>
            </a:prstGeom>
          </p:spPr>
        </p:pic>
        <p:sp>
          <p:nvSpPr>
            <p:cNvPr id="13" name="Shape 178">
              <a:extLst>
                <a:ext uri="{FF2B5EF4-FFF2-40B4-BE49-F238E27FC236}">
                  <a16:creationId xmlns:a16="http://schemas.microsoft.com/office/drawing/2014/main" id="{AC6B7726-3377-4DEC-9721-6A68D64EE947}"/>
                </a:ext>
              </a:extLst>
            </p:cNvPr>
            <p:cNvSpPr/>
            <p:nvPr/>
          </p:nvSpPr>
          <p:spPr>
            <a:xfrm>
              <a:off x="1872183" y="521068"/>
              <a:ext cx="3456559" cy="1852295"/>
            </a:xfrm>
            <a:custGeom>
              <a:avLst/>
              <a:gdLst/>
              <a:ahLst/>
              <a:cxnLst/>
              <a:rect l="0" t="0" r="0" b="0"/>
              <a:pathLst>
                <a:path w="3456559" h="1852295">
                  <a:moveTo>
                    <a:pt x="0" y="0"/>
                  </a:moveTo>
                  <a:lnTo>
                    <a:pt x="1728216" y="0"/>
                  </a:lnTo>
                  <a:cubicBezTo>
                    <a:pt x="1738757" y="0"/>
                    <a:pt x="1747266" y="8509"/>
                    <a:pt x="1747266" y="19050"/>
                  </a:cubicBezTo>
                  <a:lnTo>
                    <a:pt x="1747266" y="1744815"/>
                  </a:lnTo>
                  <a:lnTo>
                    <a:pt x="3348189" y="1744815"/>
                  </a:lnTo>
                  <a:lnTo>
                    <a:pt x="3294761" y="1713649"/>
                  </a:lnTo>
                  <a:cubicBezTo>
                    <a:pt x="3285744" y="1708354"/>
                    <a:pt x="3282696" y="1696682"/>
                    <a:pt x="3287903" y="1687589"/>
                  </a:cubicBezTo>
                  <a:cubicBezTo>
                    <a:pt x="3293237" y="1678508"/>
                    <a:pt x="3304921" y="1675435"/>
                    <a:pt x="3313938" y="1680744"/>
                  </a:cubicBezTo>
                  <a:lnTo>
                    <a:pt x="3456559" y="1763865"/>
                  </a:lnTo>
                  <a:lnTo>
                    <a:pt x="3313938" y="1846999"/>
                  </a:lnTo>
                  <a:cubicBezTo>
                    <a:pt x="3304921" y="1852295"/>
                    <a:pt x="3293237" y="1849234"/>
                    <a:pt x="3287903" y="1840141"/>
                  </a:cubicBezTo>
                  <a:cubicBezTo>
                    <a:pt x="3282696" y="1831061"/>
                    <a:pt x="3285744" y="1819389"/>
                    <a:pt x="3294761" y="1814094"/>
                  </a:cubicBezTo>
                  <a:lnTo>
                    <a:pt x="3348210" y="1782915"/>
                  </a:lnTo>
                  <a:lnTo>
                    <a:pt x="1728216" y="1782915"/>
                  </a:lnTo>
                  <a:cubicBezTo>
                    <a:pt x="1717675" y="1782915"/>
                    <a:pt x="1709166" y="1774393"/>
                    <a:pt x="1709166" y="1763865"/>
                  </a:cubicBezTo>
                  <a:lnTo>
                    <a:pt x="1709166" y="38100"/>
                  </a:lnTo>
                  <a:lnTo>
                    <a:pt x="0" y="38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504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</p:grpSp>
      <p:sp>
        <p:nvSpPr>
          <p:cNvPr id="14" name="Textové pole 3">
            <a:extLst>
              <a:ext uri="{FF2B5EF4-FFF2-40B4-BE49-F238E27FC236}">
                <a16:creationId xmlns:a16="http://schemas.microsoft.com/office/drawing/2014/main" id="{CF40ED6C-D4CA-4D54-A4BE-BB618BBA8F9B}"/>
              </a:ext>
            </a:extLst>
          </p:cNvPr>
          <p:cNvSpPr txBox="1"/>
          <p:nvPr/>
        </p:nvSpPr>
        <p:spPr>
          <a:xfrm>
            <a:off x="1594847" y="2924387"/>
            <a:ext cx="2210435" cy="10179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350" indent="-6350">
              <a:lnSpc>
                <a:spcPct val="102000"/>
              </a:lnSpc>
              <a:spcAft>
                <a:spcPts val="765"/>
              </a:spcAft>
            </a:pPr>
            <a:r>
              <a:rPr lang="en-GB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Origin</a:t>
            </a:r>
            <a:endParaRPr lang="sk-SK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extové pole 2">
            <a:extLst>
              <a:ext uri="{FF2B5EF4-FFF2-40B4-BE49-F238E27FC236}">
                <a16:creationId xmlns:a16="http://schemas.microsoft.com/office/drawing/2014/main" id="{7546294A-39DA-491F-9067-6FC1085DBF5D}"/>
              </a:ext>
            </a:extLst>
          </p:cNvPr>
          <p:cNvSpPr txBox="1"/>
          <p:nvPr/>
        </p:nvSpPr>
        <p:spPr>
          <a:xfrm>
            <a:off x="6522692" y="4450483"/>
            <a:ext cx="2210435" cy="10179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350" indent="-6350">
              <a:lnSpc>
                <a:spcPct val="102000"/>
              </a:lnSpc>
              <a:spcAft>
                <a:spcPts val="765"/>
              </a:spcAft>
            </a:pPr>
            <a:r>
              <a:rPr lang="en-GB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Destination</a:t>
            </a:r>
            <a:endParaRPr lang="sk-SK" sz="3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6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D3DF7A-2F8C-45BB-97FA-AE26EE3F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6"/>
            <a:ext cx="7886700" cy="1300163"/>
          </a:xfrm>
        </p:spPr>
        <p:txBody>
          <a:bodyPr/>
          <a:lstStyle/>
          <a:p>
            <a:pPr algn="ctr"/>
            <a:r>
              <a:rPr lang="sk-SK" dirty="0" err="1"/>
              <a:t>Alternative</a:t>
            </a:r>
            <a:r>
              <a:rPr lang="sk-SK" dirty="0"/>
              <a:t> Transport, </a:t>
            </a:r>
            <a:r>
              <a:rPr lang="sk-SK" dirty="0" err="1"/>
              <a:t>e.g</a:t>
            </a:r>
            <a:r>
              <a:rPr lang="sk-SK" dirty="0"/>
              <a:t>.</a:t>
            </a:r>
            <a:br>
              <a:rPr lang="sk-SK" dirty="0"/>
            </a:br>
            <a:r>
              <a:rPr lang="sk-SK" dirty="0" err="1"/>
              <a:t>Public</a:t>
            </a:r>
            <a:r>
              <a:rPr lang="sk-SK" dirty="0"/>
              <a:t> Transport: </a:t>
            </a:r>
            <a:r>
              <a:rPr lang="sk-SK" dirty="0" err="1"/>
              <a:t>Origin</a:t>
            </a:r>
            <a:r>
              <a:rPr lang="sk-SK" dirty="0"/>
              <a:t> – </a:t>
            </a:r>
            <a:r>
              <a:rPr lang="sk-SK" dirty="0" err="1"/>
              <a:t>Destin</a:t>
            </a:r>
            <a:r>
              <a:rPr lang="sk-SK" dirty="0"/>
              <a:t>.</a:t>
            </a:r>
          </a:p>
        </p:txBody>
      </p:sp>
      <p:pic>
        <p:nvPicPr>
          <p:cNvPr id="44" name="Zástupný objekt pre obsah 43">
            <a:extLst>
              <a:ext uri="{FF2B5EF4-FFF2-40B4-BE49-F238E27FC236}">
                <a16:creationId xmlns:a16="http://schemas.microsoft.com/office/drawing/2014/main" id="{0F2124D6-C244-4E76-98B9-EEA115FB4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863" y="2082800"/>
            <a:ext cx="6778273" cy="40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0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3E82E2-29B4-47F6-A6AB-C8A49F7A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8463"/>
            <a:ext cx="7886700" cy="752226"/>
          </a:xfrm>
        </p:spPr>
        <p:txBody>
          <a:bodyPr/>
          <a:lstStyle/>
          <a:p>
            <a:pPr algn="ctr"/>
            <a:r>
              <a:rPr lang="en-GB" dirty="0"/>
              <a:t>The difference?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16" name="Zástupný objekt pre obsah 15">
            <a:extLst>
              <a:ext uri="{FF2B5EF4-FFF2-40B4-BE49-F238E27FC236}">
                <a16:creationId xmlns:a16="http://schemas.microsoft.com/office/drawing/2014/main" id="{F1A52D5F-18A5-40EE-B4EC-DF5FCCA51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34030"/>
            <a:ext cx="7886700" cy="39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5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F4A24-EE84-421E-8321-902C9094D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062"/>
            <a:ext cx="7886700" cy="846627"/>
          </a:xfrm>
        </p:spPr>
        <p:txBody>
          <a:bodyPr/>
          <a:lstStyle/>
          <a:p>
            <a:pPr algn="ctr"/>
            <a:r>
              <a:rPr lang="en-GB" b="1" dirty="0"/>
              <a:t>Problems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D87F9EB-DEAE-4E38-AAD7-ABD099950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Trips interruption because of transfers</a:t>
            </a:r>
          </a:p>
          <a:p>
            <a:r>
              <a:rPr lang="en-US" dirty="0"/>
              <a:t>Transfers could be “stressful” for </a:t>
            </a:r>
            <a:r>
              <a:rPr lang="en-US" dirty="0" err="1"/>
              <a:t>travellers</a:t>
            </a:r>
            <a:r>
              <a:rPr lang="en-US" dirty="0"/>
              <a:t>, mainly if systems are not united and compact</a:t>
            </a:r>
          </a:p>
          <a:p>
            <a:r>
              <a:rPr lang="en-US" dirty="0"/>
              <a:t>Just imagine e.g. transfer between Rickshaw and TGV </a:t>
            </a:r>
          </a:p>
          <a:p>
            <a:endParaRPr lang="sk-SK" dirty="0"/>
          </a:p>
        </p:txBody>
      </p:sp>
      <p:grpSp>
        <p:nvGrpSpPr>
          <p:cNvPr id="4" name="Group 14771">
            <a:extLst>
              <a:ext uri="{FF2B5EF4-FFF2-40B4-BE49-F238E27FC236}">
                <a16:creationId xmlns:a16="http://schemas.microsoft.com/office/drawing/2014/main" id="{265886FA-3060-4E3A-8F63-1F36ED2169A4}"/>
              </a:ext>
            </a:extLst>
          </p:cNvPr>
          <p:cNvGrpSpPr/>
          <p:nvPr/>
        </p:nvGrpSpPr>
        <p:grpSpPr>
          <a:xfrm>
            <a:off x="1167447" y="4342448"/>
            <a:ext cx="6809105" cy="1834515"/>
            <a:chOff x="0" y="0"/>
            <a:chExt cx="6809563" cy="1834833"/>
          </a:xfrm>
        </p:grpSpPr>
        <p:pic>
          <p:nvPicPr>
            <p:cNvPr id="5" name="Picture 287">
              <a:extLst>
                <a:ext uri="{FF2B5EF4-FFF2-40B4-BE49-F238E27FC236}">
                  <a16:creationId xmlns:a16="http://schemas.microsoft.com/office/drawing/2014/main" id="{EC88D97A-26A6-4389-8FF4-89E265CE0AE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558"/>
              <a:ext cx="2095500" cy="1819275"/>
            </a:xfrm>
            <a:prstGeom prst="rect">
              <a:avLst/>
            </a:prstGeom>
          </p:spPr>
        </p:pic>
        <p:pic>
          <p:nvPicPr>
            <p:cNvPr id="6" name="Picture 289">
              <a:extLst>
                <a:ext uri="{FF2B5EF4-FFF2-40B4-BE49-F238E27FC236}">
                  <a16:creationId xmlns:a16="http://schemas.microsoft.com/office/drawing/2014/main" id="{96E7493E-C19E-4B2B-8F56-CEE5C8282E4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04462" y="0"/>
              <a:ext cx="2705101" cy="1685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56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C384F-6CD4-4892-BF7E-7C3FC1AB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8305"/>
            <a:ext cx="7886700" cy="812384"/>
          </a:xfrm>
        </p:spPr>
        <p:txBody>
          <a:bodyPr/>
          <a:lstStyle/>
          <a:p>
            <a:pPr algn="ctr"/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solution</a:t>
            </a:r>
            <a:r>
              <a:rPr lang="sk-SK" dirty="0"/>
              <a:t> lies in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5FAF7FA-F0A9-4202-ABB4-F38D6BCCE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Connection of various systems at 1 place, </a:t>
            </a:r>
          </a:p>
          <a:p>
            <a:r>
              <a:rPr lang="en-US" dirty="0"/>
              <a:t>Enabling to have as short transfer among systems as possible, </a:t>
            </a:r>
          </a:p>
          <a:p>
            <a:r>
              <a:rPr lang="en-US" dirty="0"/>
              <a:t>Reduction of formalities to minimum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73506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72A2E-B3D1-4371-B49E-880C4916C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495"/>
            <a:ext cx="7886700" cy="740194"/>
          </a:xfrm>
        </p:spPr>
        <p:txBody>
          <a:bodyPr/>
          <a:lstStyle/>
          <a:p>
            <a:pPr algn="ctr"/>
            <a:r>
              <a:rPr lang="en-GB" dirty="0"/>
              <a:t>What should be solved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950260-6389-4BFE-B7E8-C5D2B563E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Transport modes should enable to make one part of the trip “from door to door” </a:t>
            </a:r>
          </a:p>
          <a:p>
            <a:r>
              <a:rPr lang="en-US" dirty="0"/>
              <a:t>Participation of all organizations</a:t>
            </a:r>
          </a:p>
          <a:p>
            <a:r>
              <a:rPr lang="en-US" dirty="0"/>
              <a:t>Every system should be accessible</a:t>
            </a:r>
          </a:p>
          <a:p>
            <a:r>
              <a:rPr lang="en-US" dirty="0"/>
              <a:t>Enabling transport for “last mile”– Walking, B+R, P+R etc.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2644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15F93-64B0-4D8D-AC86-F01CF8CC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495"/>
            <a:ext cx="7886700" cy="740194"/>
          </a:xfrm>
        </p:spPr>
        <p:txBody>
          <a:bodyPr/>
          <a:lstStyle/>
          <a:p>
            <a:pPr algn="ctr"/>
            <a:r>
              <a:rPr lang="en-GB" b="1" dirty="0"/>
              <a:t>Everything in one place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D15662A4-E588-4F8B-8287-68408C5FB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182019"/>
            <a:ext cx="6248400" cy="3638550"/>
          </a:xfrm>
          <a:prstGeom prst="rect">
            <a:avLst/>
          </a:prstGeom>
        </p:spPr>
      </p:pic>
      <p:sp>
        <p:nvSpPr>
          <p:cNvPr id="5" name="Rectangle 344">
            <a:extLst>
              <a:ext uri="{FF2B5EF4-FFF2-40B4-BE49-F238E27FC236}">
                <a16:creationId xmlns:a16="http://schemas.microsoft.com/office/drawing/2014/main" id="{460CE7DC-970C-411D-B95A-20A4C4939134}"/>
              </a:ext>
            </a:extLst>
          </p:cNvPr>
          <p:cNvSpPr/>
          <p:nvPr/>
        </p:nvSpPr>
        <p:spPr>
          <a:xfrm>
            <a:off x="797169" y="2045579"/>
            <a:ext cx="2590800" cy="5511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indent="-6350">
              <a:lnSpc>
                <a:spcPct val="107000"/>
              </a:lnSpc>
              <a:spcAft>
                <a:spcPts val="800"/>
              </a:spcAft>
            </a:pPr>
            <a:r>
              <a: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Ideal condition</a:t>
            </a:r>
          </a:p>
        </p:txBody>
      </p:sp>
    </p:spTree>
    <p:extLst>
      <p:ext uri="{BB962C8B-B14F-4D97-AF65-F5344CB8AC3E}">
        <p14:creationId xmlns:p14="http://schemas.microsoft.com/office/powerpoint/2010/main" val="380787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00BAD-CA4D-4680-9B61-8BE3DAE5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8999"/>
            <a:ext cx="7886700" cy="801689"/>
          </a:xfrm>
        </p:spPr>
        <p:txBody>
          <a:bodyPr/>
          <a:lstStyle/>
          <a:p>
            <a:r>
              <a:rPr lang="sk-SK" dirty="0"/>
              <a:t>General </a:t>
            </a:r>
            <a:r>
              <a:rPr lang="sk-SK" dirty="0" err="1"/>
              <a:t>importance</a:t>
            </a:r>
            <a:r>
              <a:rPr lang="sk-SK" dirty="0"/>
              <a:t> of </a:t>
            </a:r>
            <a:r>
              <a:rPr lang="sk-SK" dirty="0" err="1"/>
              <a:t>terminals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B8D0FD-4954-427D-A0D2-B6E6B2F01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Basis: </a:t>
            </a:r>
          </a:p>
          <a:p>
            <a:pPr marL="0" indent="0">
              <a:buNone/>
            </a:pPr>
            <a:r>
              <a:rPr lang="en-US" dirty="0"/>
              <a:t>Enabling passengers:</a:t>
            </a:r>
          </a:p>
          <a:p>
            <a:pPr marL="0" indent="0">
              <a:buNone/>
            </a:pPr>
            <a:r>
              <a:rPr lang="en-US" dirty="0"/>
              <a:t>•</a:t>
            </a:r>
            <a:r>
              <a:rPr lang="sk-SK" dirty="0"/>
              <a:t>	</a:t>
            </a:r>
            <a:r>
              <a:rPr lang="en-US" dirty="0"/>
              <a:t>to board, alight, and transfer among transport </a:t>
            </a:r>
            <a:r>
              <a:rPr lang="sk-SK" dirty="0"/>
              <a:t>	</a:t>
            </a:r>
            <a:r>
              <a:rPr lang="en-US" dirty="0"/>
              <a:t>vehicles,</a:t>
            </a:r>
          </a:p>
          <a:p>
            <a:pPr marL="0" indent="0">
              <a:buNone/>
            </a:pPr>
            <a:r>
              <a:rPr lang="en-US" dirty="0"/>
              <a:t>•	changing transport modes, </a:t>
            </a:r>
          </a:p>
          <a:p>
            <a:pPr marL="0" indent="0">
              <a:buNone/>
            </a:pPr>
            <a:r>
              <a:rPr lang="en-US" dirty="0"/>
              <a:t>•	to buy tickets, gain information, etc.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6142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91882-741B-44BE-81F6-95E2EA62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2"/>
          </a:xfrm>
        </p:spPr>
        <p:txBody>
          <a:bodyPr/>
          <a:lstStyle/>
          <a:p>
            <a:pPr algn="ctr"/>
            <a:r>
              <a:rPr lang="en-US" dirty="0"/>
              <a:t>the greater distance the greater problem 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337A9E7-7551-4A50-8790-31D34D192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655132"/>
            <a:ext cx="7886700" cy="300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52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57364-09C0-40D2-8790-BF5330D0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2"/>
          </a:xfrm>
        </p:spPr>
        <p:txBody>
          <a:bodyPr/>
          <a:lstStyle/>
          <a:p>
            <a:pPr algn="ctr"/>
            <a:r>
              <a:rPr lang="en-GB" b="1" dirty="0"/>
              <a:t>Passenger interconnection principles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677F65-1005-4CA2-8510-2C68AF331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09273"/>
            <a:ext cx="7886700" cy="4167689"/>
          </a:xfrm>
        </p:spPr>
        <p:txBody>
          <a:bodyPr/>
          <a:lstStyle/>
          <a:p>
            <a:pPr lvl="0" fontAlgn="base"/>
            <a:r>
              <a:rPr lang="en-GB" dirty="0"/>
              <a:t>As shortest distance as possible (Detour Index 1,6 – 2) </a:t>
            </a:r>
            <a:endParaRPr lang="sk-SK" dirty="0"/>
          </a:p>
          <a:p>
            <a:pPr lvl="0" fontAlgn="base"/>
            <a:r>
              <a:rPr lang="en-GB" dirty="0"/>
              <a:t>Maximum number of turns: 3 </a:t>
            </a:r>
            <a:endParaRPr lang="sk-SK" dirty="0"/>
          </a:p>
          <a:p>
            <a:pPr lvl="0" fontAlgn="base"/>
            <a:r>
              <a:rPr lang="en-GB" dirty="0"/>
              <a:t>Turn angle: 90</a:t>
            </a:r>
            <a:r>
              <a:rPr lang="en-GB" baseline="30000" dirty="0"/>
              <a:t>o </a:t>
            </a:r>
            <a:endParaRPr lang="sk-SK" dirty="0"/>
          </a:p>
          <a:p>
            <a:pPr lvl="0" fontAlgn="base"/>
            <a:r>
              <a:rPr lang="en-GB" dirty="0"/>
              <a:t>Barriers reduction</a:t>
            </a:r>
            <a:endParaRPr lang="sk-SK" dirty="0"/>
          </a:p>
          <a:p>
            <a:pPr lvl="0" fontAlgn="base"/>
            <a:r>
              <a:rPr lang="en-GB" dirty="0"/>
              <a:t>Friendly to disabled person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2601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BB210-336C-49FA-A948-75D349469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6116"/>
            <a:ext cx="7886700" cy="1106905"/>
          </a:xfrm>
        </p:spPr>
        <p:txBody>
          <a:bodyPr/>
          <a:lstStyle/>
          <a:p>
            <a:pPr algn="ctr"/>
            <a:r>
              <a:rPr lang="en-GB" b="1" dirty="0"/>
              <a:t>Differences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D4956A-41BD-460D-9D85-5ABAE5CEA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2208">
            <a:extLst>
              <a:ext uri="{FF2B5EF4-FFF2-40B4-BE49-F238E27FC236}">
                <a16:creationId xmlns:a16="http://schemas.microsoft.com/office/drawing/2014/main" id="{27CCD812-29FF-4D83-82CA-62CEA00DE381}"/>
              </a:ext>
            </a:extLst>
          </p:cNvPr>
          <p:cNvGrpSpPr/>
          <p:nvPr/>
        </p:nvGrpSpPr>
        <p:grpSpPr>
          <a:xfrm>
            <a:off x="287655" y="1676760"/>
            <a:ext cx="8568690" cy="4736465"/>
            <a:chOff x="0" y="0"/>
            <a:chExt cx="8568944" cy="4736719"/>
          </a:xfrm>
        </p:grpSpPr>
        <p:pic>
          <p:nvPicPr>
            <p:cNvPr id="5" name="Picture 603">
              <a:extLst>
                <a:ext uri="{FF2B5EF4-FFF2-40B4-BE49-F238E27FC236}">
                  <a16:creationId xmlns:a16="http://schemas.microsoft.com/office/drawing/2014/main" id="{045AB06B-1DB7-4C63-8EEB-483383BC039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68944" cy="4736719"/>
            </a:xfrm>
            <a:prstGeom prst="rect">
              <a:avLst/>
            </a:prstGeom>
          </p:spPr>
        </p:pic>
        <p:sp>
          <p:nvSpPr>
            <p:cNvPr id="6" name="Rectangle 606">
              <a:extLst>
                <a:ext uri="{FF2B5EF4-FFF2-40B4-BE49-F238E27FC236}">
                  <a16:creationId xmlns:a16="http://schemas.microsoft.com/office/drawing/2014/main" id="{5149EE55-64C8-4055-B631-4D90A2AD3B91}"/>
                </a:ext>
              </a:extLst>
            </p:cNvPr>
            <p:cNvSpPr/>
            <p:nvPr/>
          </p:nvSpPr>
          <p:spPr>
            <a:xfrm>
              <a:off x="1831025" y="393776"/>
              <a:ext cx="95281" cy="4294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25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609">
              <a:extLst>
                <a:ext uri="{FF2B5EF4-FFF2-40B4-BE49-F238E27FC236}">
                  <a16:creationId xmlns:a16="http://schemas.microsoft.com/office/drawing/2014/main" id="{9317A469-43A7-4452-9232-B8E17B416BDC}"/>
                </a:ext>
              </a:extLst>
            </p:cNvPr>
            <p:cNvSpPr/>
            <p:nvPr/>
          </p:nvSpPr>
          <p:spPr>
            <a:xfrm>
              <a:off x="7848666" y="393776"/>
              <a:ext cx="95281" cy="4294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25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582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4968E-8C33-44F0-B7D1-4E4D0FD0F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8621"/>
            <a:ext cx="7886700" cy="692068"/>
          </a:xfrm>
        </p:spPr>
        <p:txBody>
          <a:bodyPr/>
          <a:lstStyle/>
          <a:p>
            <a:pPr algn="ctr"/>
            <a:r>
              <a:rPr lang="en-GB" b="1" dirty="0"/>
              <a:t>The criteria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5219537-FCF4-45A2-ACC6-D1959067C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Availability, Accessibility</a:t>
            </a:r>
            <a:endParaRPr lang="sk-SK" dirty="0"/>
          </a:p>
          <a:p>
            <a:pPr lvl="0" fontAlgn="base"/>
            <a:r>
              <a:rPr lang="en-GB" dirty="0"/>
              <a:t>Integration </a:t>
            </a:r>
            <a:endParaRPr lang="sk-SK" dirty="0"/>
          </a:p>
          <a:p>
            <a:pPr lvl="0" fontAlgn="base"/>
            <a:r>
              <a:rPr lang="en-GB" dirty="0"/>
              <a:t>Viability</a:t>
            </a:r>
            <a:endParaRPr lang="sk-SK" dirty="0"/>
          </a:p>
          <a:p>
            <a:pPr lvl="0" fontAlgn="base"/>
            <a:r>
              <a:rPr lang="en-GB" dirty="0"/>
              <a:t>Safety and Security</a:t>
            </a:r>
            <a:endParaRPr lang="sk-SK" dirty="0"/>
          </a:p>
          <a:p>
            <a:pPr lvl="0" fontAlgn="base"/>
            <a:r>
              <a:rPr lang="en-GB" dirty="0"/>
              <a:t>Efficiency</a:t>
            </a:r>
            <a:endParaRPr lang="sk-SK" dirty="0"/>
          </a:p>
          <a:p>
            <a:pPr lvl="0" fontAlgn="base"/>
            <a:r>
              <a:rPr lang="en-GB" dirty="0"/>
              <a:t>Comfort </a:t>
            </a:r>
            <a:endParaRPr lang="sk-SK" dirty="0"/>
          </a:p>
          <a:p>
            <a:pPr lvl="0" fontAlgn="base"/>
            <a:r>
              <a:rPr lang="en-GB" dirty="0"/>
              <a:t>Stimulation of local economy</a:t>
            </a:r>
            <a:endParaRPr lang="sk-SK" dirty="0"/>
          </a:p>
          <a:p>
            <a:pPr lvl="0" fontAlgn="base"/>
            <a:r>
              <a:rPr lang="en-GB" dirty="0"/>
              <a:t>Environmental protection</a:t>
            </a:r>
            <a:endParaRPr lang="sk-SK" dirty="0"/>
          </a:p>
          <a:p>
            <a:pPr lvl="0" fontAlgn="base"/>
            <a:r>
              <a:rPr lang="en-GB" dirty="0"/>
              <a:t>Energy efficiency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9552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56CAD-A318-4033-976C-A42B1BBB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8463"/>
            <a:ext cx="7886700" cy="752226"/>
          </a:xfrm>
        </p:spPr>
        <p:txBody>
          <a:bodyPr/>
          <a:lstStyle/>
          <a:p>
            <a:pPr algn="ctr"/>
            <a:r>
              <a:rPr lang="en-GB" b="1" dirty="0"/>
              <a:t>Availability, accessibility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19C650-F1C8-4075-9191-91896F92D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everyone - groups of travellers (also foreign)</a:t>
            </a:r>
            <a:endParaRPr lang="sk-SK" dirty="0"/>
          </a:p>
          <a:p>
            <a:r>
              <a:rPr lang="en-GB" dirty="0"/>
              <a:t>Passengers - need to find a train, bus, exit, timetable, change information</a:t>
            </a:r>
            <a:endParaRPr lang="sk-SK" dirty="0"/>
          </a:p>
          <a:p>
            <a:r>
              <a:rPr lang="en-GB" dirty="0"/>
              <a:t>Connection to other modes of transport,</a:t>
            </a:r>
            <a:endParaRPr lang="sk-SK" dirty="0"/>
          </a:p>
          <a:p>
            <a:r>
              <a:rPr lang="en-GB" dirty="0"/>
              <a:t>Information must be found by the passengers themselves</a:t>
            </a:r>
            <a:endParaRPr lang="sk-SK" dirty="0"/>
          </a:p>
          <a:p>
            <a:r>
              <a:rPr lang="en-GB" dirty="0"/>
              <a:t>Man must see and recognize that it is a station, a stop, a transfer point!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8437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D7BDFC-22C2-4742-8571-27932505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9C1E48-238D-48B2-AD05-A350F6E2C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716" y="3513221"/>
            <a:ext cx="6337634" cy="2663742"/>
          </a:xfrm>
        </p:spPr>
        <p:txBody>
          <a:bodyPr/>
          <a:lstStyle/>
          <a:p>
            <a:pPr marL="0" indent="0">
              <a:buNone/>
            </a:pPr>
            <a:r>
              <a:rPr lang="en-GB" sz="3600" b="1" dirty="0"/>
              <a:t>Entering the terminal </a:t>
            </a:r>
            <a:endParaRPr lang="sk-SK" sz="3600" b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59990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91AA3-E894-41D2-B15E-C9D8FD7E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284004-B258-409A-AC07-01DA59DDF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689">
            <a:extLst>
              <a:ext uri="{FF2B5EF4-FFF2-40B4-BE49-F238E27FC236}">
                <a16:creationId xmlns:a16="http://schemas.microsoft.com/office/drawing/2014/main" id="{7A0212EC-DBFB-4EF1-A21D-4A008B4BA3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3723" y="365126"/>
            <a:ext cx="7543799" cy="61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55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10D3B-E296-42CD-B594-7AEAB89F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738"/>
            <a:ext cx="7886700" cy="705951"/>
          </a:xfrm>
        </p:spPr>
        <p:txBody>
          <a:bodyPr/>
          <a:lstStyle/>
          <a:p>
            <a:pPr algn="ctr"/>
            <a:r>
              <a:rPr lang="en-GB" dirty="0"/>
              <a:t>Marking of transfer node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" name="Picture 714">
            <a:extLst>
              <a:ext uri="{FF2B5EF4-FFF2-40B4-BE49-F238E27FC236}">
                <a16:creationId xmlns:a16="http://schemas.microsoft.com/office/drawing/2014/main" id="{B7C5950C-CCD5-4A41-91A2-DE15A69A51B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909" y="2004646"/>
            <a:ext cx="6963506" cy="48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3909FE-B1A8-458F-8B5A-A359C7F2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023F5B-20F7-49C5-A5D1-CDD7D18FB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527" y="342900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/>
              <a:t>At the terminal 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3473092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ED2DE-D29E-4714-89FA-583D52F2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08BC0D7-F509-40CF-97A5-7B6D1A20C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19" y="1406768"/>
            <a:ext cx="8324472" cy="50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2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55495-4027-4FDB-9FE8-8D815C9D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3300"/>
            <a:ext cx="7886700" cy="687389"/>
          </a:xfrm>
        </p:spPr>
        <p:txBody>
          <a:bodyPr/>
          <a:lstStyle/>
          <a:p>
            <a:pPr algn="ctr"/>
            <a:r>
              <a:rPr lang="en-GB" dirty="0"/>
              <a:t>What is this one? </a:t>
            </a:r>
            <a:endParaRPr lang="sk-SK" dirty="0"/>
          </a:p>
        </p:txBody>
      </p:sp>
      <p:pic>
        <p:nvPicPr>
          <p:cNvPr id="4" name="Picture 37">
            <a:extLst>
              <a:ext uri="{FF2B5EF4-FFF2-40B4-BE49-F238E27FC236}">
                <a16:creationId xmlns:a16="http://schemas.microsoft.com/office/drawing/2014/main" id="{24EEEF04-8794-46C0-9C23-A170C2E7F53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70" y="1825625"/>
            <a:ext cx="77380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60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36AE4-1941-454F-9ABA-51546DD6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6477"/>
            <a:ext cx="7886700" cy="864212"/>
          </a:xfrm>
        </p:spPr>
        <p:txBody>
          <a:bodyPr/>
          <a:lstStyle/>
          <a:p>
            <a:pPr algn="ctr"/>
            <a:r>
              <a:rPr lang="en-GB" b="1" dirty="0"/>
              <a:t>Orientation map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Picture 780">
            <a:extLst>
              <a:ext uri="{FF2B5EF4-FFF2-40B4-BE49-F238E27FC236}">
                <a16:creationId xmlns:a16="http://schemas.microsoft.com/office/drawing/2014/main" id="{E9F4CC8D-6B0B-46CD-AE9C-A36B54EA0FC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299" y="1690689"/>
            <a:ext cx="3830515" cy="47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06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9E394C-1683-48F6-97D6-B04D22AE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786">
            <a:extLst>
              <a:ext uri="{FF2B5EF4-FFF2-40B4-BE49-F238E27FC236}">
                <a16:creationId xmlns:a16="http://schemas.microsoft.com/office/drawing/2014/main" id="{2A541011-8D67-497D-A40B-BC09370CE66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997" y="3006969"/>
            <a:ext cx="3227316" cy="2146117"/>
          </a:xfrm>
          <a:prstGeom prst="rect">
            <a:avLst/>
          </a:prstGeom>
        </p:spPr>
      </p:pic>
      <p:pic>
        <p:nvPicPr>
          <p:cNvPr id="5" name="Picture 788">
            <a:extLst>
              <a:ext uri="{FF2B5EF4-FFF2-40B4-BE49-F238E27FC236}">
                <a16:creationId xmlns:a16="http://schemas.microsoft.com/office/drawing/2014/main" id="{02E1614E-330F-48B0-85C4-91923568D69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84688" y="1893839"/>
            <a:ext cx="3383915" cy="38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22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14A31-07A2-4976-A00C-07001A54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0021"/>
            <a:ext cx="7886700" cy="1251284"/>
          </a:xfrm>
        </p:spPr>
        <p:txBody>
          <a:bodyPr/>
          <a:lstStyle/>
          <a:p>
            <a:pPr algn="ctr"/>
            <a:r>
              <a:rPr lang="en-GB" dirty="0"/>
              <a:t>Easy to find and buy travelling tickets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" name="Picture 797">
            <a:extLst>
              <a:ext uri="{FF2B5EF4-FFF2-40B4-BE49-F238E27FC236}">
                <a16:creationId xmlns:a16="http://schemas.microsoft.com/office/drawing/2014/main" id="{0CB690A3-32C4-4B0D-8867-225144AB4FD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8436" y="2021305"/>
            <a:ext cx="3312702" cy="469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5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ED0ED-3C17-4EF6-8BF5-8A9F9F9E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419" y="888087"/>
            <a:ext cx="7886700" cy="1325563"/>
          </a:xfrm>
        </p:spPr>
        <p:txBody>
          <a:bodyPr/>
          <a:lstStyle/>
          <a:p>
            <a:r>
              <a:rPr lang="en-GB" dirty="0"/>
              <a:t>and where to mark them...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6EC54E-E4E4-4BB2-9540-8286A61A3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80061A-C896-4CA2-B02E-FD4773755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4097" name="Picture 805">
            <a:extLst>
              <a:ext uri="{FF2B5EF4-FFF2-40B4-BE49-F238E27FC236}">
                <a16:creationId xmlns:a16="http://schemas.microsoft.com/office/drawing/2014/main" id="{576A9D3F-9C73-46B5-9D07-E722E813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31" y="1825625"/>
            <a:ext cx="6408737" cy="48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5CC4232-C235-4B91-AAF9-71F144726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5619" y="26313"/>
            <a:ext cx="18473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kumimoji="0" lang="sk-SK" altLang="sk-SK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n-GB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54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B98BD8-0D20-4D3F-A2F9-51DCA0C3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062"/>
            <a:ext cx="7886700" cy="846627"/>
          </a:xfrm>
        </p:spPr>
        <p:txBody>
          <a:bodyPr/>
          <a:lstStyle/>
          <a:p>
            <a:pPr algn="ctr"/>
            <a:r>
              <a:rPr lang="en-GB" b="1" dirty="0"/>
              <a:t>Integration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A4B7EB-1D5C-4762-B2DE-B042B51E9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public transport modes have to create 1 system</a:t>
            </a:r>
            <a:endParaRPr lang="sk-SK" dirty="0"/>
          </a:p>
          <a:p>
            <a:endParaRPr lang="sk-SK" dirty="0"/>
          </a:p>
        </p:txBody>
      </p:sp>
      <p:grpSp>
        <p:nvGrpSpPr>
          <p:cNvPr id="4" name="Group 12670">
            <a:extLst>
              <a:ext uri="{FF2B5EF4-FFF2-40B4-BE49-F238E27FC236}">
                <a16:creationId xmlns:a16="http://schemas.microsoft.com/office/drawing/2014/main" id="{097C3BB6-1573-45D8-918C-8730B74F6093}"/>
              </a:ext>
            </a:extLst>
          </p:cNvPr>
          <p:cNvGrpSpPr/>
          <p:nvPr/>
        </p:nvGrpSpPr>
        <p:grpSpPr>
          <a:xfrm>
            <a:off x="265748" y="2538094"/>
            <a:ext cx="8612504" cy="3773805"/>
            <a:chOff x="0" y="0"/>
            <a:chExt cx="8612569" cy="3773881"/>
          </a:xfrm>
        </p:grpSpPr>
        <p:pic>
          <p:nvPicPr>
            <p:cNvPr id="5" name="Picture 815">
              <a:extLst>
                <a:ext uri="{FF2B5EF4-FFF2-40B4-BE49-F238E27FC236}">
                  <a16:creationId xmlns:a16="http://schemas.microsoft.com/office/drawing/2014/main" id="{D56A06B6-8959-49BD-AC71-8A6B860B69D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050917" cy="3466211"/>
            </a:xfrm>
            <a:prstGeom prst="rect">
              <a:avLst/>
            </a:prstGeom>
          </p:spPr>
        </p:pic>
        <p:pic>
          <p:nvPicPr>
            <p:cNvPr id="6" name="Picture 817">
              <a:extLst>
                <a:ext uri="{FF2B5EF4-FFF2-40B4-BE49-F238E27FC236}">
                  <a16:creationId xmlns:a16="http://schemas.microsoft.com/office/drawing/2014/main" id="{4B6F0C0D-D799-4B73-8FB9-641FCDD7FBC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881311" y="432003"/>
              <a:ext cx="4731258" cy="3341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0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9A75C-FD2D-4E35-8228-DD13032D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9547"/>
            <a:ext cx="7886700" cy="1335506"/>
          </a:xfrm>
        </p:spPr>
        <p:txBody>
          <a:bodyPr/>
          <a:lstStyle/>
          <a:p>
            <a:pPr algn="ctr"/>
            <a:r>
              <a:rPr lang="en-GB" dirty="0"/>
              <a:t>Fast orientation between various systems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" name="Picture 825">
            <a:extLst>
              <a:ext uri="{FF2B5EF4-FFF2-40B4-BE49-F238E27FC236}">
                <a16:creationId xmlns:a16="http://schemas.microsoft.com/office/drawing/2014/main" id="{0E1E00F3-A13F-4477-9905-EDC1A8527B0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862" y="1925054"/>
            <a:ext cx="6664569" cy="45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40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05D95-7F6A-4690-872C-FB2BC6D1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</p:spPr>
        <p:txBody>
          <a:bodyPr/>
          <a:lstStyle/>
          <a:p>
            <a:pPr algn="ctr"/>
            <a:r>
              <a:rPr lang="en-GB" dirty="0"/>
              <a:t>Integration with cars </a:t>
            </a:r>
            <a:endParaRPr lang="sk-SK" dirty="0"/>
          </a:p>
        </p:txBody>
      </p:sp>
      <p:pic>
        <p:nvPicPr>
          <p:cNvPr id="4" name="Picture 836">
            <a:extLst>
              <a:ext uri="{FF2B5EF4-FFF2-40B4-BE49-F238E27FC236}">
                <a16:creationId xmlns:a16="http://schemas.microsoft.com/office/drawing/2014/main" id="{9B973A36-675F-413E-A232-F1F9B2F1D6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846384"/>
            <a:ext cx="5662246" cy="408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29A7A-4FE3-47EE-BE63-CBEA8D13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2665"/>
            <a:ext cx="7886700" cy="1325563"/>
          </a:xfrm>
        </p:spPr>
        <p:txBody>
          <a:bodyPr/>
          <a:lstStyle/>
          <a:p>
            <a:pPr algn="ctr"/>
            <a:r>
              <a:rPr lang="en-GB" b="1" dirty="0"/>
              <a:t>B+R, P+R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693422B-E643-4496-B90D-C4C926DB7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Design by standards: </a:t>
            </a:r>
            <a:r>
              <a:rPr lang="en-GB" i="1" dirty="0"/>
              <a:t>STN</a:t>
            </a:r>
            <a:r>
              <a:rPr lang="en-GB" dirty="0"/>
              <a:t> 73 6110 (In Slovakia)</a:t>
            </a:r>
            <a:endParaRPr lang="sk-SK" dirty="0"/>
          </a:p>
          <a:p>
            <a:pPr lvl="0" fontAlgn="base"/>
            <a:r>
              <a:rPr lang="en-GB" dirty="0"/>
              <a:t>TP 07/2014 (bicycles) (In Slovakia)</a:t>
            </a:r>
            <a:endParaRPr lang="sk-SK" dirty="0"/>
          </a:p>
          <a:p>
            <a:endParaRPr lang="sk-SK" dirty="0"/>
          </a:p>
        </p:txBody>
      </p:sp>
      <p:pic>
        <p:nvPicPr>
          <p:cNvPr id="4" name="Picture 853">
            <a:extLst>
              <a:ext uri="{FF2B5EF4-FFF2-40B4-BE49-F238E27FC236}">
                <a16:creationId xmlns:a16="http://schemas.microsoft.com/office/drawing/2014/main" id="{FC11053A-59A3-42FF-9478-2F3465510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24354" y="2919412"/>
            <a:ext cx="6506308" cy="237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89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96A59-13A3-40A6-9508-3D671717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2368"/>
            <a:ext cx="7886700" cy="788321"/>
          </a:xfrm>
        </p:spPr>
        <p:txBody>
          <a:bodyPr/>
          <a:lstStyle/>
          <a:p>
            <a:pPr algn="ctr"/>
            <a:r>
              <a:rPr lang="en-GB" dirty="0"/>
              <a:t>SION, CH 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00BDDA6A-29E8-4058-B026-4BD8CF9FB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49" y="1825624"/>
            <a:ext cx="8165941" cy="51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30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DF00E-2BC8-406E-AC7A-DA30259C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Connections </a:t>
            </a:r>
            <a:r>
              <a:rPr lang="sk-SK" b="1" dirty="0"/>
              <a:t/>
            </a:r>
            <a:br>
              <a:rPr lang="sk-SK" b="1" dirty="0"/>
            </a:br>
            <a:r>
              <a:rPr lang="en-GB" b="1" dirty="0"/>
              <a:t>Bad example Warsaw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63B906-0F71-4152-930F-F13EDCE59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Metro Busses and Trains are close to each other</a:t>
            </a:r>
            <a:endParaRPr lang="sk-SK" dirty="0"/>
          </a:p>
          <a:p>
            <a:r>
              <a:rPr lang="en-GB" dirty="0"/>
              <a:t>It is hard to find stations </a:t>
            </a:r>
            <a:endParaRPr lang="sk-SK" dirty="0"/>
          </a:p>
          <a:p>
            <a:endParaRPr lang="sk-SK" dirty="0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E1B75746-7E9E-4132-B136-C51093FE6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205" y="2848708"/>
            <a:ext cx="4707539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0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B1ABA3-5B3F-422F-B704-19126D3B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5827"/>
            <a:ext cx="7886700" cy="777874"/>
          </a:xfrm>
        </p:spPr>
        <p:txBody>
          <a:bodyPr/>
          <a:lstStyle/>
          <a:p>
            <a:pPr algn="ctr"/>
            <a:r>
              <a:rPr lang="en-GB" dirty="0"/>
              <a:t>Or this one?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DCEF0B-ADE7-4AE7-9109-0857B8C2C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grpSp>
        <p:nvGrpSpPr>
          <p:cNvPr id="4" name="Group 12014">
            <a:extLst>
              <a:ext uri="{FF2B5EF4-FFF2-40B4-BE49-F238E27FC236}">
                <a16:creationId xmlns:a16="http://schemas.microsoft.com/office/drawing/2014/main" id="{9087F71F-4F2A-44D3-98B1-30DE7BD40E3F}"/>
              </a:ext>
            </a:extLst>
          </p:cNvPr>
          <p:cNvGrpSpPr/>
          <p:nvPr/>
        </p:nvGrpSpPr>
        <p:grpSpPr>
          <a:xfrm>
            <a:off x="762000" y="1825625"/>
            <a:ext cx="7531100" cy="4498975"/>
            <a:chOff x="0" y="0"/>
            <a:chExt cx="7620000" cy="5048250"/>
          </a:xfrm>
        </p:grpSpPr>
        <p:sp>
          <p:nvSpPr>
            <p:cNvPr id="5" name="Rectangle 43">
              <a:extLst>
                <a:ext uri="{FF2B5EF4-FFF2-40B4-BE49-F238E27FC236}">
                  <a16:creationId xmlns:a16="http://schemas.microsoft.com/office/drawing/2014/main" id="{4CE8574B-9D86-4ED7-9725-252F8B2638BD}"/>
                </a:ext>
              </a:extLst>
            </p:cNvPr>
            <p:cNvSpPr/>
            <p:nvPr/>
          </p:nvSpPr>
          <p:spPr>
            <a:xfrm>
              <a:off x="64262" y="93345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45">
              <a:extLst>
                <a:ext uri="{FF2B5EF4-FFF2-40B4-BE49-F238E27FC236}">
                  <a16:creationId xmlns:a16="http://schemas.microsoft.com/office/drawing/2014/main" id="{CE9CD00A-1F83-4038-AD88-36DA5DE9556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620000" cy="5048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901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1E14D-36DF-4030-85A0-08A2C2C7E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4" name="Group 12933">
            <a:extLst>
              <a:ext uri="{FF2B5EF4-FFF2-40B4-BE49-F238E27FC236}">
                <a16:creationId xmlns:a16="http://schemas.microsoft.com/office/drawing/2014/main" id="{565166C2-B50E-476B-88B4-B9AE94A460CE}"/>
              </a:ext>
            </a:extLst>
          </p:cNvPr>
          <p:cNvGrpSpPr/>
          <p:nvPr/>
        </p:nvGrpSpPr>
        <p:grpSpPr>
          <a:xfrm>
            <a:off x="109209" y="1299368"/>
            <a:ext cx="4462791" cy="2701926"/>
            <a:chOff x="0" y="0"/>
            <a:chExt cx="4110355" cy="2595245"/>
          </a:xfrm>
        </p:grpSpPr>
        <p:sp>
          <p:nvSpPr>
            <p:cNvPr id="5" name="Rectangle 1060">
              <a:extLst>
                <a:ext uri="{FF2B5EF4-FFF2-40B4-BE49-F238E27FC236}">
                  <a16:creationId xmlns:a16="http://schemas.microsoft.com/office/drawing/2014/main" id="{3AFEA15E-B228-41F1-9048-7CE716FF6138}"/>
                </a:ext>
              </a:extLst>
            </p:cNvPr>
            <p:cNvSpPr/>
            <p:nvPr/>
          </p:nvSpPr>
          <p:spPr>
            <a:xfrm>
              <a:off x="568312" y="1389406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062">
              <a:extLst>
                <a:ext uri="{FF2B5EF4-FFF2-40B4-BE49-F238E27FC236}">
                  <a16:creationId xmlns:a16="http://schemas.microsoft.com/office/drawing/2014/main" id="{796EA43D-720D-4D36-922C-73C01CF9E1E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10355" cy="2595245"/>
            </a:xfrm>
            <a:prstGeom prst="rect">
              <a:avLst/>
            </a:prstGeom>
          </p:spPr>
        </p:pic>
      </p:grpSp>
      <p:pic>
        <p:nvPicPr>
          <p:cNvPr id="7" name="Picture 1064">
            <a:extLst>
              <a:ext uri="{FF2B5EF4-FFF2-40B4-BE49-F238E27FC236}">
                <a16:creationId xmlns:a16="http://schemas.microsoft.com/office/drawing/2014/main" id="{5EF411DD-3CDC-4B05-9E52-3C7159263EE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1209" y="3320205"/>
            <a:ext cx="4462791" cy="32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B4417-CCE2-45E5-927D-098744D7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2"/>
          </a:xfrm>
        </p:spPr>
        <p:txBody>
          <a:bodyPr/>
          <a:lstStyle/>
          <a:p>
            <a:pPr algn="ctr"/>
            <a:r>
              <a:rPr lang="en-GB" dirty="0"/>
              <a:t>Viability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A4542C-1965-48B4-9366-52947952A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Transfer node - must be self-sufficient, linked to land use</a:t>
            </a:r>
            <a:endParaRPr lang="sk-SK" dirty="0"/>
          </a:p>
          <a:p>
            <a:r>
              <a:rPr lang="en-GB" dirty="0"/>
              <a:t>Attractive in terms of amenities</a:t>
            </a:r>
            <a:endParaRPr lang="sk-SK" dirty="0"/>
          </a:p>
          <a:p>
            <a:r>
              <a:rPr lang="en-GB" dirty="0"/>
              <a:t>(shops, post offices..)</a:t>
            </a:r>
            <a:endParaRPr lang="sk-SK" dirty="0"/>
          </a:p>
          <a:p>
            <a:r>
              <a:rPr lang="en-GB" dirty="0"/>
              <a:t>transfer node should have the reason for passengers to logically use it</a:t>
            </a:r>
            <a:endParaRPr lang="sk-SK" dirty="0"/>
          </a:p>
          <a:p>
            <a:r>
              <a:rPr lang="en-GB" dirty="0"/>
              <a:t>What types of services do everyday passengers need? (Do you thing that passengers need Luis </a:t>
            </a:r>
            <a:r>
              <a:rPr lang="en-GB" dirty="0" err="1"/>
              <a:t>Vitton</a:t>
            </a:r>
            <a:r>
              <a:rPr lang="en-GB" dirty="0"/>
              <a:t> handbags? Hardly…)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81506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6CB78-BF38-4053-9F3E-71E9119C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2053"/>
            <a:ext cx="7886700" cy="908636"/>
          </a:xfrm>
        </p:spPr>
        <p:txBody>
          <a:bodyPr/>
          <a:lstStyle/>
          <a:p>
            <a:pPr algn="ctr"/>
            <a:r>
              <a:rPr lang="en-US" dirty="0"/>
              <a:t>If there is no shop with salesman´s.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D2E4B39-C258-440C-9FE9-09D7C8EF7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6415"/>
            <a:ext cx="7886700" cy="4351338"/>
          </a:xfrm>
        </p:spPr>
        <p:txBody>
          <a:bodyPr/>
          <a:lstStyle/>
          <a:p>
            <a:pPr lvl="0" fontAlgn="base"/>
            <a:r>
              <a:rPr lang="en-GB" dirty="0"/>
              <a:t>Think </a:t>
            </a:r>
            <a:r>
              <a:rPr lang="sk-SK" dirty="0"/>
              <a:t>of</a:t>
            </a:r>
            <a:r>
              <a:rPr lang="en-GB" dirty="0"/>
              <a:t> passengers who can wait for example for 12 hours </a:t>
            </a:r>
            <a:endParaRPr lang="sk-SK" dirty="0"/>
          </a:p>
          <a:p>
            <a:pPr lvl="0" fontAlgn="base"/>
            <a:r>
              <a:rPr lang="en-GB" dirty="0"/>
              <a:t>There should be available at least refreshment automats and</a:t>
            </a:r>
            <a:endParaRPr lang="sk-SK" dirty="0"/>
          </a:p>
          <a:p>
            <a:pPr lvl="0" fontAlgn="base"/>
            <a:r>
              <a:rPr lang="en-GB" dirty="0"/>
              <a:t>Social facilities </a:t>
            </a:r>
            <a:endParaRPr lang="sk-SK" dirty="0"/>
          </a:p>
          <a:p>
            <a:pPr lvl="0" fontAlgn="base"/>
            <a:r>
              <a:rPr lang="en-GB" dirty="0"/>
              <a:t>Indoor rooms (heated in winter)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2883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79B55-0CEE-47BD-8E46-E45E9C06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4084"/>
            <a:ext cx="7886700" cy="896605"/>
          </a:xfrm>
        </p:spPr>
        <p:txBody>
          <a:bodyPr/>
          <a:lstStyle/>
          <a:p>
            <a:pPr algn="ctr"/>
            <a:r>
              <a:rPr lang="en-GB" b="1" dirty="0"/>
              <a:t>Safety and security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FB69E1D-96A3-47FE-92D6-AAA0219BD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Stations and terminals are public places which should be monitored</a:t>
            </a:r>
          </a:p>
          <a:p>
            <a:r>
              <a:rPr lang="en-US" dirty="0" err="1"/>
              <a:t>Travellers</a:t>
            </a:r>
            <a:r>
              <a:rPr lang="en-US" dirty="0"/>
              <a:t> mustn’t be harassed</a:t>
            </a:r>
          </a:p>
          <a:p>
            <a:r>
              <a:rPr lang="en-US" dirty="0"/>
              <a:t>Visible, clear (not hidden for example behind the bushes...)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13105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B6D76-15E5-4EE6-AB14-53A6857B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1141">
            <a:extLst>
              <a:ext uri="{FF2B5EF4-FFF2-40B4-BE49-F238E27FC236}">
                <a16:creationId xmlns:a16="http://schemas.microsoft.com/office/drawing/2014/main" id="{9BB5A5B4-5C50-48E4-8342-94D7CF3CFA3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4522" y="1825625"/>
            <a:ext cx="61349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24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C6550-53B6-4F0F-8555-FB5C9C79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985"/>
            <a:ext cx="7886700" cy="758704"/>
          </a:xfrm>
        </p:spPr>
        <p:txBody>
          <a:bodyPr/>
          <a:lstStyle/>
          <a:p>
            <a:pPr algn="ctr"/>
            <a:r>
              <a:rPr lang="en-GB" dirty="0"/>
              <a:t>In the case of danger..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52FC18-2ABA-47A2-BDF4-96673B393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3373">
            <a:extLst>
              <a:ext uri="{FF2B5EF4-FFF2-40B4-BE49-F238E27FC236}">
                <a16:creationId xmlns:a16="http://schemas.microsoft.com/office/drawing/2014/main" id="{DCE5A7CD-34C0-4E65-8CE8-7620EB90F655}"/>
              </a:ext>
            </a:extLst>
          </p:cNvPr>
          <p:cNvGrpSpPr/>
          <p:nvPr/>
        </p:nvGrpSpPr>
        <p:grpSpPr>
          <a:xfrm>
            <a:off x="1193482" y="1384935"/>
            <a:ext cx="6757058" cy="4088128"/>
            <a:chOff x="0" y="0"/>
            <a:chExt cx="6757112" cy="4088587"/>
          </a:xfrm>
        </p:grpSpPr>
        <p:sp>
          <p:nvSpPr>
            <p:cNvPr id="5" name="Rectangle 1147">
              <a:extLst>
                <a:ext uri="{FF2B5EF4-FFF2-40B4-BE49-F238E27FC236}">
                  <a16:creationId xmlns:a16="http://schemas.microsoft.com/office/drawing/2014/main" id="{C47241DC-EF6E-4A0C-8A18-8A03A5067165}"/>
                </a:ext>
              </a:extLst>
            </p:cNvPr>
            <p:cNvSpPr/>
            <p:nvPr/>
          </p:nvSpPr>
          <p:spPr>
            <a:xfrm>
              <a:off x="0" y="89941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149">
              <a:extLst>
                <a:ext uri="{FF2B5EF4-FFF2-40B4-BE49-F238E27FC236}">
                  <a16:creationId xmlns:a16="http://schemas.microsoft.com/office/drawing/2014/main" id="{32EF9C34-3494-4CA6-8102-B1BB7A8B436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27786" y="1724736"/>
              <a:ext cx="3368421" cy="2363851"/>
            </a:xfrm>
            <a:prstGeom prst="rect">
              <a:avLst/>
            </a:prstGeom>
          </p:spPr>
        </p:pic>
        <p:pic>
          <p:nvPicPr>
            <p:cNvPr id="7" name="Picture 1152">
              <a:extLst>
                <a:ext uri="{FF2B5EF4-FFF2-40B4-BE49-F238E27FC236}">
                  <a16:creationId xmlns:a16="http://schemas.microsoft.com/office/drawing/2014/main" id="{2A6F567C-CFC8-42C0-9495-B94BA0F368E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56384" y="0"/>
              <a:ext cx="4300728" cy="2823972"/>
            </a:xfrm>
            <a:prstGeom prst="rect">
              <a:avLst/>
            </a:prstGeom>
          </p:spPr>
        </p:pic>
        <p:pic>
          <p:nvPicPr>
            <p:cNvPr id="8" name="Picture 1155">
              <a:extLst>
                <a:ext uri="{FF2B5EF4-FFF2-40B4-BE49-F238E27FC236}">
                  <a16:creationId xmlns:a16="http://schemas.microsoft.com/office/drawing/2014/main" id="{4B77A6CB-48D2-4B9C-A765-97DE4F7AA262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917899" y="775716"/>
              <a:ext cx="1566672" cy="1191768"/>
            </a:xfrm>
            <a:prstGeom prst="rect">
              <a:avLst/>
            </a:prstGeom>
          </p:spPr>
        </p:pic>
        <p:sp>
          <p:nvSpPr>
            <p:cNvPr id="9" name="Shape 1157">
              <a:extLst>
                <a:ext uri="{FF2B5EF4-FFF2-40B4-BE49-F238E27FC236}">
                  <a16:creationId xmlns:a16="http://schemas.microsoft.com/office/drawing/2014/main" id="{B84FF2F5-AEEF-4597-AD24-0305D6C17800}"/>
                </a:ext>
              </a:extLst>
            </p:cNvPr>
            <p:cNvSpPr/>
            <p:nvPr/>
          </p:nvSpPr>
          <p:spPr>
            <a:xfrm>
              <a:off x="2517470" y="42037"/>
              <a:ext cx="4177284" cy="2699893"/>
            </a:xfrm>
            <a:custGeom>
              <a:avLst/>
              <a:gdLst/>
              <a:ahLst/>
              <a:cxnLst/>
              <a:rect l="0" t="0" r="0" b="0"/>
              <a:pathLst>
                <a:path w="4177284" h="2699893">
                  <a:moveTo>
                    <a:pt x="3899789" y="0"/>
                  </a:moveTo>
                  <a:lnTo>
                    <a:pt x="4177284" y="504825"/>
                  </a:lnTo>
                  <a:lnTo>
                    <a:pt x="643636" y="2447544"/>
                  </a:lnTo>
                  <a:lnTo>
                    <a:pt x="782320" y="2699893"/>
                  </a:lnTo>
                  <a:lnTo>
                    <a:pt x="0" y="2472564"/>
                  </a:lnTo>
                  <a:lnTo>
                    <a:pt x="227330" y="1690243"/>
                  </a:lnTo>
                  <a:lnTo>
                    <a:pt x="366141" y="1942719"/>
                  </a:lnTo>
                  <a:lnTo>
                    <a:pt x="38997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504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0" name="Shape 1159">
              <a:extLst>
                <a:ext uri="{FF2B5EF4-FFF2-40B4-BE49-F238E27FC236}">
                  <a16:creationId xmlns:a16="http://schemas.microsoft.com/office/drawing/2014/main" id="{7053C79D-4E2C-4EB5-B107-5D765E821768}"/>
                </a:ext>
              </a:extLst>
            </p:cNvPr>
            <p:cNvSpPr/>
            <p:nvPr/>
          </p:nvSpPr>
          <p:spPr>
            <a:xfrm>
              <a:off x="2517470" y="42037"/>
              <a:ext cx="4177284" cy="2699893"/>
            </a:xfrm>
            <a:custGeom>
              <a:avLst/>
              <a:gdLst/>
              <a:ahLst/>
              <a:cxnLst/>
              <a:rect l="0" t="0" r="0" b="0"/>
              <a:pathLst>
                <a:path w="4177284" h="2699893">
                  <a:moveTo>
                    <a:pt x="0" y="2472564"/>
                  </a:moveTo>
                  <a:lnTo>
                    <a:pt x="227330" y="1690243"/>
                  </a:lnTo>
                  <a:lnTo>
                    <a:pt x="366141" y="1942719"/>
                  </a:lnTo>
                  <a:lnTo>
                    <a:pt x="3899789" y="0"/>
                  </a:lnTo>
                  <a:lnTo>
                    <a:pt x="4177284" y="504825"/>
                  </a:lnTo>
                  <a:lnTo>
                    <a:pt x="643636" y="2447544"/>
                  </a:lnTo>
                  <a:lnTo>
                    <a:pt x="782320" y="2699893"/>
                  </a:lnTo>
                  <a:close/>
                </a:path>
              </a:pathLst>
            </a:custGeom>
            <a:ln w="381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</p:grpSp>
      <p:sp>
        <p:nvSpPr>
          <p:cNvPr id="11" name="Textové pole 19">
            <a:extLst>
              <a:ext uri="{FF2B5EF4-FFF2-40B4-BE49-F238E27FC236}">
                <a16:creationId xmlns:a16="http://schemas.microsoft.com/office/drawing/2014/main" id="{9DCFF3D3-0CA1-4CFE-89A7-4B5A7932E354}"/>
              </a:ext>
            </a:extLst>
          </p:cNvPr>
          <p:cNvSpPr txBox="1"/>
          <p:nvPr/>
        </p:nvSpPr>
        <p:spPr>
          <a:xfrm rot="19889022">
            <a:off x="4378299" y="2564986"/>
            <a:ext cx="3032760" cy="4635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350" indent="-6350">
              <a:lnSpc>
                <a:spcPct val="102000"/>
              </a:lnSpc>
              <a:spcAft>
                <a:spcPts val="765"/>
              </a:spcAft>
            </a:pPr>
            <a:r>
              <a:rPr lang="sk-SK" sz="2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SOS</a:t>
            </a:r>
            <a:endParaRPr lang="sk-SK" sz="3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74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4F4ED-11C4-4140-8BF4-B0D97B6C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6432"/>
            <a:ext cx="7886700" cy="764257"/>
          </a:xfrm>
        </p:spPr>
        <p:txBody>
          <a:bodyPr/>
          <a:lstStyle/>
          <a:p>
            <a:pPr algn="ctr"/>
            <a:r>
              <a:rPr lang="en-GB" b="1" dirty="0"/>
              <a:t>Effectiveness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8FD2731-E3A7-4634-8199-BC6DE1760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Are the investments to the terminal worthwhile?</a:t>
            </a:r>
            <a:endParaRPr lang="sk-SK" dirty="0"/>
          </a:p>
          <a:p>
            <a:pPr lvl="0" fontAlgn="base"/>
            <a:r>
              <a:rPr lang="en-GB" dirty="0"/>
              <a:t>Terminals are places with potential large amount of people = buyers ($$$!) </a:t>
            </a:r>
            <a:endParaRPr lang="sk-SK" dirty="0"/>
          </a:p>
          <a:p>
            <a:r>
              <a:rPr lang="en-GB" dirty="0"/>
              <a:t> </a:t>
            </a:r>
            <a:endParaRPr lang="sk-SK" dirty="0"/>
          </a:p>
          <a:p>
            <a:pPr lvl="0" fontAlgn="base"/>
            <a:r>
              <a:rPr lang="en-GB" dirty="0"/>
              <a:t>If the terminals are designed and built correctly, surely they are worthwhile!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2090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00B07-518F-424C-9178-90D044EBC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6905"/>
            <a:ext cx="7886700" cy="583784"/>
          </a:xfrm>
        </p:spPr>
        <p:txBody>
          <a:bodyPr/>
          <a:lstStyle/>
          <a:p>
            <a:r>
              <a:rPr lang="en-GB" dirty="0"/>
              <a:t>Ask travellers what they want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" name="Picture 1203">
            <a:extLst>
              <a:ext uri="{FF2B5EF4-FFF2-40B4-BE49-F238E27FC236}">
                <a16:creationId xmlns:a16="http://schemas.microsoft.com/office/drawing/2014/main" id="{2A9BF81B-B6A7-4F2A-AEF7-356394559BA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508" y="1825624"/>
            <a:ext cx="6734907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00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A5AAB-5976-4720-BA5E-30643EC4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5415"/>
            <a:ext cx="7886700" cy="565274"/>
          </a:xfrm>
        </p:spPr>
        <p:txBody>
          <a:bodyPr/>
          <a:lstStyle/>
          <a:p>
            <a:pPr algn="ctr"/>
            <a:r>
              <a:rPr lang="en-GB" dirty="0"/>
              <a:t>Comfort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1FC5CC-8C02-4086-A878-B99E63894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Amsterdam, central station </a:t>
            </a:r>
            <a:endParaRPr lang="sk-SK" dirty="0"/>
          </a:p>
          <a:p>
            <a:endParaRPr lang="sk-SK" dirty="0"/>
          </a:p>
        </p:txBody>
      </p:sp>
      <p:pic>
        <p:nvPicPr>
          <p:cNvPr id="4" name="Picture 1213">
            <a:extLst>
              <a:ext uri="{FF2B5EF4-FFF2-40B4-BE49-F238E27FC236}">
                <a16:creationId xmlns:a16="http://schemas.microsoft.com/office/drawing/2014/main" id="{28B4BC4C-0445-4FCB-8B06-5DF96EA125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38754" y="2240279"/>
            <a:ext cx="4501661" cy="32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4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0ABA9-682E-4E6A-9641-18129D52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9569"/>
            <a:ext cx="7886700" cy="741120"/>
          </a:xfrm>
        </p:spPr>
        <p:txBody>
          <a:bodyPr/>
          <a:lstStyle/>
          <a:p>
            <a:r>
              <a:rPr lang="en-GB" b="1" dirty="0"/>
              <a:t>Local economy stimulation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943061-5AC5-4BBE-AFB3-FDC6C63E3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Creation of new jobs</a:t>
            </a:r>
          </a:p>
          <a:p>
            <a:r>
              <a:rPr lang="en-US" dirty="0"/>
              <a:t>Balance between demand and supply</a:t>
            </a:r>
          </a:p>
          <a:p>
            <a:r>
              <a:rPr lang="en-US" dirty="0"/>
              <a:t>Added value for travelers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57215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6E2C9-2EBD-4478-9BE0-2607C60F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800"/>
            <a:ext cx="7886700" cy="877889"/>
          </a:xfrm>
        </p:spPr>
        <p:txBody>
          <a:bodyPr/>
          <a:lstStyle/>
          <a:p>
            <a:pPr algn="ctr"/>
            <a:r>
              <a:rPr lang="en-GB" dirty="0"/>
              <a:t>Do you know that this is transportation terminal?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3FA145-EAB5-4C1A-8A38-285265291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95499"/>
            <a:ext cx="7886700" cy="4081463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grpSp>
        <p:nvGrpSpPr>
          <p:cNvPr id="4" name="Group 12060">
            <a:extLst>
              <a:ext uri="{FF2B5EF4-FFF2-40B4-BE49-F238E27FC236}">
                <a16:creationId xmlns:a16="http://schemas.microsoft.com/office/drawing/2014/main" id="{CA2F3AAC-6A49-4B6C-A297-80AE6F487EE3}"/>
              </a:ext>
            </a:extLst>
          </p:cNvPr>
          <p:cNvGrpSpPr/>
          <p:nvPr/>
        </p:nvGrpSpPr>
        <p:grpSpPr>
          <a:xfrm>
            <a:off x="762000" y="2095498"/>
            <a:ext cx="7499350" cy="4081463"/>
            <a:chOff x="0" y="0"/>
            <a:chExt cx="7620000" cy="5086350"/>
          </a:xfrm>
        </p:grpSpPr>
        <p:sp>
          <p:nvSpPr>
            <p:cNvPr id="5" name="Rectangle 52">
              <a:extLst>
                <a:ext uri="{FF2B5EF4-FFF2-40B4-BE49-F238E27FC236}">
                  <a16:creationId xmlns:a16="http://schemas.microsoft.com/office/drawing/2014/main" id="{B419D32F-93B8-4D1B-92E6-3F26EEEAF1B5}"/>
                </a:ext>
              </a:extLst>
            </p:cNvPr>
            <p:cNvSpPr/>
            <p:nvPr/>
          </p:nvSpPr>
          <p:spPr>
            <a:xfrm>
              <a:off x="136271" y="165353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54">
              <a:extLst>
                <a:ext uri="{FF2B5EF4-FFF2-40B4-BE49-F238E27FC236}">
                  <a16:creationId xmlns:a16="http://schemas.microsoft.com/office/drawing/2014/main" id="{F76310EA-6E52-4940-8D8E-894C3A2871D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620000" cy="5086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534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72F16-A8FE-4297-A684-DECDCBE66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738"/>
            <a:ext cx="7886700" cy="705951"/>
          </a:xfrm>
        </p:spPr>
        <p:txBody>
          <a:bodyPr/>
          <a:lstStyle/>
          <a:p>
            <a:pPr algn="ctr"/>
            <a:r>
              <a:rPr lang="sk-SK" dirty="0" err="1"/>
              <a:t>Environmental</a:t>
            </a:r>
            <a:r>
              <a:rPr lang="sk-SK" dirty="0"/>
              <a:t> </a:t>
            </a:r>
            <a:r>
              <a:rPr lang="sk-SK" dirty="0" err="1"/>
              <a:t>impacts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985BBE-1E6E-4E77-A94A-D6ECEBF1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Ecology</a:t>
            </a:r>
            <a:endParaRPr lang="sk-SK" dirty="0"/>
          </a:p>
          <a:p>
            <a:pPr lvl="0" fontAlgn="base"/>
            <a:r>
              <a:rPr lang="en-GB" dirty="0"/>
              <a:t>Waste management</a:t>
            </a:r>
            <a:endParaRPr lang="sk-SK" dirty="0"/>
          </a:p>
          <a:p>
            <a:pPr lvl="0" fontAlgn="base"/>
            <a:r>
              <a:rPr lang="en-GB" dirty="0"/>
              <a:t>Water management</a:t>
            </a:r>
            <a:endParaRPr lang="sk-SK" dirty="0"/>
          </a:p>
          <a:p>
            <a:pPr lvl="0" fontAlgn="base"/>
            <a:r>
              <a:rPr lang="en-GB" dirty="0"/>
              <a:t>Air quality</a:t>
            </a:r>
            <a:endParaRPr lang="sk-SK" dirty="0"/>
          </a:p>
          <a:p>
            <a:pPr lvl="0" fontAlgn="base"/>
            <a:r>
              <a:rPr lang="en-GB" dirty="0"/>
              <a:t>Noise..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86257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C507D9-F8C3-4050-86A2-F5080F93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558"/>
            <a:ext cx="7886700" cy="716131"/>
          </a:xfrm>
        </p:spPr>
        <p:txBody>
          <a:bodyPr/>
          <a:lstStyle/>
          <a:p>
            <a:pPr algn="ctr"/>
            <a:r>
              <a:rPr lang="en-GB" b="1" dirty="0"/>
              <a:t>Energy efficiency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690BE0-1F56-4277-89B0-FF3BBF3D4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Use technologies in the way which is acceptable both for travellers and environments</a:t>
            </a:r>
            <a:endParaRPr lang="sk-SK" dirty="0"/>
          </a:p>
          <a:p>
            <a:pPr lvl="0" fontAlgn="base"/>
            <a:r>
              <a:rPr lang="en-GB" dirty="0"/>
              <a:t>Based on energy-efficient standards</a:t>
            </a:r>
            <a:endParaRPr lang="sk-SK" dirty="0"/>
          </a:p>
          <a:p>
            <a:pPr lvl="0" fontAlgn="base"/>
            <a:r>
              <a:rPr lang="en-GB" dirty="0"/>
              <a:t>E.g. Rotterdam – solar panels on roof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66960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3009D-DA17-4C12-BC03-19AE96CD5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8621"/>
            <a:ext cx="7886700" cy="692068"/>
          </a:xfrm>
        </p:spPr>
        <p:txBody>
          <a:bodyPr/>
          <a:lstStyle/>
          <a:p>
            <a:r>
              <a:rPr lang="sk-SK" dirty="0"/>
              <a:t>•	</a:t>
            </a:r>
            <a:r>
              <a:rPr lang="sk-SK" dirty="0" err="1"/>
              <a:t>Defining</a:t>
            </a:r>
            <a:r>
              <a:rPr lang="sk-SK" dirty="0"/>
              <a:t> </a:t>
            </a:r>
            <a:r>
              <a:rPr lang="sk-SK" dirty="0" err="1"/>
              <a:t>quality</a:t>
            </a:r>
            <a:r>
              <a:rPr lang="sk-SK" dirty="0"/>
              <a:t> </a:t>
            </a:r>
            <a:r>
              <a:rPr lang="sk-SK" dirty="0" err="1"/>
              <a:t>standards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857DB9D-F485-4E9C-BEAF-69FE38F61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E.g. places for sitting, barrier -free designing</a:t>
            </a:r>
            <a:endParaRPr lang="sk-SK" dirty="0"/>
          </a:p>
          <a:p>
            <a:pPr lvl="0" fontAlgn="base"/>
            <a:r>
              <a:rPr lang="en-GB" dirty="0"/>
              <a:t>We do not want passengers to be lost in space, but we want passengers to use it!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6964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77C3E-B157-4100-B247-A1E8B202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4716"/>
            <a:ext cx="7886700" cy="655973"/>
          </a:xfrm>
        </p:spPr>
        <p:txBody>
          <a:bodyPr/>
          <a:lstStyle/>
          <a:p>
            <a:pPr algn="ctr"/>
            <a:r>
              <a:rPr lang="en-GB" b="1" dirty="0"/>
              <a:t>Route planners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041C68-3976-4DEF-B492-167AA478D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Integration with all services</a:t>
            </a:r>
            <a:endParaRPr lang="sk-SK" dirty="0"/>
          </a:p>
          <a:p>
            <a:endParaRPr lang="sk-SK" dirty="0"/>
          </a:p>
        </p:txBody>
      </p:sp>
      <p:pic>
        <p:nvPicPr>
          <p:cNvPr id="4" name="Picture 1294">
            <a:extLst>
              <a:ext uri="{FF2B5EF4-FFF2-40B4-BE49-F238E27FC236}">
                <a16:creationId xmlns:a16="http://schemas.microsoft.com/office/drawing/2014/main" id="{575AFF62-2087-44C4-80D6-FA3DC72C8D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97015" y="2288222"/>
            <a:ext cx="3921369" cy="41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45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3A4DFC-BF67-434A-A0A8-1403FD30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2"/>
          </a:xfrm>
        </p:spPr>
        <p:txBody>
          <a:bodyPr/>
          <a:lstStyle/>
          <a:p>
            <a:pPr algn="ctr"/>
            <a:r>
              <a:rPr lang="en-GB" dirty="0"/>
              <a:t>What is important from travellers’ point of view?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53B18F-4748-4B96-AB87-B98BED77B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5841"/>
            <a:ext cx="7886700" cy="3951121"/>
          </a:xfrm>
        </p:spPr>
        <p:txBody>
          <a:bodyPr/>
          <a:lstStyle/>
          <a:p>
            <a:pPr lvl="0" fontAlgn="base"/>
            <a:r>
              <a:rPr lang="en-GB" dirty="0"/>
              <a:t>Node appearance</a:t>
            </a:r>
            <a:endParaRPr lang="sk-SK" dirty="0"/>
          </a:p>
          <a:p>
            <a:pPr lvl="0" fontAlgn="base"/>
            <a:r>
              <a:rPr lang="en-GB" dirty="0"/>
              <a:t>Safety</a:t>
            </a:r>
            <a:endParaRPr lang="sk-SK" dirty="0"/>
          </a:p>
          <a:p>
            <a:pPr lvl="0" fontAlgn="base"/>
            <a:r>
              <a:rPr lang="en-GB" dirty="0"/>
              <a:t>Cleanliness</a:t>
            </a:r>
            <a:endParaRPr lang="sk-SK" dirty="0"/>
          </a:p>
          <a:p>
            <a:pPr lvl="0" fontAlgn="base"/>
            <a:r>
              <a:rPr lang="en-GB" dirty="0"/>
              <a:t>Employee´s behaviour </a:t>
            </a:r>
            <a:endParaRPr lang="sk-SK" dirty="0"/>
          </a:p>
          <a:p>
            <a:pPr lvl="0" fontAlgn="base"/>
            <a:r>
              <a:rPr lang="en-GB" dirty="0"/>
              <a:t>Comfort</a:t>
            </a:r>
            <a:endParaRPr lang="sk-SK" dirty="0"/>
          </a:p>
          <a:p>
            <a:pPr lvl="0" fontAlgn="base"/>
            <a:r>
              <a:rPr lang="en-GB" dirty="0"/>
              <a:t>Orientation capability</a:t>
            </a:r>
            <a:endParaRPr lang="sk-SK" dirty="0"/>
          </a:p>
          <a:p>
            <a:pPr lvl="0" fontAlgn="base"/>
            <a:r>
              <a:rPr lang="en-GB" dirty="0"/>
              <a:t>Availability and accessibility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51785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798F7-0B47-4039-9641-7E6DCDD05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6432"/>
            <a:ext cx="7886700" cy="764257"/>
          </a:xfrm>
        </p:spPr>
        <p:txBody>
          <a:bodyPr/>
          <a:lstStyle/>
          <a:p>
            <a:pPr algn="ctr"/>
            <a:r>
              <a:rPr lang="en-GB" b="1" dirty="0"/>
              <a:t>Another meaning of terminals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5C388B-F129-4963-B2DF-4F2D96325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Offices, post offices</a:t>
            </a:r>
            <a:endParaRPr lang="sk-SK" dirty="0"/>
          </a:p>
          <a:p>
            <a:pPr lvl="0" fontAlgn="base"/>
            <a:r>
              <a:rPr lang="en-GB" dirty="0"/>
              <a:t>Police</a:t>
            </a:r>
            <a:endParaRPr lang="sk-SK" dirty="0"/>
          </a:p>
          <a:p>
            <a:pPr lvl="0" fontAlgn="base"/>
            <a:r>
              <a:rPr lang="en-GB" dirty="0"/>
              <a:t>Shopping, basic needs</a:t>
            </a:r>
            <a:endParaRPr lang="sk-SK" dirty="0"/>
          </a:p>
          <a:p>
            <a:pPr lvl="0" fontAlgn="base"/>
            <a:r>
              <a:rPr lang="en-GB" dirty="0"/>
              <a:t>Relax</a:t>
            </a:r>
            <a:endParaRPr lang="sk-SK" dirty="0"/>
          </a:p>
          <a:p>
            <a:pPr lvl="0" fontAlgn="base"/>
            <a:r>
              <a:rPr lang="en-GB" dirty="0"/>
              <a:t>Private investors understand that terminals are places with a potentially high number of customers!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922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1D03D-599C-4813-8684-9BBF29A4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6"/>
            <a:ext cx="7886700" cy="1436521"/>
          </a:xfrm>
        </p:spPr>
        <p:txBody>
          <a:bodyPr/>
          <a:lstStyle/>
          <a:p>
            <a:pPr algn="ctr"/>
            <a:r>
              <a:rPr lang="en-GB" dirty="0"/>
              <a:t>Resulting from that, terminal modernisation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E6187E-CCBC-4784-BBAD-9B417240F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17557"/>
            <a:ext cx="7886700" cy="4059406"/>
          </a:xfrm>
        </p:spPr>
        <p:txBody>
          <a:bodyPr/>
          <a:lstStyle/>
          <a:p>
            <a:r>
              <a:rPr lang="en-GB" dirty="0"/>
              <a:t>Terminal dimensions for higher numbers of passengers (supposing the number of travellers will be higher)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59973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A8D4B-725B-4088-AB0B-0D151A33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9"/>
          </a:xfrm>
        </p:spPr>
        <p:txBody>
          <a:bodyPr/>
          <a:lstStyle/>
          <a:p>
            <a:r>
              <a:rPr lang="en-GB" dirty="0"/>
              <a:t>How the terminals may look like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" name="Picture 1370">
            <a:extLst>
              <a:ext uri="{FF2B5EF4-FFF2-40B4-BE49-F238E27FC236}">
                <a16:creationId xmlns:a16="http://schemas.microsoft.com/office/drawing/2014/main" id="{8129EE93-98F2-4CFE-A918-C4D95602FCA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700" y="1825625"/>
            <a:ext cx="7736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16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08047-A1B6-469A-A7ED-937B87EFE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1375">
            <a:extLst>
              <a:ext uri="{FF2B5EF4-FFF2-40B4-BE49-F238E27FC236}">
                <a16:creationId xmlns:a16="http://schemas.microsoft.com/office/drawing/2014/main" id="{36A5412C-EF30-455D-ADDF-5A16CCD0EFE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700" y="1825625"/>
            <a:ext cx="7736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73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21CC5C-BF8C-4F6A-B251-767538B1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7154"/>
            <a:ext cx="7886700" cy="723535"/>
          </a:xfrm>
        </p:spPr>
        <p:txBody>
          <a:bodyPr/>
          <a:lstStyle/>
          <a:p>
            <a:pPr algn="ctr"/>
            <a:r>
              <a:rPr lang="en-GB" b="1" dirty="0"/>
              <a:t>Madrid train station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39036C3-3AE9-4881-95BC-4BD6C488F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3770">
            <a:extLst>
              <a:ext uri="{FF2B5EF4-FFF2-40B4-BE49-F238E27FC236}">
                <a16:creationId xmlns:a16="http://schemas.microsoft.com/office/drawing/2014/main" id="{9BF52A5D-5977-4CC3-A84F-904FDCD7B5D0}"/>
              </a:ext>
            </a:extLst>
          </p:cNvPr>
          <p:cNvGrpSpPr/>
          <p:nvPr/>
        </p:nvGrpSpPr>
        <p:grpSpPr>
          <a:xfrm>
            <a:off x="506412" y="1690689"/>
            <a:ext cx="7470525" cy="4782300"/>
            <a:chOff x="0" y="0"/>
            <a:chExt cx="8131175" cy="5440934"/>
          </a:xfrm>
        </p:grpSpPr>
        <p:sp>
          <p:nvSpPr>
            <p:cNvPr id="5" name="Rectangle 1382">
              <a:extLst>
                <a:ext uri="{FF2B5EF4-FFF2-40B4-BE49-F238E27FC236}">
                  <a16:creationId xmlns:a16="http://schemas.microsoft.com/office/drawing/2014/main" id="{3CE4E0C0-DCFC-4F44-BF85-7BD12119845A}"/>
                </a:ext>
              </a:extLst>
            </p:cNvPr>
            <p:cNvSpPr/>
            <p:nvPr/>
          </p:nvSpPr>
          <p:spPr>
            <a:xfrm>
              <a:off x="64262" y="525374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384">
              <a:extLst>
                <a:ext uri="{FF2B5EF4-FFF2-40B4-BE49-F238E27FC236}">
                  <a16:creationId xmlns:a16="http://schemas.microsoft.com/office/drawing/2014/main" id="{4E876365-13A8-4BEB-916C-638611F36CF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131175" cy="5440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13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A2AE6-84A8-4DE4-A191-17AEC55C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1700"/>
            <a:ext cx="7886700" cy="788989"/>
          </a:xfrm>
        </p:spPr>
        <p:txBody>
          <a:bodyPr/>
          <a:lstStyle/>
          <a:p>
            <a:pPr algn="ctr"/>
            <a:r>
              <a:rPr lang="en-GB" b="1" dirty="0"/>
              <a:t>General problems in</a:t>
            </a:r>
            <a:r>
              <a:rPr lang="sk-SK" b="1" dirty="0"/>
              <a:t> </a:t>
            </a:r>
            <a:br>
              <a:rPr lang="sk-SK" b="1" dirty="0"/>
            </a:br>
            <a:r>
              <a:rPr lang="sk-SK" b="1" dirty="0" err="1"/>
              <a:t>the</a:t>
            </a:r>
            <a:r>
              <a:rPr lang="en-GB" b="1" dirty="0"/>
              <a:t> Slovak Republic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FC7589F-EB08-490F-B622-724DBF471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4399"/>
            <a:ext cx="7886700" cy="3992563"/>
          </a:xfrm>
        </p:spPr>
        <p:txBody>
          <a:bodyPr/>
          <a:lstStyle/>
          <a:p>
            <a:r>
              <a:rPr lang="en-US" dirty="0"/>
              <a:t>Bad navigation from/to terminals</a:t>
            </a:r>
          </a:p>
          <a:p>
            <a:r>
              <a:rPr lang="en-US" dirty="0"/>
              <a:t>Bad orientation inside the terminals</a:t>
            </a:r>
          </a:p>
          <a:p>
            <a:r>
              <a:rPr lang="en-US" dirty="0"/>
              <a:t>Insufficient background for passengers</a:t>
            </a:r>
            <a:r>
              <a:rPr lang="sk-SK" dirty="0"/>
              <a:t> </a:t>
            </a:r>
            <a:r>
              <a:rPr lang="en-US" dirty="0"/>
              <a:t>(relaxation zones, comfort, etc.) </a:t>
            </a:r>
          </a:p>
          <a:p>
            <a:r>
              <a:rPr lang="en-US" dirty="0"/>
              <a:t>Poor accessibility for disadvantaged groups of passengers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03125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D6D61-4BE3-4E49-999E-66AD25C4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8463"/>
            <a:ext cx="7886700" cy="752226"/>
          </a:xfrm>
        </p:spPr>
        <p:txBody>
          <a:bodyPr/>
          <a:lstStyle/>
          <a:p>
            <a:pPr algn="ctr"/>
            <a:r>
              <a:rPr lang="en-GB" dirty="0"/>
              <a:t>Rotterdam</a:t>
            </a:r>
            <a:endParaRPr lang="sk-SK" dirty="0"/>
          </a:p>
        </p:txBody>
      </p:sp>
      <p:pic>
        <p:nvPicPr>
          <p:cNvPr id="4" name="Picture 1392">
            <a:extLst>
              <a:ext uri="{FF2B5EF4-FFF2-40B4-BE49-F238E27FC236}">
                <a16:creationId xmlns:a16="http://schemas.microsoft.com/office/drawing/2014/main" id="{F0935F2F-7693-47AB-A125-AFD0EC57B7D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49" y="1690688"/>
            <a:ext cx="6932735" cy="47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552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48887-34E6-48E1-B2F5-7DE8924E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985"/>
            <a:ext cx="7886700" cy="758704"/>
          </a:xfrm>
        </p:spPr>
        <p:txBody>
          <a:bodyPr/>
          <a:lstStyle/>
          <a:p>
            <a:pPr algn="ctr"/>
            <a:r>
              <a:rPr lang="fr-FR"/>
              <a:t>Travelers</a:t>
            </a:r>
            <a:r>
              <a:rPr lang="fr-FR" dirty="0"/>
              <a:t>: 2013 -110 000.,2030 -310 000.!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718247-EB9F-4BD5-97D9-2927C05EE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13811"/>
            <a:ext cx="7886700" cy="3963152"/>
          </a:xfrm>
        </p:spPr>
        <p:txBody>
          <a:bodyPr/>
          <a:lstStyle/>
          <a:p>
            <a:endParaRPr lang="sk-SK" dirty="0"/>
          </a:p>
        </p:txBody>
      </p:sp>
      <p:grpSp>
        <p:nvGrpSpPr>
          <p:cNvPr id="4" name="Group 14168">
            <a:extLst>
              <a:ext uri="{FF2B5EF4-FFF2-40B4-BE49-F238E27FC236}">
                <a16:creationId xmlns:a16="http://schemas.microsoft.com/office/drawing/2014/main" id="{E461CCE8-CF3D-4910-97EB-3DD88828DDF1}"/>
              </a:ext>
            </a:extLst>
          </p:cNvPr>
          <p:cNvGrpSpPr/>
          <p:nvPr/>
        </p:nvGrpSpPr>
        <p:grpSpPr>
          <a:xfrm>
            <a:off x="842954" y="2096075"/>
            <a:ext cx="7458091" cy="4198623"/>
            <a:chOff x="0" y="0"/>
            <a:chExt cx="7458457" cy="4198912"/>
          </a:xfrm>
        </p:grpSpPr>
        <p:sp>
          <p:nvSpPr>
            <p:cNvPr id="5" name="Rectangle 1402">
              <a:extLst>
                <a:ext uri="{FF2B5EF4-FFF2-40B4-BE49-F238E27FC236}">
                  <a16:creationId xmlns:a16="http://schemas.microsoft.com/office/drawing/2014/main" id="{1C8B0B5B-925B-471C-A82A-749D9F5281C6}"/>
                </a:ext>
              </a:extLst>
            </p:cNvPr>
            <p:cNvSpPr/>
            <p:nvPr/>
          </p:nvSpPr>
          <p:spPr>
            <a:xfrm>
              <a:off x="280289" y="0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 u="none" strike="noStrike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2"/>
                </a:rPr>
                <a:t> 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" name="Picture 1404">
              <a:extLst>
                <a:ext uri="{FF2B5EF4-FFF2-40B4-BE49-F238E27FC236}">
                  <a16:creationId xmlns:a16="http://schemas.microsoft.com/office/drawing/2014/main" id="{B30A3699-D488-4A41-A48A-DAD1186B372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711"/>
              <a:ext cx="7458457" cy="4148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7071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A532C-0FC8-446A-8BEB-40E61174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2642"/>
            <a:ext cx="7886700" cy="1325563"/>
          </a:xfrm>
        </p:spPr>
        <p:txBody>
          <a:bodyPr/>
          <a:lstStyle/>
          <a:p>
            <a:pPr algn="ctr"/>
            <a:r>
              <a:rPr lang="nl-NL" dirty="0"/>
              <a:t>Utrecht 2013-170 000.,2025 – 250 000.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C705EE-9FA9-4604-BD1F-6EC2F04B4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77715"/>
            <a:ext cx="7886700" cy="3999247"/>
          </a:xfrm>
        </p:spPr>
        <p:txBody>
          <a:bodyPr/>
          <a:lstStyle/>
          <a:p>
            <a:endParaRPr lang="sk-SK" dirty="0"/>
          </a:p>
        </p:txBody>
      </p:sp>
      <p:grpSp>
        <p:nvGrpSpPr>
          <p:cNvPr id="4" name="Group 14235">
            <a:extLst>
              <a:ext uri="{FF2B5EF4-FFF2-40B4-BE49-F238E27FC236}">
                <a16:creationId xmlns:a16="http://schemas.microsoft.com/office/drawing/2014/main" id="{89059A01-4497-4F1A-9636-396F58B62EE0}"/>
              </a:ext>
            </a:extLst>
          </p:cNvPr>
          <p:cNvGrpSpPr/>
          <p:nvPr/>
        </p:nvGrpSpPr>
        <p:grpSpPr>
          <a:xfrm>
            <a:off x="1068994" y="2294898"/>
            <a:ext cx="7446356" cy="4589795"/>
            <a:chOff x="0" y="0"/>
            <a:chExt cx="7891781" cy="5128133"/>
          </a:xfrm>
        </p:grpSpPr>
        <p:sp>
          <p:nvSpPr>
            <p:cNvPr id="5" name="Rectangle 1423">
              <a:extLst>
                <a:ext uri="{FF2B5EF4-FFF2-40B4-BE49-F238E27FC236}">
                  <a16:creationId xmlns:a16="http://schemas.microsoft.com/office/drawing/2014/main" id="{831D644C-225A-4D42-AE4F-6971BACCF6FE}"/>
                </a:ext>
              </a:extLst>
            </p:cNvPr>
            <p:cNvSpPr/>
            <p:nvPr/>
          </p:nvSpPr>
          <p:spPr>
            <a:xfrm>
              <a:off x="424307" y="276860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425">
              <a:extLst>
                <a:ext uri="{FF2B5EF4-FFF2-40B4-BE49-F238E27FC236}">
                  <a16:creationId xmlns:a16="http://schemas.microsoft.com/office/drawing/2014/main" id="{DE02A3D5-71B1-412B-9501-9AABADB0860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891781" cy="5128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0588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ECFC9-1D0B-4AC0-AEBB-47E41112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0337"/>
            <a:ext cx="7886700" cy="800352"/>
          </a:xfrm>
        </p:spPr>
        <p:txBody>
          <a:bodyPr/>
          <a:lstStyle/>
          <a:p>
            <a:pPr algn="ctr"/>
            <a:r>
              <a:rPr lang="en-GB" b="1" dirty="0"/>
              <a:t>Manchester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Picture 1436">
            <a:extLst>
              <a:ext uri="{FF2B5EF4-FFF2-40B4-BE49-F238E27FC236}">
                <a16:creationId xmlns:a16="http://schemas.microsoft.com/office/drawing/2014/main" id="{6D6181EF-E7A0-42FA-A49F-99307DB3A4C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700" y="1825625"/>
            <a:ext cx="7736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050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6F193-2D1C-4F1E-BC75-F7F6B3E7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738"/>
            <a:ext cx="7886700" cy="705951"/>
          </a:xfrm>
        </p:spPr>
        <p:txBody>
          <a:bodyPr/>
          <a:lstStyle/>
          <a:p>
            <a:pPr algn="ctr"/>
            <a:r>
              <a:rPr lang="en-GB" dirty="0"/>
              <a:t>Reading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D1750C-6F98-4C83-B13C-FCB540325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155 thousand of inhabitants </a:t>
            </a:r>
            <a:endParaRPr lang="sk-SK" dirty="0"/>
          </a:p>
          <a:p>
            <a:r>
              <a:rPr lang="en-GB" dirty="0"/>
              <a:t>Area 250 thousand of inhabitants</a:t>
            </a:r>
            <a:endParaRPr lang="sk-SK" dirty="0"/>
          </a:p>
          <a:p>
            <a:endParaRPr lang="sk-SK" dirty="0"/>
          </a:p>
        </p:txBody>
      </p:sp>
      <p:pic>
        <p:nvPicPr>
          <p:cNvPr id="4" name="Picture 1523">
            <a:extLst>
              <a:ext uri="{FF2B5EF4-FFF2-40B4-BE49-F238E27FC236}">
                <a16:creationId xmlns:a16="http://schemas.microsoft.com/office/drawing/2014/main" id="{C25E276B-116A-42C0-A660-EB580279A9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51355" y="3042138"/>
            <a:ext cx="5064907" cy="38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134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C532A-60D8-4C32-A487-68674D2D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2526"/>
            <a:ext cx="7886700" cy="728163"/>
          </a:xfrm>
        </p:spPr>
        <p:txBody>
          <a:bodyPr/>
          <a:lstStyle/>
          <a:p>
            <a:pPr algn="ctr"/>
            <a:r>
              <a:rPr lang="en-GB" b="1" dirty="0"/>
              <a:t>Nowadays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Picture 1533">
            <a:extLst>
              <a:ext uri="{FF2B5EF4-FFF2-40B4-BE49-F238E27FC236}">
                <a16:creationId xmlns:a16="http://schemas.microsoft.com/office/drawing/2014/main" id="{084711C9-3BFD-4BE7-AFB2-18BCE3BC2B0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265" y="1843074"/>
            <a:ext cx="7266842" cy="482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88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29F60-5860-4826-A9A4-8FCCCB9A3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6477"/>
            <a:ext cx="7886700" cy="864212"/>
          </a:xfrm>
        </p:spPr>
        <p:txBody>
          <a:bodyPr/>
          <a:lstStyle/>
          <a:p>
            <a:pPr algn="ctr"/>
            <a:r>
              <a:rPr lang="en-GB" b="1" dirty="0"/>
              <a:t>Gent – Case Study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Picture 1545">
            <a:extLst>
              <a:ext uri="{FF2B5EF4-FFF2-40B4-BE49-F238E27FC236}">
                <a16:creationId xmlns:a16="http://schemas.microsoft.com/office/drawing/2014/main" id="{79B3481F-E399-4DBF-A7A4-79D360EBBE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787" y="1825625"/>
            <a:ext cx="62704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42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BF6D4-95DB-49A2-86B0-8581D290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9"/>
          </a:xfrm>
        </p:spPr>
        <p:txBody>
          <a:bodyPr/>
          <a:lstStyle/>
          <a:p>
            <a:r>
              <a:rPr lang="en-GB" dirty="0"/>
              <a:t>Gent Sant Pieters in 1912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F8188F-9D1C-4E3E-9DA0-E0A3D8565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2007 : 37 thousands of travelers per day</a:t>
            </a:r>
          </a:p>
          <a:p>
            <a:r>
              <a:rPr lang="en-US" dirty="0"/>
              <a:t>2014 : 54 thousands </a:t>
            </a:r>
          </a:p>
          <a:p>
            <a:endParaRPr lang="sk-SK" dirty="0"/>
          </a:p>
        </p:txBody>
      </p:sp>
      <p:pic>
        <p:nvPicPr>
          <p:cNvPr id="4" name="Picture 1565">
            <a:extLst>
              <a:ext uri="{FF2B5EF4-FFF2-40B4-BE49-F238E27FC236}">
                <a16:creationId xmlns:a16="http://schemas.microsoft.com/office/drawing/2014/main" id="{E1B5F49D-BA8B-44D2-8777-2C663EFA77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72210" y="2800349"/>
            <a:ext cx="7343140" cy="35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61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7C24D-E093-4AE4-AB94-5B9C7DD3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6816"/>
            <a:ext cx="7886700" cy="793874"/>
          </a:xfrm>
        </p:spPr>
        <p:txBody>
          <a:bodyPr/>
          <a:lstStyle/>
          <a:p>
            <a:pPr algn="ctr"/>
            <a:r>
              <a:rPr lang="en-GB" b="1" dirty="0"/>
              <a:t>Target – create Terminal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1B0053-FCCE-4847-859C-209859DA6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/>
              <a:t>Effective</a:t>
            </a:r>
            <a:endParaRPr lang="sk-SK" dirty="0"/>
          </a:p>
          <a:p>
            <a:pPr lvl="0" fontAlgn="base"/>
            <a:r>
              <a:rPr lang="en-GB" dirty="0"/>
              <a:t>Friendly to all groups of travellers </a:t>
            </a:r>
            <a:endParaRPr lang="sk-SK" dirty="0"/>
          </a:p>
          <a:p>
            <a:pPr lvl="0" fontAlgn="base"/>
            <a:r>
              <a:rPr lang="en-GB" dirty="0"/>
              <a:t>Sustainable - energy</a:t>
            </a:r>
            <a:endParaRPr lang="sk-SK" dirty="0"/>
          </a:p>
          <a:p>
            <a:endParaRPr lang="sk-SK" dirty="0"/>
          </a:p>
        </p:txBody>
      </p:sp>
      <p:pic>
        <p:nvPicPr>
          <p:cNvPr id="4" name="Picture 1589">
            <a:extLst>
              <a:ext uri="{FF2B5EF4-FFF2-40B4-BE49-F238E27FC236}">
                <a16:creationId xmlns:a16="http://schemas.microsoft.com/office/drawing/2014/main" id="{3D3D2B7E-3664-48C3-A92D-D0453C63E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4152" y="3853887"/>
            <a:ext cx="8735695" cy="18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65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66521-A9D2-434B-B010-1520C3193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57" y="804742"/>
            <a:ext cx="7886700" cy="1325563"/>
          </a:xfrm>
        </p:spPr>
        <p:txBody>
          <a:bodyPr/>
          <a:lstStyle/>
          <a:p>
            <a:pPr algn="ctr"/>
            <a:r>
              <a:rPr lang="en-GB" b="1" dirty="0"/>
              <a:t>In 2006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Picture 1597">
            <a:extLst>
              <a:ext uri="{FF2B5EF4-FFF2-40B4-BE49-F238E27FC236}">
                <a16:creationId xmlns:a16="http://schemas.microsoft.com/office/drawing/2014/main" id="{73A7CBB4-AE2E-4C33-BD16-AD3444FE276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393" y="1825625"/>
            <a:ext cx="67712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F1C6E-AC77-432F-A31A-0A1303AB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9"/>
          </a:xfrm>
        </p:spPr>
        <p:txBody>
          <a:bodyPr/>
          <a:lstStyle/>
          <a:p>
            <a:pPr algn="ctr"/>
            <a:r>
              <a:rPr lang="sk-SK" dirty="0"/>
              <a:t>Žilina </a:t>
            </a:r>
            <a:r>
              <a:rPr lang="sk-SK" dirty="0" err="1"/>
              <a:t>station</a:t>
            </a:r>
            <a:endParaRPr lang="sk-SK" dirty="0"/>
          </a:p>
        </p:txBody>
      </p:sp>
      <p:pic>
        <p:nvPicPr>
          <p:cNvPr id="4" name="Picture 82">
            <a:extLst>
              <a:ext uri="{FF2B5EF4-FFF2-40B4-BE49-F238E27FC236}">
                <a16:creationId xmlns:a16="http://schemas.microsoft.com/office/drawing/2014/main" id="{1A5A2E03-7A07-493D-9F1F-6E00503F2A1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6" y="1825625"/>
            <a:ext cx="67687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80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953D5-040D-43EF-BD9F-203F9041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4242"/>
            <a:ext cx="7886700" cy="1152358"/>
          </a:xfrm>
        </p:spPr>
        <p:txBody>
          <a:bodyPr/>
          <a:lstStyle/>
          <a:p>
            <a:pPr algn="ctr"/>
            <a:r>
              <a:rPr lang="en-GB" b="1" dirty="0"/>
              <a:t>Reality and future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6FF473-89DC-4A7B-B0F9-67ED5CAC3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058">
            <a:extLst>
              <a:ext uri="{FF2B5EF4-FFF2-40B4-BE49-F238E27FC236}">
                <a16:creationId xmlns:a16="http://schemas.microsoft.com/office/drawing/2014/main" id="{D535C59E-0E8F-4009-9E49-F595C6BD701F}"/>
              </a:ext>
            </a:extLst>
          </p:cNvPr>
          <p:cNvGrpSpPr/>
          <p:nvPr/>
        </p:nvGrpSpPr>
        <p:grpSpPr>
          <a:xfrm>
            <a:off x="628650" y="1781024"/>
            <a:ext cx="7660007" cy="4896485"/>
            <a:chOff x="0" y="0"/>
            <a:chExt cx="7660132" cy="4896485"/>
          </a:xfrm>
        </p:grpSpPr>
        <p:sp>
          <p:nvSpPr>
            <p:cNvPr id="5" name="Rectangle 1603">
              <a:extLst>
                <a:ext uri="{FF2B5EF4-FFF2-40B4-BE49-F238E27FC236}">
                  <a16:creationId xmlns:a16="http://schemas.microsoft.com/office/drawing/2014/main" id="{B3366DB2-AA58-4CFC-94BD-D69B0AE58856}"/>
                </a:ext>
              </a:extLst>
            </p:cNvPr>
            <p:cNvSpPr/>
            <p:nvPr/>
          </p:nvSpPr>
          <p:spPr>
            <a:xfrm>
              <a:off x="0" y="165290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605">
              <a:extLst>
                <a:ext uri="{FF2B5EF4-FFF2-40B4-BE49-F238E27FC236}">
                  <a16:creationId xmlns:a16="http://schemas.microsoft.com/office/drawing/2014/main" id="{E58FFBE6-9783-4459-B490-8475D2E79F5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747" y="0"/>
              <a:ext cx="7652385" cy="4896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3672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A9854-FCF1-46B5-AF65-D3CCB7BF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364330"/>
          </a:xfrm>
        </p:spPr>
        <p:txBody>
          <a:bodyPr/>
          <a:lstStyle/>
          <a:p>
            <a:pPr algn="ctr"/>
            <a:r>
              <a:rPr lang="en-GB" dirty="0"/>
              <a:t>Trains – platforms are 11 m wide and covered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" name="Picture 1616">
            <a:extLst>
              <a:ext uri="{FF2B5EF4-FFF2-40B4-BE49-F238E27FC236}">
                <a16:creationId xmlns:a16="http://schemas.microsoft.com/office/drawing/2014/main" id="{A5B6F296-353F-48A3-B06E-23C0FC170F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041" y="1825625"/>
            <a:ext cx="66219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933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1B820F-FD13-4BA4-9763-AD551D0B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58" y="998172"/>
            <a:ext cx="7886700" cy="1325563"/>
          </a:xfrm>
        </p:spPr>
        <p:txBody>
          <a:bodyPr/>
          <a:lstStyle/>
          <a:p>
            <a:r>
              <a:rPr lang="en-GB" b="1" dirty="0"/>
              <a:t>Trams – 4 tracks and 12 stops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40058BF-F6B2-47B3-B16C-BAAA23BA9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58" y="2194902"/>
            <a:ext cx="7886700" cy="4351338"/>
          </a:xfrm>
        </p:spPr>
        <p:txBody>
          <a:bodyPr/>
          <a:lstStyle/>
          <a:p>
            <a:endParaRPr lang="sk-SK" dirty="0"/>
          </a:p>
        </p:txBody>
      </p:sp>
      <p:grpSp>
        <p:nvGrpSpPr>
          <p:cNvPr id="4" name="Group 13819">
            <a:extLst>
              <a:ext uri="{FF2B5EF4-FFF2-40B4-BE49-F238E27FC236}">
                <a16:creationId xmlns:a16="http://schemas.microsoft.com/office/drawing/2014/main" id="{961FCC31-FC51-428F-9212-7A7A864BB9B2}"/>
              </a:ext>
            </a:extLst>
          </p:cNvPr>
          <p:cNvGrpSpPr/>
          <p:nvPr/>
        </p:nvGrpSpPr>
        <p:grpSpPr>
          <a:xfrm>
            <a:off x="721765" y="1745638"/>
            <a:ext cx="7454286" cy="4800602"/>
            <a:chOff x="0" y="0"/>
            <a:chExt cx="7454773" cy="4800854"/>
          </a:xfrm>
        </p:grpSpPr>
        <p:sp>
          <p:nvSpPr>
            <p:cNvPr id="5" name="Rectangle 1625">
              <a:extLst>
                <a:ext uri="{FF2B5EF4-FFF2-40B4-BE49-F238E27FC236}">
                  <a16:creationId xmlns:a16="http://schemas.microsoft.com/office/drawing/2014/main" id="{5193FC5E-2ED2-4B94-855D-646CD0415CD3}"/>
                </a:ext>
              </a:extLst>
            </p:cNvPr>
            <p:cNvSpPr/>
            <p:nvPr/>
          </p:nvSpPr>
          <p:spPr>
            <a:xfrm>
              <a:off x="291033" y="165341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627">
              <a:extLst>
                <a:ext uri="{FF2B5EF4-FFF2-40B4-BE49-F238E27FC236}">
                  <a16:creationId xmlns:a16="http://schemas.microsoft.com/office/drawing/2014/main" id="{F348C925-DAF8-486E-858F-3D762F60790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54773" cy="4800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692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FC700-6D0B-4DDB-9122-61D3AE54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1C0849-00BE-4FBA-9171-0E6EA780E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4" name="Group 13807">
            <a:extLst>
              <a:ext uri="{FF2B5EF4-FFF2-40B4-BE49-F238E27FC236}">
                <a16:creationId xmlns:a16="http://schemas.microsoft.com/office/drawing/2014/main" id="{EB26A203-F1B1-49FB-BD73-3316B4CE87C5}"/>
              </a:ext>
            </a:extLst>
          </p:cNvPr>
          <p:cNvGrpSpPr/>
          <p:nvPr/>
        </p:nvGrpSpPr>
        <p:grpSpPr>
          <a:xfrm>
            <a:off x="461547" y="1314914"/>
            <a:ext cx="8467090" cy="5001895"/>
            <a:chOff x="0" y="0"/>
            <a:chExt cx="8467090" cy="5002403"/>
          </a:xfrm>
        </p:grpSpPr>
        <p:sp>
          <p:nvSpPr>
            <p:cNvPr id="5" name="Rectangle 1633">
              <a:extLst>
                <a:ext uri="{FF2B5EF4-FFF2-40B4-BE49-F238E27FC236}">
                  <a16:creationId xmlns:a16="http://schemas.microsoft.com/office/drawing/2014/main" id="{4580EC48-A356-4CF1-AA88-F778851B38DA}"/>
                </a:ext>
              </a:extLst>
            </p:cNvPr>
            <p:cNvSpPr/>
            <p:nvPr/>
          </p:nvSpPr>
          <p:spPr>
            <a:xfrm>
              <a:off x="496303" y="93345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635">
              <a:extLst>
                <a:ext uri="{FF2B5EF4-FFF2-40B4-BE49-F238E27FC236}">
                  <a16:creationId xmlns:a16="http://schemas.microsoft.com/office/drawing/2014/main" id="{7CADEAE4-EDD1-4AFC-B3A9-399DCA4C620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467090" cy="5002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80509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68A7EF-E2F8-4C62-A4AE-E51CFB70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1F8BC6E-62DF-4A6A-A660-4CEE0F3F3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3818">
            <a:extLst>
              <a:ext uri="{FF2B5EF4-FFF2-40B4-BE49-F238E27FC236}">
                <a16:creationId xmlns:a16="http://schemas.microsoft.com/office/drawing/2014/main" id="{3029CDD1-4425-4BA3-B416-610172EF6EEF}"/>
              </a:ext>
            </a:extLst>
          </p:cNvPr>
          <p:cNvGrpSpPr/>
          <p:nvPr/>
        </p:nvGrpSpPr>
        <p:grpSpPr>
          <a:xfrm>
            <a:off x="171768" y="840740"/>
            <a:ext cx="8800448" cy="5176516"/>
            <a:chOff x="0" y="0"/>
            <a:chExt cx="8800592" cy="5176901"/>
          </a:xfrm>
        </p:grpSpPr>
        <p:sp>
          <p:nvSpPr>
            <p:cNvPr id="5" name="Rectangle 1639">
              <a:extLst>
                <a:ext uri="{FF2B5EF4-FFF2-40B4-BE49-F238E27FC236}">
                  <a16:creationId xmlns:a16="http://schemas.microsoft.com/office/drawing/2014/main" id="{B944C21C-B1B0-44A5-941A-1B39709B32E1}"/>
                </a:ext>
              </a:extLst>
            </p:cNvPr>
            <p:cNvSpPr/>
            <p:nvPr/>
          </p:nvSpPr>
          <p:spPr>
            <a:xfrm>
              <a:off x="581152" y="381432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641">
              <a:extLst>
                <a:ext uri="{FF2B5EF4-FFF2-40B4-BE49-F238E27FC236}">
                  <a16:creationId xmlns:a16="http://schemas.microsoft.com/office/drawing/2014/main" id="{2993E774-C2CD-4CC4-9FC3-EA4F4D404F5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00592" cy="5176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89290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EC4C5D-42BD-45B4-833A-2FE5B388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7358"/>
            <a:ext cx="7886700" cy="1173331"/>
          </a:xfrm>
        </p:spPr>
        <p:txBody>
          <a:bodyPr/>
          <a:lstStyle/>
          <a:p>
            <a:pPr algn="ctr"/>
            <a:r>
              <a:rPr lang="sk-SK" dirty="0" err="1"/>
              <a:t>Buses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0FA9358-28D1-4D94-81F8-D42EC8A23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3959">
            <a:extLst>
              <a:ext uri="{FF2B5EF4-FFF2-40B4-BE49-F238E27FC236}">
                <a16:creationId xmlns:a16="http://schemas.microsoft.com/office/drawing/2014/main" id="{5F09D207-E841-4F05-8C49-E4255FF664C3}"/>
              </a:ext>
            </a:extLst>
          </p:cNvPr>
          <p:cNvGrpSpPr/>
          <p:nvPr/>
        </p:nvGrpSpPr>
        <p:grpSpPr>
          <a:xfrm>
            <a:off x="182234" y="1511931"/>
            <a:ext cx="8333116" cy="5346069"/>
            <a:chOff x="0" y="0"/>
            <a:chExt cx="8333524" cy="5346573"/>
          </a:xfrm>
        </p:grpSpPr>
        <p:sp>
          <p:nvSpPr>
            <p:cNvPr id="5" name="Rectangle 1647">
              <a:extLst>
                <a:ext uri="{FF2B5EF4-FFF2-40B4-BE49-F238E27FC236}">
                  <a16:creationId xmlns:a16="http://schemas.microsoft.com/office/drawing/2014/main" id="{BF68E554-54F3-469D-B19A-D5B3FEE6338F}"/>
                </a:ext>
              </a:extLst>
            </p:cNvPr>
            <p:cNvSpPr/>
            <p:nvPr/>
          </p:nvSpPr>
          <p:spPr>
            <a:xfrm>
              <a:off x="562661" y="311517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649">
              <a:extLst>
                <a:ext uri="{FF2B5EF4-FFF2-40B4-BE49-F238E27FC236}">
                  <a16:creationId xmlns:a16="http://schemas.microsoft.com/office/drawing/2014/main" id="{484046A7-4640-4C61-A1DC-DA7A4572BF8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9065" y="0"/>
              <a:ext cx="8244459" cy="5346573"/>
            </a:xfrm>
            <a:prstGeom prst="rect">
              <a:avLst/>
            </a:prstGeom>
          </p:spPr>
        </p:pic>
        <p:pic>
          <p:nvPicPr>
            <p:cNvPr id="7" name="Picture 1652">
              <a:extLst>
                <a:ext uri="{FF2B5EF4-FFF2-40B4-BE49-F238E27FC236}">
                  <a16:creationId xmlns:a16="http://schemas.microsoft.com/office/drawing/2014/main" id="{BAE36405-A207-444E-BA2F-156C1375027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432" y="1689187"/>
              <a:ext cx="4564380" cy="492252"/>
            </a:xfrm>
            <a:prstGeom prst="rect">
              <a:avLst/>
            </a:prstGeom>
          </p:spPr>
        </p:pic>
        <p:pic>
          <p:nvPicPr>
            <p:cNvPr id="8" name="Picture 1654">
              <a:extLst>
                <a:ext uri="{FF2B5EF4-FFF2-40B4-BE49-F238E27FC236}">
                  <a16:creationId xmlns:a16="http://schemas.microsoft.com/office/drawing/2014/main" id="{F5B0D389-133C-4F29-A246-1C4E1FFB13BD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83091"/>
              <a:ext cx="3279648" cy="565404"/>
            </a:xfrm>
            <a:prstGeom prst="rect">
              <a:avLst/>
            </a:prstGeom>
          </p:spPr>
        </p:pic>
        <p:sp>
          <p:nvSpPr>
            <p:cNvPr id="9" name="Shape 15394">
              <a:extLst>
                <a:ext uri="{FF2B5EF4-FFF2-40B4-BE49-F238E27FC236}">
                  <a16:creationId xmlns:a16="http://schemas.microsoft.com/office/drawing/2014/main" id="{46DCFB01-E96C-4029-A1B0-C65338E0D4F8}"/>
                </a:ext>
              </a:extLst>
            </p:cNvPr>
            <p:cNvSpPr/>
            <p:nvPr/>
          </p:nvSpPr>
          <p:spPr>
            <a:xfrm>
              <a:off x="89065" y="1730323"/>
              <a:ext cx="4441825" cy="369329"/>
            </a:xfrm>
            <a:custGeom>
              <a:avLst/>
              <a:gdLst/>
              <a:ahLst/>
              <a:cxnLst/>
              <a:rect l="0" t="0" r="0" b="0"/>
              <a:pathLst>
                <a:path w="4441825" h="369329">
                  <a:moveTo>
                    <a:pt x="0" y="0"/>
                  </a:moveTo>
                  <a:lnTo>
                    <a:pt x="4441825" y="0"/>
                  </a:lnTo>
                  <a:lnTo>
                    <a:pt x="4441825" y="369329"/>
                  </a:lnTo>
                  <a:lnTo>
                    <a:pt x="0" y="36932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504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0" name="Shape 1656">
              <a:extLst>
                <a:ext uri="{FF2B5EF4-FFF2-40B4-BE49-F238E27FC236}">
                  <a16:creationId xmlns:a16="http://schemas.microsoft.com/office/drawing/2014/main" id="{C652DF84-1F4E-4A48-BF93-E31B6CBEF8EF}"/>
                </a:ext>
              </a:extLst>
            </p:cNvPr>
            <p:cNvSpPr/>
            <p:nvPr/>
          </p:nvSpPr>
          <p:spPr>
            <a:xfrm>
              <a:off x="89065" y="1730323"/>
              <a:ext cx="4441825" cy="369329"/>
            </a:xfrm>
            <a:custGeom>
              <a:avLst/>
              <a:gdLst/>
              <a:ahLst/>
              <a:cxnLst/>
              <a:rect l="0" t="0" r="0" b="0"/>
              <a:pathLst>
                <a:path w="4441825" h="369329">
                  <a:moveTo>
                    <a:pt x="0" y="369329"/>
                  </a:moveTo>
                  <a:lnTo>
                    <a:pt x="4441825" y="369329"/>
                  </a:lnTo>
                  <a:lnTo>
                    <a:pt x="4441825" y="0"/>
                  </a:lnTo>
                  <a:lnTo>
                    <a:pt x="0" y="0"/>
                  </a:lnTo>
                  <a:close/>
                </a:path>
              </a:pathLst>
            </a:custGeom>
            <a:ln w="381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1" name="Rectangle 13852">
              <a:extLst>
                <a:ext uri="{FF2B5EF4-FFF2-40B4-BE49-F238E27FC236}">
                  <a16:creationId xmlns:a16="http://schemas.microsoft.com/office/drawing/2014/main" id="{D5248A63-9CF9-4196-8DAB-5DD4BFC7D5F3}"/>
                </a:ext>
              </a:extLst>
            </p:cNvPr>
            <p:cNvSpPr/>
            <p:nvPr/>
          </p:nvSpPr>
          <p:spPr>
            <a:xfrm>
              <a:off x="180746" y="1818855"/>
              <a:ext cx="308295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1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12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3855">
              <a:extLst>
                <a:ext uri="{FF2B5EF4-FFF2-40B4-BE49-F238E27FC236}">
                  <a16:creationId xmlns:a16="http://schemas.microsoft.com/office/drawing/2014/main" id="{9E886571-015C-4139-8623-49277F5E024F}"/>
                </a:ext>
              </a:extLst>
            </p:cNvPr>
            <p:cNvSpPr/>
            <p:nvPr/>
          </p:nvSpPr>
          <p:spPr>
            <a:xfrm>
              <a:off x="412547" y="1818855"/>
              <a:ext cx="350434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1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Platforms for 24 buses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1658">
              <a:extLst>
                <a:ext uri="{FF2B5EF4-FFF2-40B4-BE49-F238E27FC236}">
                  <a16:creationId xmlns:a16="http://schemas.microsoft.com/office/drawing/2014/main" id="{C495FE74-6A19-47F1-B4B6-244B337A89A2}"/>
                </a:ext>
              </a:extLst>
            </p:cNvPr>
            <p:cNvSpPr/>
            <p:nvPr/>
          </p:nvSpPr>
          <p:spPr>
            <a:xfrm>
              <a:off x="3049270" y="181885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1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7508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98F00-9DE3-43C6-9FBD-FE8CBCDC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2211"/>
            <a:ext cx="7886700" cy="848478"/>
          </a:xfrm>
        </p:spPr>
        <p:txBody>
          <a:bodyPr/>
          <a:lstStyle/>
          <a:p>
            <a:pPr algn="ctr"/>
            <a:r>
              <a:rPr lang="en-GB" b="1" dirty="0"/>
              <a:t>Bicycles – places for 11 000 bicycles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Picture 1671">
            <a:extLst>
              <a:ext uri="{FF2B5EF4-FFF2-40B4-BE49-F238E27FC236}">
                <a16:creationId xmlns:a16="http://schemas.microsoft.com/office/drawing/2014/main" id="{3DA08035-EE77-4BC5-A6AE-673DF0A6AC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431" y="2309813"/>
            <a:ext cx="5983137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154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0E177-F1C0-44FC-B514-3A5AAC1E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4241"/>
            <a:ext cx="7886700" cy="836447"/>
          </a:xfrm>
        </p:spPr>
        <p:txBody>
          <a:bodyPr/>
          <a:lstStyle/>
          <a:p>
            <a:pPr algn="ctr"/>
            <a:r>
              <a:rPr lang="en-GB" dirty="0"/>
              <a:t>Localization of places for bicycles</a:t>
            </a:r>
            <a:r>
              <a:rPr lang="sk-SK" dirty="0"/>
              <a:t/>
            </a:r>
            <a:br>
              <a:rPr lang="sk-SK" dirty="0"/>
            </a:br>
            <a:r>
              <a:rPr lang="en-GB" dirty="0"/>
              <a:t>(2015)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5C20AD-907A-4E8C-A0D1-FD5CF692D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3789">
            <a:extLst>
              <a:ext uri="{FF2B5EF4-FFF2-40B4-BE49-F238E27FC236}">
                <a16:creationId xmlns:a16="http://schemas.microsoft.com/office/drawing/2014/main" id="{5840EC2B-7876-489A-95A7-1C5FD9FFE1F6}"/>
              </a:ext>
            </a:extLst>
          </p:cNvPr>
          <p:cNvGrpSpPr/>
          <p:nvPr/>
        </p:nvGrpSpPr>
        <p:grpSpPr>
          <a:xfrm>
            <a:off x="883325" y="2139950"/>
            <a:ext cx="7377350" cy="4351338"/>
            <a:chOff x="0" y="0"/>
            <a:chExt cx="7608316" cy="4910836"/>
          </a:xfrm>
        </p:grpSpPr>
        <p:sp>
          <p:nvSpPr>
            <p:cNvPr id="5" name="Rectangle 1678">
              <a:extLst>
                <a:ext uri="{FF2B5EF4-FFF2-40B4-BE49-F238E27FC236}">
                  <a16:creationId xmlns:a16="http://schemas.microsoft.com/office/drawing/2014/main" id="{8EB2010B-0598-4543-AC39-8A28EBBD5053}"/>
                </a:ext>
              </a:extLst>
            </p:cNvPr>
            <p:cNvSpPr/>
            <p:nvPr/>
          </p:nvSpPr>
          <p:spPr>
            <a:xfrm>
              <a:off x="136271" y="165328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680">
              <a:extLst>
                <a:ext uri="{FF2B5EF4-FFF2-40B4-BE49-F238E27FC236}">
                  <a16:creationId xmlns:a16="http://schemas.microsoft.com/office/drawing/2014/main" id="{0ACCD6CB-3E24-475B-BBAD-6CD5B638132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608316" cy="4910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78049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B6115-452B-4BCB-97FE-DA09F632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03" y="882483"/>
            <a:ext cx="7886700" cy="1325563"/>
          </a:xfrm>
        </p:spPr>
        <p:txBody>
          <a:bodyPr/>
          <a:lstStyle/>
          <a:p>
            <a:pPr algn="ctr"/>
            <a:r>
              <a:rPr lang="en-GB" b="1" dirty="0"/>
              <a:t>Cars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A618B0-57E7-46F8-A5CB-6E6CDE67E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309">
            <a:extLst>
              <a:ext uri="{FF2B5EF4-FFF2-40B4-BE49-F238E27FC236}">
                <a16:creationId xmlns:a16="http://schemas.microsoft.com/office/drawing/2014/main" id="{5BD89FF4-D6CA-450E-A5DC-73D8BAD676CE}"/>
              </a:ext>
            </a:extLst>
          </p:cNvPr>
          <p:cNvGrpSpPr/>
          <p:nvPr/>
        </p:nvGrpSpPr>
        <p:grpSpPr>
          <a:xfrm>
            <a:off x="418160" y="1545264"/>
            <a:ext cx="8307679" cy="5185406"/>
            <a:chOff x="0" y="0"/>
            <a:chExt cx="8307883" cy="5185791"/>
          </a:xfrm>
        </p:grpSpPr>
        <p:sp>
          <p:nvSpPr>
            <p:cNvPr id="5" name="Rectangle 1686">
              <a:extLst>
                <a:ext uri="{FF2B5EF4-FFF2-40B4-BE49-F238E27FC236}">
                  <a16:creationId xmlns:a16="http://schemas.microsoft.com/office/drawing/2014/main" id="{0EBD2836-AC20-4D90-AC75-6BD844FA2335}"/>
                </a:ext>
              </a:extLst>
            </p:cNvPr>
            <p:cNvSpPr/>
            <p:nvPr/>
          </p:nvSpPr>
          <p:spPr>
            <a:xfrm>
              <a:off x="369113" y="370154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688">
              <a:extLst>
                <a:ext uri="{FF2B5EF4-FFF2-40B4-BE49-F238E27FC236}">
                  <a16:creationId xmlns:a16="http://schemas.microsoft.com/office/drawing/2014/main" id="{A07A2FBC-40BC-48AC-8F13-F4D5E8F2201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8824" y="0"/>
              <a:ext cx="8219059" cy="5185791"/>
            </a:xfrm>
            <a:prstGeom prst="rect">
              <a:avLst/>
            </a:prstGeom>
          </p:spPr>
        </p:pic>
        <p:pic>
          <p:nvPicPr>
            <p:cNvPr id="7" name="Picture 1691">
              <a:extLst>
                <a:ext uri="{FF2B5EF4-FFF2-40B4-BE49-F238E27FC236}">
                  <a16:creationId xmlns:a16="http://schemas.microsoft.com/office/drawing/2014/main" id="{856C0FD4-B337-462C-9FDA-9EE0F1314A7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432" y="1531416"/>
              <a:ext cx="3579876" cy="492252"/>
            </a:xfrm>
            <a:prstGeom prst="rect">
              <a:avLst/>
            </a:prstGeom>
          </p:spPr>
        </p:pic>
        <p:pic>
          <p:nvPicPr>
            <p:cNvPr id="8" name="Picture 1693">
              <a:extLst>
                <a:ext uri="{FF2B5EF4-FFF2-40B4-BE49-F238E27FC236}">
                  <a16:creationId xmlns:a16="http://schemas.microsoft.com/office/drawing/2014/main" id="{C3E13E1D-F4E0-4145-A8C9-D08360919A5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1525320"/>
              <a:ext cx="2136648" cy="565404"/>
            </a:xfrm>
            <a:prstGeom prst="rect">
              <a:avLst/>
            </a:prstGeom>
          </p:spPr>
        </p:pic>
        <p:sp>
          <p:nvSpPr>
            <p:cNvPr id="9" name="Shape 15396">
              <a:extLst>
                <a:ext uri="{FF2B5EF4-FFF2-40B4-BE49-F238E27FC236}">
                  <a16:creationId xmlns:a16="http://schemas.microsoft.com/office/drawing/2014/main" id="{EF9A238B-2362-4CD1-8E46-646AAD849B6E}"/>
                </a:ext>
              </a:extLst>
            </p:cNvPr>
            <p:cNvSpPr/>
            <p:nvPr/>
          </p:nvSpPr>
          <p:spPr>
            <a:xfrm>
              <a:off x="88824" y="1572933"/>
              <a:ext cx="3456432" cy="369329"/>
            </a:xfrm>
            <a:custGeom>
              <a:avLst/>
              <a:gdLst/>
              <a:ahLst/>
              <a:cxnLst/>
              <a:rect l="0" t="0" r="0" b="0"/>
              <a:pathLst>
                <a:path w="3456432" h="369329">
                  <a:moveTo>
                    <a:pt x="0" y="0"/>
                  </a:moveTo>
                  <a:lnTo>
                    <a:pt x="3456432" y="0"/>
                  </a:lnTo>
                  <a:lnTo>
                    <a:pt x="3456432" y="369329"/>
                  </a:lnTo>
                  <a:lnTo>
                    <a:pt x="0" y="36932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504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0" name="Shape 1695">
              <a:extLst>
                <a:ext uri="{FF2B5EF4-FFF2-40B4-BE49-F238E27FC236}">
                  <a16:creationId xmlns:a16="http://schemas.microsoft.com/office/drawing/2014/main" id="{54A9A23E-4339-4928-8D4D-198C5C316EA5}"/>
                </a:ext>
              </a:extLst>
            </p:cNvPr>
            <p:cNvSpPr/>
            <p:nvPr/>
          </p:nvSpPr>
          <p:spPr>
            <a:xfrm>
              <a:off x="88824" y="1572933"/>
              <a:ext cx="3456432" cy="369329"/>
            </a:xfrm>
            <a:custGeom>
              <a:avLst/>
              <a:gdLst/>
              <a:ahLst/>
              <a:cxnLst/>
              <a:rect l="0" t="0" r="0" b="0"/>
              <a:pathLst>
                <a:path w="3456432" h="369329">
                  <a:moveTo>
                    <a:pt x="0" y="369329"/>
                  </a:moveTo>
                  <a:lnTo>
                    <a:pt x="3456432" y="369329"/>
                  </a:lnTo>
                  <a:lnTo>
                    <a:pt x="3456432" y="0"/>
                  </a:lnTo>
                  <a:lnTo>
                    <a:pt x="0" y="0"/>
                  </a:lnTo>
                  <a:close/>
                </a:path>
              </a:pathLst>
            </a:custGeom>
            <a:ln w="381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1" name="Rectangle 1696">
              <a:extLst>
                <a:ext uri="{FF2B5EF4-FFF2-40B4-BE49-F238E27FC236}">
                  <a16:creationId xmlns:a16="http://schemas.microsoft.com/office/drawing/2014/main" id="{1BB39065-338C-48EE-BC04-B2A624E836F9}"/>
                </a:ext>
              </a:extLst>
            </p:cNvPr>
            <p:cNvSpPr/>
            <p:nvPr/>
          </p:nvSpPr>
          <p:spPr>
            <a:xfrm>
              <a:off x="180442" y="1661465"/>
              <a:ext cx="2293663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1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Several parking places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697">
              <a:extLst>
                <a:ext uri="{FF2B5EF4-FFF2-40B4-BE49-F238E27FC236}">
                  <a16:creationId xmlns:a16="http://schemas.microsoft.com/office/drawing/2014/main" id="{BE25148A-4A18-4C45-8C20-89EFD3E80A0F}"/>
                </a:ext>
              </a:extLst>
            </p:cNvPr>
            <p:cNvSpPr/>
            <p:nvPr/>
          </p:nvSpPr>
          <p:spPr>
            <a:xfrm>
              <a:off x="1905889" y="166146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1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9641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5FD58-518C-4D22-A378-B52147C9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72" y="918579"/>
            <a:ext cx="7886700" cy="1325563"/>
          </a:xfrm>
        </p:spPr>
        <p:txBody>
          <a:bodyPr/>
          <a:lstStyle/>
          <a:p>
            <a:pPr algn="ctr"/>
            <a:r>
              <a:rPr lang="en-GB" b="1" dirty="0"/>
              <a:t>The public space is also solved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pic>
        <p:nvPicPr>
          <p:cNvPr id="4" name="Picture 1705">
            <a:extLst>
              <a:ext uri="{FF2B5EF4-FFF2-40B4-BE49-F238E27FC236}">
                <a16:creationId xmlns:a16="http://schemas.microsoft.com/office/drawing/2014/main" id="{EDC2BD72-8ABB-4819-A109-517BE7CC83F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340710"/>
            <a:ext cx="7886700" cy="33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8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D923B-3BFC-47D2-BDB8-8A8EDD81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2500"/>
            <a:ext cx="7886700" cy="738189"/>
          </a:xfrm>
        </p:spPr>
        <p:txBody>
          <a:bodyPr/>
          <a:lstStyle/>
          <a:p>
            <a:pPr algn="ctr"/>
            <a:r>
              <a:rPr lang="sk-SK" dirty="0"/>
              <a:t>Žilina </a:t>
            </a:r>
            <a:r>
              <a:rPr lang="sk-SK" dirty="0" err="1"/>
              <a:t>station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856CB9-07DD-4217-A0C7-3E795D84E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2123">
            <a:extLst>
              <a:ext uri="{FF2B5EF4-FFF2-40B4-BE49-F238E27FC236}">
                <a16:creationId xmlns:a16="http://schemas.microsoft.com/office/drawing/2014/main" id="{EFCC7BCE-1C60-47D2-AEAD-D42B1D0C49AB}"/>
              </a:ext>
            </a:extLst>
          </p:cNvPr>
          <p:cNvGrpSpPr/>
          <p:nvPr/>
        </p:nvGrpSpPr>
        <p:grpSpPr>
          <a:xfrm>
            <a:off x="628650" y="1890554"/>
            <a:ext cx="7886700" cy="4221480"/>
            <a:chOff x="0" y="0"/>
            <a:chExt cx="8544560" cy="4758055"/>
          </a:xfrm>
        </p:grpSpPr>
        <p:sp>
          <p:nvSpPr>
            <p:cNvPr id="5" name="Rectangle 86">
              <a:extLst>
                <a:ext uri="{FF2B5EF4-FFF2-40B4-BE49-F238E27FC236}">
                  <a16:creationId xmlns:a16="http://schemas.microsoft.com/office/drawing/2014/main" id="{5103CE0D-4866-42EC-A38B-5565563C9965}"/>
                </a:ext>
              </a:extLst>
            </p:cNvPr>
            <p:cNvSpPr/>
            <p:nvPr/>
          </p:nvSpPr>
          <p:spPr>
            <a:xfrm>
              <a:off x="568312" y="381381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88">
              <a:extLst>
                <a:ext uri="{FF2B5EF4-FFF2-40B4-BE49-F238E27FC236}">
                  <a16:creationId xmlns:a16="http://schemas.microsoft.com/office/drawing/2014/main" id="{46916B00-3E5E-45A4-92B8-F390D1C0F51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44560" cy="4758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6338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9E78C-808B-49DF-BFDD-DFC159FF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0383D6-76F5-4115-B58E-90F0AD2C6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377">
            <a:extLst>
              <a:ext uri="{FF2B5EF4-FFF2-40B4-BE49-F238E27FC236}">
                <a16:creationId xmlns:a16="http://schemas.microsoft.com/office/drawing/2014/main" id="{3F70C5F2-F086-497E-8636-109A499AFD1E}"/>
              </a:ext>
            </a:extLst>
          </p:cNvPr>
          <p:cNvGrpSpPr/>
          <p:nvPr/>
        </p:nvGrpSpPr>
        <p:grpSpPr>
          <a:xfrm>
            <a:off x="239712" y="561657"/>
            <a:ext cx="10089211" cy="5734683"/>
            <a:chOff x="0" y="0"/>
            <a:chExt cx="10089376" cy="5735130"/>
          </a:xfrm>
        </p:grpSpPr>
        <p:sp>
          <p:nvSpPr>
            <p:cNvPr id="5" name="Rectangle 1709">
              <a:extLst>
                <a:ext uri="{FF2B5EF4-FFF2-40B4-BE49-F238E27FC236}">
                  <a16:creationId xmlns:a16="http://schemas.microsoft.com/office/drawing/2014/main" id="{46B8218C-6172-4526-ABCB-EC865E3FDEAF}"/>
                </a:ext>
              </a:extLst>
            </p:cNvPr>
            <p:cNvSpPr/>
            <p:nvPr/>
          </p:nvSpPr>
          <p:spPr>
            <a:xfrm>
              <a:off x="640321" y="1120165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711">
              <a:extLst>
                <a:ext uri="{FF2B5EF4-FFF2-40B4-BE49-F238E27FC236}">
                  <a16:creationId xmlns:a16="http://schemas.microsoft.com/office/drawing/2014/main" id="{6A0E9B1A-C2C9-4382-A1E9-C951D07E119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733"/>
              <a:ext cx="8664702" cy="5716397"/>
            </a:xfrm>
            <a:prstGeom prst="rect">
              <a:avLst/>
            </a:prstGeom>
          </p:spPr>
        </p:pic>
        <p:pic>
          <p:nvPicPr>
            <p:cNvPr id="7" name="Picture 1714">
              <a:extLst>
                <a:ext uri="{FF2B5EF4-FFF2-40B4-BE49-F238E27FC236}">
                  <a16:creationId xmlns:a16="http://schemas.microsoft.com/office/drawing/2014/main" id="{BE64DAB7-1670-4500-A3CD-1855F12A9B3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962593" y="48768"/>
              <a:ext cx="5667756" cy="1139952"/>
            </a:xfrm>
            <a:prstGeom prst="rect">
              <a:avLst/>
            </a:prstGeom>
          </p:spPr>
        </p:pic>
        <p:pic>
          <p:nvPicPr>
            <p:cNvPr id="8" name="Picture 1717">
              <a:extLst>
                <a:ext uri="{FF2B5EF4-FFF2-40B4-BE49-F238E27FC236}">
                  <a16:creationId xmlns:a16="http://schemas.microsoft.com/office/drawing/2014/main" id="{7A941667-D8FE-4BB2-A794-0C63BA6CA65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845245" y="0"/>
              <a:ext cx="5779008" cy="1342644"/>
            </a:xfrm>
            <a:prstGeom prst="rect">
              <a:avLst/>
            </a:prstGeom>
          </p:spPr>
        </p:pic>
        <p:sp>
          <p:nvSpPr>
            <p:cNvPr id="9" name="Shape 15398">
              <a:extLst>
                <a:ext uri="{FF2B5EF4-FFF2-40B4-BE49-F238E27FC236}">
                  <a16:creationId xmlns:a16="http://schemas.microsoft.com/office/drawing/2014/main" id="{06404209-4D51-4439-AD6D-4B293785FC4F}"/>
                </a:ext>
              </a:extLst>
            </p:cNvPr>
            <p:cNvSpPr/>
            <p:nvPr/>
          </p:nvSpPr>
          <p:spPr>
            <a:xfrm>
              <a:off x="3024315" y="90767"/>
              <a:ext cx="5544566" cy="1015657"/>
            </a:xfrm>
            <a:custGeom>
              <a:avLst/>
              <a:gdLst/>
              <a:ahLst/>
              <a:cxnLst/>
              <a:rect l="0" t="0" r="0" b="0"/>
              <a:pathLst>
                <a:path w="5544566" h="1015657">
                  <a:moveTo>
                    <a:pt x="0" y="0"/>
                  </a:moveTo>
                  <a:lnTo>
                    <a:pt x="5544566" y="0"/>
                  </a:lnTo>
                  <a:lnTo>
                    <a:pt x="5544566" y="1015657"/>
                  </a:lnTo>
                  <a:lnTo>
                    <a:pt x="0" y="101565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504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0" name="Shape 1719">
              <a:extLst>
                <a:ext uri="{FF2B5EF4-FFF2-40B4-BE49-F238E27FC236}">
                  <a16:creationId xmlns:a16="http://schemas.microsoft.com/office/drawing/2014/main" id="{F6C5053C-7F0C-4BD0-91A5-13804E607BB1}"/>
                </a:ext>
              </a:extLst>
            </p:cNvPr>
            <p:cNvSpPr/>
            <p:nvPr/>
          </p:nvSpPr>
          <p:spPr>
            <a:xfrm>
              <a:off x="3024315" y="90767"/>
              <a:ext cx="5544566" cy="1015657"/>
            </a:xfrm>
            <a:custGeom>
              <a:avLst/>
              <a:gdLst/>
              <a:ahLst/>
              <a:cxnLst/>
              <a:rect l="0" t="0" r="0" b="0"/>
              <a:pathLst>
                <a:path w="5544566" h="1015657">
                  <a:moveTo>
                    <a:pt x="0" y="1015657"/>
                  </a:moveTo>
                  <a:lnTo>
                    <a:pt x="5544566" y="1015657"/>
                  </a:lnTo>
                  <a:lnTo>
                    <a:pt x="5544566" y="0"/>
                  </a:lnTo>
                  <a:lnTo>
                    <a:pt x="0" y="0"/>
                  </a:lnTo>
                  <a:close/>
                </a:path>
              </a:pathLst>
            </a:custGeom>
            <a:ln w="381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sk-SK"/>
            </a:p>
          </p:txBody>
        </p:sp>
        <p:sp>
          <p:nvSpPr>
            <p:cNvPr id="11" name="Rectangle 1720">
              <a:extLst>
                <a:ext uri="{FF2B5EF4-FFF2-40B4-BE49-F238E27FC236}">
                  <a16:creationId xmlns:a16="http://schemas.microsoft.com/office/drawing/2014/main" id="{B7E8A2B9-B17D-487C-9FD5-3A87CCB6773B}"/>
                </a:ext>
              </a:extLst>
            </p:cNvPr>
            <p:cNvSpPr/>
            <p:nvPr/>
          </p:nvSpPr>
          <p:spPr>
            <a:xfrm>
              <a:off x="3116263" y="207544"/>
              <a:ext cx="6973113" cy="5165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0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Creation of new interchanging  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721">
              <a:extLst>
                <a:ext uri="{FF2B5EF4-FFF2-40B4-BE49-F238E27FC236}">
                  <a16:creationId xmlns:a16="http://schemas.microsoft.com/office/drawing/2014/main" id="{6A365F33-5850-4C3C-9F2F-0AFF2A4DB8F5}"/>
                </a:ext>
              </a:extLst>
            </p:cNvPr>
            <p:cNvSpPr/>
            <p:nvPr/>
          </p:nvSpPr>
          <p:spPr>
            <a:xfrm>
              <a:off x="3116263" y="664972"/>
              <a:ext cx="4148092" cy="5161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0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node in urban area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1722">
              <a:extLst>
                <a:ext uri="{FF2B5EF4-FFF2-40B4-BE49-F238E27FC236}">
                  <a16:creationId xmlns:a16="http://schemas.microsoft.com/office/drawing/2014/main" id="{36EAD6B7-1E5E-409E-A132-C340F322F21D}"/>
                </a:ext>
              </a:extLst>
            </p:cNvPr>
            <p:cNvSpPr/>
            <p:nvPr/>
          </p:nvSpPr>
          <p:spPr>
            <a:xfrm>
              <a:off x="6233351" y="664972"/>
              <a:ext cx="114521" cy="5161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0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sk-SK" sz="3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36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544C06-F20B-4BEB-AE18-A72F4C69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9"/>
          </a:xfrm>
        </p:spPr>
        <p:txBody>
          <a:bodyPr/>
          <a:lstStyle/>
          <a:p>
            <a:pPr algn="ctr"/>
            <a:r>
              <a:rPr lang="en-GB" dirty="0"/>
              <a:t>Nature Compensation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203A93-B765-423B-848B-B4A6A9511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357">
            <a:extLst>
              <a:ext uri="{FF2B5EF4-FFF2-40B4-BE49-F238E27FC236}">
                <a16:creationId xmlns:a16="http://schemas.microsoft.com/office/drawing/2014/main" id="{3ED164D3-96C8-42AF-8245-6913815CEA8C}"/>
              </a:ext>
            </a:extLst>
          </p:cNvPr>
          <p:cNvGrpSpPr/>
          <p:nvPr/>
        </p:nvGrpSpPr>
        <p:grpSpPr>
          <a:xfrm>
            <a:off x="52037" y="1767903"/>
            <a:ext cx="9039925" cy="4175697"/>
            <a:chOff x="-3871" y="0"/>
            <a:chExt cx="9040368" cy="4175735"/>
          </a:xfrm>
        </p:grpSpPr>
        <p:sp>
          <p:nvSpPr>
            <p:cNvPr id="5" name="Rectangle 1728">
              <a:extLst>
                <a:ext uri="{FF2B5EF4-FFF2-40B4-BE49-F238E27FC236}">
                  <a16:creationId xmlns:a16="http://schemas.microsoft.com/office/drawing/2014/main" id="{673D3DCE-0C48-4D95-A70F-759C907F4EF7}"/>
                </a:ext>
              </a:extLst>
            </p:cNvPr>
            <p:cNvSpPr/>
            <p:nvPr/>
          </p:nvSpPr>
          <p:spPr>
            <a:xfrm>
              <a:off x="784341" y="0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4742">
              <a:extLst>
                <a:ext uri="{FF2B5EF4-FFF2-40B4-BE49-F238E27FC236}">
                  <a16:creationId xmlns:a16="http://schemas.microsoft.com/office/drawing/2014/main" id="{B8EBC2B9-64CB-4942-8ACE-EA4C362A13A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871" y="48743"/>
              <a:ext cx="9040368" cy="4126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45083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A2CAE-CBEE-4686-9503-9E14002D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4084"/>
            <a:ext cx="7886700" cy="896605"/>
          </a:xfrm>
        </p:spPr>
        <p:txBody>
          <a:bodyPr/>
          <a:lstStyle/>
          <a:p>
            <a:pPr algn="ctr"/>
            <a:r>
              <a:rPr lang="en-GB" b="1" dirty="0"/>
              <a:t>Underground parking lots for 2700 cars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282829-2C00-4BFF-BC3E-1C30EC3BC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327">
            <a:extLst>
              <a:ext uri="{FF2B5EF4-FFF2-40B4-BE49-F238E27FC236}">
                <a16:creationId xmlns:a16="http://schemas.microsoft.com/office/drawing/2014/main" id="{8BD9CD04-9B4D-4442-9D87-EEBD90A3B1C9}"/>
              </a:ext>
            </a:extLst>
          </p:cNvPr>
          <p:cNvGrpSpPr/>
          <p:nvPr/>
        </p:nvGrpSpPr>
        <p:grpSpPr>
          <a:xfrm>
            <a:off x="974407" y="2110105"/>
            <a:ext cx="7195185" cy="4747895"/>
            <a:chOff x="0" y="0"/>
            <a:chExt cx="7195185" cy="4747895"/>
          </a:xfrm>
        </p:grpSpPr>
        <p:sp>
          <p:nvSpPr>
            <p:cNvPr id="5" name="Rectangle 1736">
              <a:extLst>
                <a:ext uri="{FF2B5EF4-FFF2-40B4-BE49-F238E27FC236}">
                  <a16:creationId xmlns:a16="http://schemas.microsoft.com/office/drawing/2014/main" id="{7796475B-B653-4283-AA7D-E6B047F3AA02}"/>
                </a:ext>
              </a:extLst>
            </p:cNvPr>
            <p:cNvSpPr/>
            <p:nvPr/>
          </p:nvSpPr>
          <p:spPr>
            <a:xfrm>
              <a:off x="64262" y="165303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738">
              <a:extLst>
                <a:ext uri="{FF2B5EF4-FFF2-40B4-BE49-F238E27FC236}">
                  <a16:creationId xmlns:a16="http://schemas.microsoft.com/office/drawing/2014/main" id="{15FF5E7D-BB61-408D-9D20-0A7936CC06C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195185" cy="4747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1334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F7E2B-E3C8-44BC-93CF-01A39865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2211"/>
            <a:ext cx="7886700" cy="848478"/>
          </a:xfrm>
        </p:spPr>
        <p:txBody>
          <a:bodyPr/>
          <a:lstStyle/>
          <a:p>
            <a:pPr algn="ctr"/>
            <a:r>
              <a:rPr lang="en-GB" b="1" dirty="0"/>
              <a:t>1. part of bus station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8541E38-6429-4137-BF73-7E8A9197A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431">
            <a:extLst>
              <a:ext uri="{FF2B5EF4-FFF2-40B4-BE49-F238E27FC236}">
                <a16:creationId xmlns:a16="http://schemas.microsoft.com/office/drawing/2014/main" id="{3BBC8598-EE8E-40DA-83C8-D54FB30F12FE}"/>
              </a:ext>
            </a:extLst>
          </p:cNvPr>
          <p:cNvGrpSpPr/>
          <p:nvPr/>
        </p:nvGrpSpPr>
        <p:grpSpPr>
          <a:xfrm>
            <a:off x="298132" y="764857"/>
            <a:ext cx="8547767" cy="5328288"/>
            <a:chOff x="0" y="0"/>
            <a:chExt cx="8548116" cy="5328539"/>
          </a:xfrm>
        </p:grpSpPr>
        <p:sp>
          <p:nvSpPr>
            <p:cNvPr id="5" name="Rectangle 1744">
              <a:extLst>
                <a:ext uri="{FF2B5EF4-FFF2-40B4-BE49-F238E27FC236}">
                  <a16:creationId xmlns:a16="http://schemas.microsoft.com/office/drawing/2014/main" id="{9090C373-C359-4550-A3FF-34907E02A831}"/>
                </a:ext>
              </a:extLst>
            </p:cNvPr>
            <p:cNvSpPr/>
            <p:nvPr/>
          </p:nvSpPr>
          <p:spPr>
            <a:xfrm>
              <a:off x="568312" y="309318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746">
              <a:extLst>
                <a:ext uri="{FF2B5EF4-FFF2-40B4-BE49-F238E27FC236}">
                  <a16:creationId xmlns:a16="http://schemas.microsoft.com/office/drawing/2014/main" id="{A7AA9BA0-456C-49A5-82A0-5F46090A7BA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48116" cy="5328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9189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247D9-2AD0-4C14-B878-D2CCFE45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2"/>
          </a:xfrm>
        </p:spPr>
        <p:txBody>
          <a:bodyPr/>
          <a:lstStyle/>
          <a:p>
            <a:r>
              <a:rPr lang="en-GB" b="1" dirty="0"/>
              <a:t>2400 from 11 thousand parking lots for bicycles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D9EECB-6AC6-436C-9692-C0038EF43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406">
            <a:extLst>
              <a:ext uri="{FF2B5EF4-FFF2-40B4-BE49-F238E27FC236}">
                <a16:creationId xmlns:a16="http://schemas.microsoft.com/office/drawing/2014/main" id="{C4E1DAB3-F915-443C-B7DC-39FCA009FA4A}"/>
              </a:ext>
            </a:extLst>
          </p:cNvPr>
          <p:cNvGrpSpPr/>
          <p:nvPr/>
        </p:nvGrpSpPr>
        <p:grpSpPr>
          <a:xfrm>
            <a:off x="725601" y="1825625"/>
            <a:ext cx="7379976" cy="4946653"/>
            <a:chOff x="0" y="0"/>
            <a:chExt cx="7380097" cy="4947209"/>
          </a:xfrm>
        </p:grpSpPr>
        <p:sp>
          <p:nvSpPr>
            <p:cNvPr id="5" name="Rectangle 1754">
              <a:extLst>
                <a:ext uri="{FF2B5EF4-FFF2-40B4-BE49-F238E27FC236}">
                  <a16:creationId xmlns:a16="http://schemas.microsoft.com/office/drawing/2014/main" id="{746332B1-A924-4C9B-B872-BEC5432D9894}"/>
                </a:ext>
              </a:extLst>
            </p:cNvPr>
            <p:cNvSpPr/>
            <p:nvPr/>
          </p:nvSpPr>
          <p:spPr>
            <a:xfrm>
              <a:off x="186652" y="0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756">
              <a:extLst>
                <a:ext uri="{FF2B5EF4-FFF2-40B4-BE49-F238E27FC236}">
                  <a16:creationId xmlns:a16="http://schemas.microsoft.com/office/drawing/2014/main" id="{C851B731-B0D6-4A31-AE49-A4F86C2ABD0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3533"/>
              <a:ext cx="7380097" cy="477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789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FFDCE-E5A6-4B3B-AE4E-A50D38C9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72" y="834358"/>
            <a:ext cx="7886700" cy="1325563"/>
          </a:xfrm>
        </p:spPr>
        <p:txBody>
          <a:bodyPr/>
          <a:lstStyle/>
          <a:p>
            <a:pPr algn="ctr"/>
            <a:r>
              <a:rPr lang="en-GB" b="1" dirty="0"/>
              <a:t>Kiss and Ride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2C7BB9-5AB8-49E0-BD08-D6D9507B7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335">
            <a:extLst>
              <a:ext uri="{FF2B5EF4-FFF2-40B4-BE49-F238E27FC236}">
                <a16:creationId xmlns:a16="http://schemas.microsoft.com/office/drawing/2014/main" id="{548F44E0-4C8B-4D8E-8883-60598B2DD02D}"/>
              </a:ext>
            </a:extLst>
          </p:cNvPr>
          <p:cNvGrpSpPr/>
          <p:nvPr/>
        </p:nvGrpSpPr>
        <p:grpSpPr>
          <a:xfrm>
            <a:off x="773028" y="1569705"/>
            <a:ext cx="7848598" cy="5197475"/>
            <a:chOff x="0" y="0"/>
            <a:chExt cx="7848854" cy="5197729"/>
          </a:xfrm>
        </p:grpSpPr>
        <p:sp>
          <p:nvSpPr>
            <p:cNvPr id="5" name="Rectangle 1765">
              <a:extLst>
                <a:ext uri="{FF2B5EF4-FFF2-40B4-BE49-F238E27FC236}">
                  <a16:creationId xmlns:a16="http://schemas.microsoft.com/office/drawing/2014/main" id="{3C9CBE6A-32E5-47E5-B942-5B66D475017A}"/>
                </a:ext>
              </a:extLst>
            </p:cNvPr>
            <p:cNvSpPr/>
            <p:nvPr/>
          </p:nvSpPr>
          <p:spPr>
            <a:xfrm>
              <a:off x="208280" y="453403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767">
              <a:extLst>
                <a:ext uri="{FF2B5EF4-FFF2-40B4-BE49-F238E27FC236}">
                  <a16:creationId xmlns:a16="http://schemas.microsoft.com/office/drawing/2014/main" id="{A68F88D3-906E-476B-B284-DA5865C0691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848854" cy="5197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37617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EC60A-EA22-4955-82CB-0A935855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6589"/>
            <a:ext cx="7886700" cy="704100"/>
          </a:xfrm>
        </p:spPr>
        <p:txBody>
          <a:bodyPr/>
          <a:lstStyle/>
          <a:p>
            <a:pPr algn="ctr"/>
            <a:r>
              <a:rPr lang="en-GB" b="1" dirty="0"/>
              <a:t>Nature park 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62A5306-0EDE-43F6-A7FE-6EB431CE1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393">
            <a:extLst>
              <a:ext uri="{FF2B5EF4-FFF2-40B4-BE49-F238E27FC236}">
                <a16:creationId xmlns:a16="http://schemas.microsoft.com/office/drawing/2014/main" id="{71D3E74E-4CCE-45A0-90E2-0F0D0BF70314}"/>
              </a:ext>
            </a:extLst>
          </p:cNvPr>
          <p:cNvGrpSpPr/>
          <p:nvPr/>
        </p:nvGrpSpPr>
        <p:grpSpPr>
          <a:xfrm>
            <a:off x="628650" y="1937085"/>
            <a:ext cx="7886701" cy="4789408"/>
            <a:chOff x="0" y="0"/>
            <a:chExt cx="8211947" cy="5105654"/>
          </a:xfrm>
        </p:grpSpPr>
        <p:sp>
          <p:nvSpPr>
            <p:cNvPr id="5" name="Rectangle 1773">
              <a:extLst>
                <a:ext uri="{FF2B5EF4-FFF2-40B4-BE49-F238E27FC236}">
                  <a16:creationId xmlns:a16="http://schemas.microsoft.com/office/drawing/2014/main" id="{203B1BC3-39B7-4897-BDA4-7A273631D73E}"/>
                </a:ext>
              </a:extLst>
            </p:cNvPr>
            <p:cNvSpPr/>
            <p:nvPr/>
          </p:nvSpPr>
          <p:spPr>
            <a:xfrm>
              <a:off x="640321" y="165404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775">
              <a:extLst>
                <a:ext uri="{FF2B5EF4-FFF2-40B4-BE49-F238E27FC236}">
                  <a16:creationId xmlns:a16="http://schemas.microsoft.com/office/drawing/2014/main" id="{CD37761F-EC63-441D-ADA7-AE9A4AAE1DE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211947" cy="5105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9170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9A9B0-AE57-47EC-A6AC-7EA37D01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6231"/>
            <a:ext cx="7886700" cy="1325563"/>
          </a:xfrm>
        </p:spPr>
        <p:txBody>
          <a:bodyPr/>
          <a:lstStyle/>
          <a:p>
            <a:pPr algn="ctr"/>
            <a:r>
              <a:rPr lang="en-GB" b="1" dirty="0"/>
              <a:t>Work at 3 levels</a:t>
            </a:r>
            <a:r>
              <a:rPr lang="sk-SK" b="1" dirty="0"/>
              <a:t/>
            </a:r>
            <a:br>
              <a:rPr lang="sk-SK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BCC14B-DFCF-4B22-ADFB-2D1D376C5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458">
            <a:extLst>
              <a:ext uri="{FF2B5EF4-FFF2-40B4-BE49-F238E27FC236}">
                <a16:creationId xmlns:a16="http://schemas.microsoft.com/office/drawing/2014/main" id="{69BAD755-1ABD-4329-8D9C-EEC9378B28FC}"/>
              </a:ext>
            </a:extLst>
          </p:cNvPr>
          <p:cNvGrpSpPr/>
          <p:nvPr/>
        </p:nvGrpSpPr>
        <p:grpSpPr>
          <a:xfrm>
            <a:off x="808668" y="1539079"/>
            <a:ext cx="7526663" cy="4924429"/>
            <a:chOff x="0" y="0"/>
            <a:chExt cx="7526909" cy="4924679"/>
          </a:xfrm>
        </p:grpSpPr>
        <p:sp>
          <p:nvSpPr>
            <p:cNvPr id="5" name="Rectangle 1789">
              <a:extLst>
                <a:ext uri="{FF2B5EF4-FFF2-40B4-BE49-F238E27FC236}">
                  <a16:creationId xmlns:a16="http://schemas.microsoft.com/office/drawing/2014/main" id="{0D931C49-D898-41BB-B042-3F7CD0D7068D}"/>
                </a:ext>
              </a:extLst>
            </p:cNvPr>
            <p:cNvSpPr/>
            <p:nvPr/>
          </p:nvSpPr>
          <p:spPr>
            <a:xfrm>
              <a:off x="208280" y="49479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791">
              <a:extLst>
                <a:ext uri="{FF2B5EF4-FFF2-40B4-BE49-F238E27FC236}">
                  <a16:creationId xmlns:a16="http://schemas.microsoft.com/office/drawing/2014/main" id="{0A412A15-B844-4888-BBCB-854C96D4CB7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526909" cy="4924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70198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5C5D8-F345-498E-ABCC-808D330F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6705"/>
            <a:ext cx="7886700" cy="1325563"/>
          </a:xfrm>
        </p:spPr>
        <p:txBody>
          <a:bodyPr/>
          <a:lstStyle/>
          <a:p>
            <a:pPr algn="ctr"/>
            <a:r>
              <a:rPr lang="en-GB" dirty="0"/>
              <a:t>The main focus is also on information for public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096A708-A11A-4E82-86F0-41F87A0F8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pSp>
        <p:nvGrpSpPr>
          <p:cNvPr id="4" name="Group 14873">
            <a:extLst>
              <a:ext uri="{FF2B5EF4-FFF2-40B4-BE49-F238E27FC236}">
                <a16:creationId xmlns:a16="http://schemas.microsoft.com/office/drawing/2014/main" id="{0E59C5B9-E552-4DEB-9178-239DA28C3FAF}"/>
              </a:ext>
            </a:extLst>
          </p:cNvPr>
          <p:cNvGrpSpPr/>
          <p:nvPr/>
        </p:nvGrpSpPr>
        <p:grpSpPr>
          <a:xfrm>
            <a:off x="834959" y="2398795"/>
            <a:ext cx="7979396" cy="4333876"/>
            <a:chOff x="0" y="0"/>
            <a:chExt cx="7979982" cy="4334041"/>
          </a:xfrm>
        </p:grpSpPr>
        <p:sp>
          <p:nvSpPr>
            <p:cNvPr id="5" name="Rectangle 1798">
              <a:extLst>
                <a:ext uri="{FF2B5EF4-FFF2-40B4-BE49-F238E27FC236}">
                  <a16:creationId xmlns:a16="http://schemas.microsoft.com/office/drawing/2014/main" id="{BE94E307-9D75-4531-8541-8DD8F9C40390}"/>
                </a:ext>
              </a:extLst>
            </p:cNvPr>
            <p:cNvSpPr/>
            <p:nvPr/>
          </p:nvSpPr>
          <p:spPr>
            <a:xfrm>
              <a:off x="496303" y="165379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1800">
              <a:extLst>
                <a:ext uri="{FF2B5EF4-FFF2-40B4-BE49-F238E27FC236}">
                  <a16:creationId xmlns:a16="http://schemas.microsoft.com/office/drawing/2014/main" id="{5F06EC7E-D502-49B2-A439-CC835FC6B47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91000" cy="2623439"/>
            </a:xfrm>
            <a:prstGeom prst="rect">
              <a:avLst/>
            </a:prstGeom>
          </p:spPr>
        </p:pic>
        <p:pic>
          <p:nvPicPr>
            <p:cNvPr id="7" name="Picture 1802">
              <a:extLst>
                <a:ext uri="{FF2B5EF4-FFF2-40B4-BE49-F238E27FC236}">
                  <a16:creationId xmlns:a16="http://schemas.microsoft.com/office/drawing/2014/main" id="{6C0BC8E0-F210-4B09-BB91-8C827C01D86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680522" y="432093"/>
              <a:ext cx="3299460" cy="3901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1376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EF2339-72AD-4187-9ED8-AEEB7C3D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2800"/>
            <a:ext cx="7886700" cy="1325563"/>
          </a:xfrm>
        </p:spPr>
        <p:txBody>
          <a:bodyPr/>
          <a:lstStyle/>
          <a:p>
            <a:pPr algn="ctr"/>
            <a:r>
              <a:rPr lang="en-GB" dirty="0"/>
              <a:t>Interesting sources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61CB94-64D9-48C4-82D1-C8D5D64BA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GB" dirty="0">
                <a:hlinkClick r:id="rId2"/>
              </a:rPr>
              <a:t>http://wricitieshub.org/sites/default/files/pdf _7.pdf</a:t>
            </a:r>
            <a:r>
              <a:rPr lang="en-GB" dirty="0"/>
              <a:t> </a:t>
            </a:r>
            <a:endParaRPr lang="sk-SK" dirty="0"/>
          </a:p>
          <a:p>
            <a:pPr lvl="0" fontAlgn="base"/>
            <a:r>
              <a:rPr lang="en-GB" dirty="0">
                <a:hlinkClick r:id="rId3"/>
              </a:rPr>
              <a:t>https://at.govt.nz/media/imported/4394/Publ </a:t>
            </a:r>
            <a:r>
              <a:rPr lang="en-GB" dirty="0" err="1">
                <a:hlinkClick r:id="rId3"/>
              </a:rPr>
              <a:t>ic_Transport_Interchange_Design_Guidelines</a:t>
            </a:r>
            <a:r>
              <a:rPr lang="en-GB" dirty="0">
                <a:hlinkClick r:id="rId3"/>
              </a:rPr>
              <a:t>. pdf</a:t>
            </a:r>
            <a:r>
              <a:rPr lang="en-GB" dirty="0"/>
              <a:t> </a:t>
            </a:r>
            <a:endParaRPr lang="sk-SK" dirty="0"/>
          </a:p>
          <a:p>
            <a:pPr lvl="0" fontAlgn="base"/>
            <a:r>
              <a:rPr lang="en-GB" dirty="0">
                <a:hlinkClick r:id="rId4"/>
              </a:rPr>
              <a:t>http://www.nodes-interchanges.eu/</a:t>
            </a:r>
            <a:r>
              <a:rPr lang="en-GB" dirty="0"/>
              <a:t>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449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D3335-3AAD-494F-AFEA-9C4F0653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4700"/>
            <a:ext cx="7886700" cy="1050925"/>
          </a:xfrm>
        </p:spPr>
        <p:txBody>
          <a:bodyPr/>
          <a:lstStyle/>
          <a:p>
            <a:pPr algn="ctr"/>
            <a:r>
              <a:rPr lang="en-GB" dirty="0"/>
              <a:t>Are foreign travellers able to understand?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A59E52-4C24-4B77-AB4D-E76BB4D8E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85999"/>
            <a:ext cx="7886700" cy="3890963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grpSp>
        <p:nvGrpSpPr>
          <p:cNvPr id="4" name="Group 11634">
            <a:extLst>
              <a:ext uri="{FF2B5EF4-FFF2-40B4-BE49-F238E27FC236}">
                <a16:creationId xmlns:a16="http://schemas.microsoft.com/office/drawing/2014/main" id="{555B645E-52F7-4081-8ADA-D87BBE5F4096}"/>
              </a:ext>
            </a:extLst>
          </p:cNvPr>
          <p:cNvGrpSpPr/>
          <p:nvPr/>
        </p:nvGrpSpPr>
        <p:grpSpPr>
          <a:xfrm>
            <a:off x="812493" y="2129791"/>
            <a:ext cx="7519013" cy="3953509"/>
            <a:chOff x="136477" y="0"/>
            <a:chExt cx="7519197" cy="3953624"/>
          </a:xfrm>
        </p:grpSpPr>
        <p:sp>
          <p:nvSpPr>
            <p:cNvPr id="5" name="Rectangle 94">
              <a:extLst>
                <a:ext uri="{FF2B5EF4-FFF2-40B4-BE49-F238E27FC236}">
                  <a16:creationId xmlns:a16="http://schemas.microsoft.com/office/drawing/2014/main" id="{6FCC909C-CD7F-4B89-9873-A2FCBA6EBC55}"/>
                </a:ext>
              </a:extLst>
            </p:cNvPr>
            <p:cNvSpPr/>
            <p:nvPr/>
          </p:nvSpPr>
          <p:spPr>
            <a:xfrm>
              <a:off x="496303" y="453415"/>
              <a:ext cx="122400" cy="5516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indent="-6350">
                <a:lnSpc>
                  <a:spcPct val="107000"/>
                </a:lnSpc>
                <a:spcAft>
                  <a:spcPts val="800"/>
                </a:spcAft>
              </a:pPr>
              <a:r>
                <a:rPr lang="sk-SK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6" name="Picture 96">
              <a:extLst>
                <a:ext uri="{FF2B5EF4-FFF2-40B4-BE49-F238E27FC236}">
                  <a16:creationId xmlns:a16="http://schemas.microsoft.com/office/drawing/2014/main" id="{34473AC7-AEE1-4F37-9CC0-16D1F4A4ED9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54697" y="0"/>
              <a:ext cx="6800977" cy="3748786"/>
            </a:xfrm>
            <a:prstGeom prst="rect">
              <a:avLst/>
            </a:prstGeom>
          </p:spPr>
        </p:pic>
        <p:pic>
          <p:nvPicPr>
            <p:cNvPr id="7" name="Picture 98">
              <a:extLst>
                <a:ext uri="{FF2B5EF4-FFF2-40B4-BE49-F238E27FC236}">
                  <a16:creationId xmlns:a16="http://schemas.microsoft.com/office/drawing/2014/main" id="{E1C5E94A-209A-4A32-AEB4-2AC06075043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6477" y="2240902"/>
              <a:ext cx="2510917" cy="1712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46986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</TotalTime>
  <Words>1006</Words>
  <Application>Microsoft Office PowerPoint</Application>
  <PresentationFormat>Prezentácia na obrazovke (4:3)</PresentationFormat>
  <Paragraphs>224</Paragraphs>
  <Slides>89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Motyw pakietu Office</vt:lpstr>
      <vt:lpstr>Prezentácia programu PowerPoint</vt:lpstr>
      <vt:lpstr>General importance of terminals</vt:lpstr>
      <vt:lpstr>What is this one? </vt:lpstr>
      <vt:lpstr>Or this one?  </vt:lpstr>
      <vt:lpstr>Do you know that this is transportation terminal? </vt:lpstr>
      <vt:lpstr>General problems in  the Slovak Republic </vt:lpstr>
      <vt:lpstr>Žilina station</vt:lpstr>
      <vt:lpstr>Žilina station</vt:lpstr>
      <vt:lpstr>Are foreign travellers able to understand?  </vt:lpstr>
      <vt:lpstr>Typical traveller for long distances</vt:lpstr>
      <vt:lpstr>Prezentácia programu PowerPoint</vt:lpstr>
      <vt:lpstr>Target </vt:lpstr>
      <vt:lpstr>Travelling by cars:  Origin - Destination </vt:lpstr>
      <vt:lpstr>Alternative Transport, e.g. Public Transport: Origin – Destin.</vt:lpstr>
      <vt:lpstr>The difference?  </vt:lpstr>
      <vt:lpstr>Problems </vt:lpstr>
      <vt:lpstr>The solution lies in</vt:lpstr>
      <vt:lpstr>What should be solved </vt:lpstr>
      <vt:lpstr>Everything in one place </vt:lpstr>
      <vt:lpstr>the greater distance the greater problem </vt:lpstr>
      <vt:lpstr>Passenger interconnection principles  </vt:lpstr>
      <vt:lpstr>Differences  </vt:lpstr>
      <vt:lpstr>The criteria </vt:lpstr>
      <vt:lpstr>Availability, accessibility </vt:lpstr>
      <vt:lpstr>Prezentácia programu PowerPoint</vt:lpstr>
      <vt:lpstr>Prezentácia programu PowerPoint</vt:lpstr>
      <vt:lpstr>Marking of transfer node </vt:lpstr>
      <vt:lpstr>Prezentácia programu PowerPoint</vt:lpstr>
      <vt:lpstr>Prezentácia programu PowerPoint</vt:lpstr>
      <vt:lpstr>Orientation map </vt:lpstr>
      <vt:lpstr>Prezentácia programu PowerPoint</vt:lpstr>
      <vt:lpstr>Easy to find and buy travelling tickets </vt:lpstr>
      <vt:lpstr>and where to mark them...</vt:lpstr>
      <vt:lpstr>Integration  </vt:lpstr>
      <vt:lpstr>Fast orientation between various systems </vt:lpstr>
      <vt:lpstr>Integration with cars </vt:lpstr>
      <vt:lpstr>B+R, P+R  </vt:lpstr>
      <vt:lpstr>SION, CH </vt:lpstr>
      <vt:lpstr>Connections  Bad example Warsaw  </vt:lpstr>
      <vt:lpstr>Prezentácia programu PowerPoint</vt:lpstr>
      <vt:lpstr>Viability</vt:lpstr>
      <vt:lpstr>If there is no shop with salesman´s. </vt:lpstr>
      <vt:lpstr>Safety and security </vt:lpstr>
      <vt:lpstr>Prezentácia programu PowerPoint</vt:lpstr>
      <vt:lpstr>In the case of danger..  </vt:lpstr>
      <vt:lpstr>Effectiveness  </vt:lpstr>
      <vt:lpstr>Ask travellers what they want </vt:lpstr>
      <vt:lpstr>Comfort</vt:lpstr>
      <vt:lpstr>Local economy stimulation  </vt:lpstr>
      <vt:lpstr>Environmental impacts</vt:lpstr>
      <vt:lpstr>Energy efficiency </vt:lpstr>
      <vt:lpstr>• Defining quality standards</vt:lpstr>
      <vt:lpstr>Route planners </vt:lpstr>
      <vt:lpstr>What is important from travellers’ point of view?  </vt:lpstr>
      <vt:lpstr>Another meaning of terminals </vt:lpstr>
      <vt:lpstr>Resulting from that, terminal modernisation  </vt:lpstr>
      <vt:lpstr>How the terminals may look like </vt:lpstr>
      <vt:lpstr>Prezentácia programu PowerPoint</vt:lpstr>
      <vt:lpstr>Madrid train station  </vt:lpstr>
      <vt:lpstr>Rotterdam</vt:lpstr>
      <vt:lpstr>Travelers: 2013 -110 000.,2030 -310 000.! </vt:lpstr>
      <vt:lpstr>Utrecht 2013-170 000.,2025 – 250 000. </vt:lpstr>
      <vt:lpstr>Manchester  </vt:lpstr>
      <vt:lpstr>Reading</vt:lpstr>
      <vt:lpstr>Nowadays </vt:lpstr>
      <vt:lpstr>Gent – Case Study  </vt:lpstr>
      <vt:lpstr>Gent Sant Pieters in 1912  </vt:lpstr>
      <vt:lpstr>Target – create Terminal </vt:lpstr>
      <vt:lpstr>In 2006  </vt:lpstr>
      <vt:lpstr>Reality and future </vt:lpstr>
      <vt:lpstr>Trains – platforms are 11 m wide and covered  </vt:lpstr>
      <vt:lpstr>Trams – 4 tracks and 12 stops </vt:lpstr>
      <vt:lpstr>Prezentácia programu PowerPoint</vt:lpstr>
      <vt:lpstr>Prezentácia programu PowerPoint</vt:lpstr>
      <vt:lpstr>Buses</vt:lpstr>
      <vt:lpstr>Bicycles – places for 11 000 bicycles </vt:lpstr>
      <vt:lpstr>Localization of places for bicycles (2015)  </vt:lpstr>
      <vt:lpstr>Cars </vt:lpstr>
      <vt:lpstr>The public space is also solved </vt:lpstr>
      <vt:lpstr>Prezentácia programu PowerPoint</vt:lpstr>
      <vt:lpstr>Nature Compensation </vt:lpstr>
      <vt:lpstr>Underground parking lots for 2700 cars  </vt:lpstr>
      <vt:lpstr>1. part of bus station  </vt:lpstr>
      <vt:lpstr>2400 from 11 thousand parking lots for bicycles </vt:lpstr>
      <vt:lpstr>Kiss and Ride  </vt:lpstr>
      <vt:lpstr>Nature park  </vt:lpstr>
      <vt:lpstr>Work at 3 levels </vt:lpstr>
      <vt:lpstr>The main focus is also on information for public </vt:lpstr>
      <vt:lpstr>Interesting sources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MS</dc:creator>
  <cp:lastModifiedBy>Pagan Min</cp:lastModifiedBy>
  <cp:revision>16</cp:revision>
  <dcterms:created xsi:type="dcterms:W3CDTF">2018-02-07T09:39:09Z</dcterms:created>
  <dcterms:modified xsi:type="dcterms:W3CDTF">2019-07-14T07:22:24Z</dcterms:modified>
</cp:coreProperties>
</file>