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custDataLst>
    <p:tags r:id="rId23"/>
  </p:custDataLst>
  <p:defaultTextStyle>
    <a:defPPr>
      <a:defRPr lang="uz-Cyrl-U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z-Cyrl-UZ"/>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z-Cyrl-UZ"/>
          </a:p>
        </p:txBody>
      </p:sp>
      <p:sp>
        <p:nvSpPr>
          <p:cNvPr id="4" name="Дата 3"/>
          <p:cNvSpPr>
            <a:spLocks noGrp="1"/>
          </p:cNvSpPr>
          <p:nvPr>
            <p:ph type="dt" sz="half" idx="10"/>
          </p:nvPr>
        </p:nvSpPr>
        <p:spPr/>
        <p:txBody>
          <a:bodyPr/>
          <a:lstStyle/>
          <a:p>
            <a:fld id="{492393D3-2581-4550-AB29-E7BE1D3B03CD}" type="datetimeFigureOut">
              <a:rPr lang="uz-Cyrl-UZ" smtClean="0"/>
              <a:t>20.03.2020</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9423F5E6-7E62-4215-A5C8-1DE64E792261}" type="slidenum">
              <a:rPr lang="uz-Cyrl-UZ" smtClean="0"/>
              <a:t>‹#›</a:t>
            </a:fld>
            <a:endParaRPr lang="uz-Cyrl-UZ"/>
          </a:p>
        </p:txBody>
      </p:sp>
    </p:spTree>
    <p:extLst>
      <p:ext uri="{BB962C8B-B14F-4D97-AF65-F5344CB8AC3E}">
        <p14:creationId xmlns:p14="http://schemas.microsoft.com/office/powerpoint/2010/main" val="189715631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z-Cyrl-UZ"/>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Дата 3"/>
          <p:cNvSpPr>
            <a:spLocks noGrp="1"/>
          </p:cNvSpPr>
          <p:nvPr>
            <p:ph type="dt" sz="half" idx="10"/>
          </p:nvPr>
        </p:nvSpPr>
        <p:spPr/>
        <p:txBody>
          <a:bodyPr/>
          <a:lstStyle/>
          <a:p>
            <a:fld id="{492393D3-2581-4550-AB29-E7BE1D3B03CD}" type="datetimeFigureOut">
              <a:rPr lang="uz-Cyrl-UZ" smtClean="0"/>
              <a:t>20.03.2020</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9423F5E6-7E62-4215-A5C8-1DE64E792261}" type="slidenum">
              <a:rPr lang="uz-Cyrl-UZ" smtClean="0"/>
              <a:t>‹#›</a:t>
            </a:fld>
            <a:endParaRPr lang="uz-Cyrl-UZ"/>
          </a:p>
        </p:txBody>
      </p:sp>
    </p:spTree>
    <p:extLst>
      <p:ext uri="{BB962C8B-B14F-4D97-AF65-F5344CB8AC3E}">
        <p14:creationId xmlns:p14="http://schemas.microsoft.com/office/powerpoint/2010/main" val="326723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z-Cyrl-UZ"/>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Дата 3"/>
          <p:cNvSpPr>
            <a:spLocks noGrp="1"/>
          </p:cNvSpPr>
          <p:nvPr>
            <p:ph type="dt" sz="half" idx="10"/>
          </p:nvPr>
        </p:nvSpPr>
        <p:spPr/>
        <p:txBody>
          <a:bodyPr/>
          <a:lstStyle/>
          <a:p>
            <a:fld id="{492393D3-2581-4550-AB29-E7BE1D3B03CD}" type="datetimeFigureOut">
              <a:rPr lang="uz-Cyrl-UZ" smtClean="0"/>
              <a:t>20.03.2020</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9423F5E6-7E62-4215-A5C8-1DE64E792261}" type="slidenum">
              <a:rPr lang="uz-Cyrl-UZ" smtClean="0"/>
              <a:t>‹#›</a:t>
            </a:fld>
            <a:endParaRPr lang="uz-Cyrl-UZ"/>
          </a:p>
        </p:txBody>
      </p:sp>
    </p:spTree>
    <p:extLst>
      <p:ext uri="{BB962C8B-B14F-4D97-AF65-F5344CB8AC3E}">
        <p14:creationId xmlns:p14="http://schemas.microsoft.com/office/powerpoint/2010/main" val="3269212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z-Cyrl-UZ"/>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Дата 3"/>
          <p:cNvSpPr>
            <a:spLocks noGrp="1"/>
          </p:cNvSpPr>
          <p:nvPr>
            <p:ph type="dt" sz="half" idx="10"/>
          </p:nvPr>
        </p:nvSpPr>
        <p:spPr/>
        <p:txBody>
          <a:bodyPr/>
          <a:lstStyle/>
          <a:p>
            <a:fld id="{492393D3-2581-4550-AB29-E7BE1D3B03CD}" type="datetimeFigureOut">
              <a:rPr lang="uz-Cyrl-UZ" smtClean="0"/>
              <a:t>20.03.2020</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9423F5E6-7E62-4215-A5C8-1DE64E792261}" type="slidenum">
              <a:rPr lang="uz-Cyrl-UZ" smtClean="0"/>
              <a:t>‹#›</a:t>
            </a:fld>
            <a:endParaRPr lang="uz-Cyrl-UZ"/>
          </a:p>
        </p:txBody>
      </p:sp>
    </p:spTree>
    <p:extLst>
      <p:ext uri="{BB962C8B-B14F-4D97-AF65-F5344CB8AC3E}">
        <p14:creationId xmlns:p14="http://schemas.microsoft.com/office/powerpoint/2010/main" val="4078285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z-Cyrl-UZ"/>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92393D3-2581-4550-AB29-E7BE1D3B03CD}" type="datetimeFigureOut">
              <a:rPr lang="uz-Cyrl-UZ" smtClean="0"/>
              <a:t>20.03.2020</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9423F5E6-7E62-4215-A5C8-1DE64E792261}" type="slidenum">
              <a:rPr lang="uz-Cyrl-UZ" smtClean="0"/>
              <a:t>‹#›</a:t>
            </a:fld>
            <a:endParaRPr lang="uz-Cyrl-UZ"/>
          </a:p>
        </p:txBody>
      </p:sp>
    </p:spTree>
    <p:extLst>
      <p:ext uri="{BB962C8B-B14F-4D97-AF65-F5344CB8AC3E}">
        <p14:creationId xmlns:p14="http://schemas.microsoft.com/office/powerpoint/2010/main" val="2328164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z-Cyrl-UZ"/>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5" name="Дата 4"/>
          <p:cNvSpPr>
            <a:spLocks noGrp="1"/>
          </p:cNvSpPr>
          <p:nvPr>
            <p:ph type="dt" sz="half" idx="10"/>
          </p:nvPr>
        </p:nvSpPr>
        <p:spPr/>
        <p:txBody>
          <a:bodyPr/>
          <a:lstStyle/>
          <a:p>
            <a:fld id="{492393D3-2581-4550-AB29-E7BE1D3B03CD}" type="datetimeFigureOut">
              <a:rPr lang="uz-Cyrl-UZ" smtClean="0"/>
              <a:t>20.03.2020</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9423F5E6-7E62-4215-A5C8-1DE64E792261}" type="slidenum">
              <a:rPr lang="uz-Cyrl-UZ" smtClean="0"/>
              <a:t>‹#›</a:t>
            </a:fld>
            <a:endParaRPr lang="uz-Cyrl-UZ"/>
          </a:p>
        </p:txBody>
      </p:sp>
    </p:spTree>
    <p:extLst>
      <p:ext uri="{BB962C8B-B14F-4D97-AF65-F5344CB8AC3E}">
        <p14:creationId xmlns:p14="http://schemas.microsoft.com/office/powerpoint/2010/main" val="4288680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z-Cyrl-UZ"/>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7" name="Дата 6"/>
          <p:cNvSpPr>
            <a:spLocks noGrp="1"/>
          </p:cNvSpPr>
          <p:nvPr>
            <p:ph type="dt" sz="half" idx="10"/>
          </p:nvPr>
        </p:nvSpPr>
        <p:spPr/>
        <p:txBody>
          <a:bodyPr/>
          <a:lstStyle/>
          <a:p>
            <a:fld id="{492393D3-2581-4550-AB29-E7BE1D3B03CD}" type="datetimeFigureOut">
              <a:rPr lang="uz-Cyrl-UZ" smtClean="0"/>
              <a:t>20.03.2020</a:t>
            </a:fld>
            <a:endParaRPr lang="uz-Cyrl-UZ"/>
          </a:p>
        </p:txBody>
      </p:sp>
      <p:sp>
        <p:nvSpPr>
          <p:cNvPr id="8" name="Нижний колонтитул 7"/>
          <p:cNvSpPr>
            <a:spLocks noGrp="1"/>
          </p:cNvSpPr>
          <p:nvPr>
            <p:ph type="ftr" sz="quarter" idx="11"/>
          </p:nvPr>
        </p:nvSpPr>
        <p:spPr/>
        <p:txBody>
          <a:bodyPr/>
          <a:lstStyle/>
          <a:p>
            <a:endParaRPr lang="uz-Cyrl-UZ"/>
          </a:p>
        </p:txBody>
      </p:sp>
      <p:sp>
        <p:nvSpPr>
          <p:cNvPr id="9" name="Номер слайда 8"/>
          <p:cNvSpPr>
            <a:spLocks noGrp="1"/>
          </p:cNvSpPr>
          <p:nvPr>
            <p:ph type="sldNum" sz="quarter" idx="12"/>
          </p:nvPr>
        </p:nvSpPr>
        <p:spPr/>
        <p:txBody>
          <a:bodyPr/>
          <a:lstStyle/>
          <a:p>
            <a:fld id="{9423F5E6-7E62-4215-A5C8-1DE64E792261}" type="slidenum">
              <a:rPr lang="uz-Cyrl-UZ" smtClean="0"/>
              <a:t>‹#›</a:t>
            </a:fld>
            <a:endParaRPr lang="uz-Cyrl-UZ"/>
          </a:p>
        </p:txBody>
      </p:sp>
    </p:spTree>
    <p:extLst>
      <p:ext uri="{BB962C8B-B14F-4D97-AF65-F5344CB8AC3E}">
        <p14:creationId xmlns:p14="http://schemas.microsoft.com/office/powerpoint/2010/main" val="1238256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z-Cyrl-UZ"/>
          </a:p>
        </p:txBody>
      </p:sp>
      <p:sp>
        <p:nvSpPr>
          <p:cNvPr id="3" name="Дата 2"/>
          <p:cNvSpPr>
            <a:spLocks noGrp="1"/>
          </p:cNvSpPr>
          <p:nvPr>
            <p:ph type="dt" sz="half" idx="10"/>
          </p:nvPr>
        </p:nvSpPr>
        <p:spPr/>
        <p:txBody>
          <a:bodyPr/>
          <a:lstStyle/>
          <a:p>
            <a:fld id="{492393D3-2581-4550-AB29-E7BE1D3B03CD}" type="datetimeFigureOut">
              <a:rPr lang="uz-Cyrl-UZ" smtClean="0"/>
              <a:t>20.03.2020</a:t>
            </a:fld>
            <a:endParaRPr lang="uz-Cyrl-UZ"/>
          </a:p>
        </p:txBody>
      </p:sp>
      <p:sp>
        <p:nvSpPr>
          <p:cNvPr id="4" name="Нижний колонтитул 3"/>
          <p:cNvSpPr>
            <a:spLocks noGrp="1"/>
          </p:cNvSpPr>
          <p:nvPr>
            <p:ph type="ftr" sz="quarter" idx="11"/>
          </p:nvPr>
        </p:nvSpPr>
        <p:spPr/>
        <p:txBody>
          <a:bodyPr/>
          <a:lstStyle/>
          <a:p>
            <a:endParaRPr lang="uz-Cyrl-UZ"/>
          </a:p>
        </p:txBody>
      </p:sp>
      <p:sp>
        <p:nvSpPr>
          <p:cNvPr id="5" name="Номер слайда 4"/>
          <p:cNvSpPr>
            <a:spLocks noGrp="1"/>
          </p:cNvSpPr>
          <p:nvPr>
            <p:ph type="sldNum" sz="quarter" idx="12"/>
          </p:nvPr>
        </p:nvSpPr>
        <p:spPr/>
        <p:txBody>
          <a:bodyPr/>
          <a:lstStyle/>
          <a:p>
            <a:fld id="{9423F5E6-7E62-4215-A5C8-1DE64E792261}" type="slidenum">
              <a:rPr lang="uz-Cyrl-UZ" smtClean="0"/>
              <a:t>‹#›</a:t>
            </a:fld>
            <a:endParaRPr lang="uz-Cyrl-UZ"/>
          </a:p>
        </p:txBody>
      </p:sp>
    </p:spTree>
    <p:extLst>
      <p:ext uri="{BB962C8B-B14F-4D97-AF65-F5344CB8AC3E}">
        <p14:creationId xmlns:p14="http://schemas.microsoft.com/office/powerpoint/2010/main" val="2517001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92393D3-2581-4550-AB29-E7BE1D3B03CD}" type="datetimeFigureOut">
              <a:rPr lang="uz-Cyrl-UZ" smtClean="0"/>
              <a:t>20.03.2020</a:t>
            </a:fld>
            <a:endParaRPr lang="uz-Cyrl-UZ"/>
          </a:p>
        </p:txBody>
      </p:sp>
      <p:sp>
        <p:nvSpPr>
          <p:cNvPr id="3" name="Нижний колонтитул 2"/>
          <p:cNvSpPr>
            <a:spLocks noGrp="1"/>
          </p:cNvSpPr>
          <p:nvPr>
            <p:ph type="ftr" sz="quarter" idx="11"/>
          </p:nvPr>
        </p:nvSpPr>
        <p:spPr/>
        <p:txBody>
          <a:bodyPr/>
          <a:lstStyle/>
          <a:p>
            <a:endParaRPr lang="uz-Cyrl-UZ"/>
          </a:p>
        </p:txBody>
      </p:sp>
      <p:sp>
        <p:nvSpPr>
          <p:cNvPr id="4" name="Номер слайда 3"/>
          <p:cNvSpPr>
            <a:spLocks noGrp="1"/>
          </p:cNvSpPr>
          <p:nvPr>
            <p:ph type="sldNum" sz="quarter" idx="12"/>
          </p:nvPr>
        </p:nvSpPr>
        <p:spPr/>
        <p:txBody>
          <a:bodyPr/>
          <a:lstStyle/>
          <a:p>
            <a:fld id="{9423F5E6-7E62-4215-A5C8-1DE64E792261}" type="slidenum">
              <a:rPr lang="uz-Cyrl-UZ" smtClean="0"/>
              <a:t>‹#›</a:t>
            </a:fld>
            <a:endParaRPr lang="uz-Cyrl-UZ"/>
          </a:p>
        </p:txBody>
      </p:sp>
    </p:spTree>
    <p:extLst>
      <p:ext uri="{BB962C8B-B14F-4D97-AF65-F5344CB8AC3E}">
        <p14:creationId xmlns:p14="http://schemas.microsoft.com/office/powerpoint/2010/main" val="2718966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z-Cyrl-UZ"/>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92393D3-2581-4550-AB29-E7BE1D3B03CD}" type="datetimeFigureOut">
              <a:rPr lang="uz-Cyrl-UZ" smtClean="0"/>
              <a:t>20.03.2020</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9423F5E6-7E62-4215-A5C8-1DE64E792261}" type="slidenum">
              <a:rPr lang="uz-Cyrl-UZ" smtClean="0"/>
              <a:t>‹#›</a:t>
            </a:fld>
            <a:endParaRPr lang="uz-Cyrl-UZ"/>
          </a:p>
        </p:txBody>
      </p:sp>
    </p:spTree>
    <p:extLst>
      <p:ext uri="{BB962C8B-B14F-4D97-AF65-F5344CB8AC3E}">
        <p14:creationId xmlns:p14="http://schemas.microsoft.com/office/powerpoint/2010/main" val="1518336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z-Cyrl-UZ"/>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z-Cyrl-UZ"/>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92393D3-2581-4550-AB29-E7BE1D3B03CD}" type="datetimeFigureOut">
              <a:rPr lang="uz-Cyrl-UZ" smtClean="0"/>
              <a:t>20.03.2020</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9423F5E6-7E62-4215-A5C8-1DE64E792261}" type="slidenum">
              <a:rPr lang="uz-Cyrl-UZ" smtClean="0"/>
              <a:t>‹#›</a:t>
            </a:fld>
            <a:endParaRPr lang="uz-Cyrl-UZ"/>
          </a:p>
        </p:txBody>
      </p:sp>
    </p:spTree>
    <p:extLst>
      <p:ext uri="{BB962C8B-B14F-4D97-AF65-F5344CB8AC3E}">
        <p14:creationId xmlns:p14="http://schemas.microsoft.com/office/powerpoint/2010/main" val="1618361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z-Cyrl-UZ"/>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2393D3-2581-4550-AB29-E7BE1D3B03CD}" type="datetimeFigureOut">
              <a:rPr lang="uz-Cyrl-UZ" smtClean="0"/>
              <a:t>20.03.2020</a:t>
            </a:fld>
            <a:endParaRPr lang="uz-Cyrl-UZ"/>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z-Cyrl-UZ"/>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23F5E6-7E62-4215-A5C8-1DE64E792261}" type="slidenum">
              <a:rPr lang="uz-Cyrl-UZ" smtClean="0"/>
              <a:t>‹#›</a:t>
            </a:fld>
            <a:endParaRPr lang="uz-Cyrl-UZ"/>
          </a:p>
        </p:txBody>
      </p:sp>
    </p:spTree>
    <p:extLst>
      <p:ext uri="{BB962C8B-B14F-4D97-AF65-F5344CB8AC3E}">
        <p14:creationId xmlns:p14="http://schemas.microsoft.com/office/powerpoint/2010/main" val="3449568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z-Cyrl-U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faqs.org/rfcs/rfc821.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2130425"/>
            <a:ext cx="8640960" cy="1470025"/>
          </a:xfrm>
        </p:spPr>
        <p:txBody>
          <a:bodyPr>
            <a:normAutofit/>
          </a:bodyPr>
          <a:lstStyle/>
          <a:p>
            <a:r>
              <a:rPr lang="en-US" b="1" dirty="0" smtClean="0"/>
              <a:t>Python</a:t>
            </a:r>
            <a:r>
              <a:rPr lang="uz-Cyrl-UZ" b="1" dirty="0" smtClean="0"/>
              <a:t> нинг тармоқли иловалари. </a:t>
            </a:r>
            <a:r>
              <a:rPr lang="en-US" b="1" dirty="0" smtClean="0"/>
              <a:t>(</a:t>
            </a:r>
            <a:r>
              <a:rPr lang="ru-RU" b="1" dirty="0" smtClean="0"/>
              <a:t>Сетевые </a:t>
            </a:r>
            <a:r>
              <a:rPr lang="ru-RU" b="1" dirty="0"/>
              <a:t>приложения на </a:t>
            </a:r>
            <a:r>
              <a:rPr lang="ru-RU" b="1" dirty="0" err="1" smtClean="0"/>
              <a:t>Python</a:t>
            </a:r>
            <a:r>
              <a:rPr lang="en-US" b="1" dirty="0" smtClean="0"/>
              <a:t>)</a:t>
            </a:r>
            <a:endParaRPr lang="uz-Cyrl-UZ" dirty="0"/>
          </a:p>
        </p:txBody>
      </p:sp>
      <p:sp>
        <p:nvSpPr>
          <p:cNvPr id="3" name="Подзаголовок 2"/>
          <p:cNvSpPr>
            <a:spLocks noGrp="1"/>
          </p:cNvSpPr>
          <p:nvPr>
            <p:ph type="subTitle" idx="1"/>
          </p:nvPr>
        </p:nvSpPr>
        <p:spPr>
          <a:xfrm>
            <a:off x="2483768" y="5013176"/>
            <a:ext cx="6400800" cy="697632"/>
          </a:xfrm>
        </p:spPr>
        <p:txBody>
          <a:bodyPr/>
          <a:lstStyle/>
          <a:p>
            <a:r>
              <a:rPr lang="uz-Cyrl-UZ" dirty="0"/>
              <a:t>к</a:t>
            </a:r>
            <a:r>
              <a:rPr lang="uz-Cyrl-UZ" dirty="0" smtClean="0"/>
              <a:t>ат.ўқт.	</a:t>
            </a:r>
            <a:r>
              <a:rPr lang="uz-Cyrl-UZ"/>
              <a:t>Тохиров Э.Т.</a:t>
            </a:r>
            <a:endParaRPr lang="uz-Cyrl-UZ" dirty="0"/>
          </a:p>
        </p:txBody>
      </p:sp>
    </p:spTree>
    <p:extLst>
      <p:ext uri="{BB962C8B-B14F-4D97-AF65-F5344CB8AC3E}">
        <p14:creationId xmlns:p14="http://schemas.microsoft.com/office/powerpoint/2010/main" val="4984876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6632"/>
            <a:ext cx="8229600" cy="792088"/>
          </a:xfrm>
        </p:spPr>
        <p:txBody>
          <a:bodyPr>
            <a:normAutofit/>
          </a:bodyPr>
          <a:lstStyle/>
          <a:p>
            <a:r>
              <a:rPr lang="ru-RU" b="1" dirty="0"/>
              <a:t>Модуль </a:t>
            </a:r>
            <a:r>
              <a:rPr lang="ru-RU" b="1" dirty="0" err="1" smtClean="0"/>
              <a:t>smtplib</a:t>
            </a:r>
            <a:endParaRPr lang="uz-Cyrl-UZ" dirty="0"/>
          </a:p>
        </p:txBody>
      </p:sp>
      <p:sp>
        <p:nvSpPr>
          <p:cNvPr id="3" name="Объект 2"/>
          <p:cNvSpPr>
            <a:spLocks noGrp="1"/>
          </p:cNvSpPr>
          <p:nvPr>
            <p:ph idx="1"/>
          </p:nvPr>
        </p:nvSpPr>
        <p:spPr>
          <a:xfrm>
            <a:off x="251520" y="908720"/>
            <a:ext cx="8712968" cy="5760640"/>
          </a:xfrm>
        </p:spPr>
        <p:txBody>
          <a:bodyPr>
            <a:normAutofit fontScale="85000" lnSpcReduction="10000"/>
          </a:bodyPr>
          <a:lstStyle/>
          <a:p>
            <a:pPr marL="0" indent="0">
              <a:buNone/>
            </a:pPr>
            <a:r>
              <a:rPr lang="ru-RU" dirty="0"/>
              <a:t>Сообщения электронной почты в Интернете передаются от клиента к серверу и между серверами в основном по протоколу </a:t>
            </a:r>
            <a:r>
              <a:rPr lang="ru-RU" b="1" dirty="0"/>
              <a:t>SMTP</a:t>
            </a:r>
            <a:r>
              <a:rPr lang="ru-RU" dirty="0"/>
              <a:t> (</a:t>
            </a:r>
            <a:r>
              <a:rPr lang="ru-RU" b="1" dirty="0" err="1"/>
              <a:t>S</a:t>
            </a:r>
            <a:r>
              <a:rPr lang="ru-RU" dirty="0" err="1"/>
              <a:t>imple</a:t>
            </a:r>
            <a:r>
              <a:rPr lang="ru-RU" dirty="0"/>
              <a:t> </a:t>
            </a:r>
            <a:r>
              <a:rPr lang="ru-RU" b="1" dirty="0" err="1"/>
              <a:t>M</a:t>
            </a:r>
            <a:r>
              <a:rPr lang="ru-RU" dirty="0" err="1"/>
              <a:t>ail</a:t>
            </a:r>
            <a:r>
              <a:rPr lang="ru-RU" dirty="0"/>
              <a:t> </a:t>
            </a:r>
            <a:r>
              <a:rPr lang="ru-RU" b="1" dirty="0" err="1"/>
              <a:t>T</a:t>
            </a:r>
            <a:r>
              <a:rPr lang="ru-RU" dirty="0" err="1"/>
              <a:t>ransfer</a:t>
            </a:r>
            <a:r>
              <a:rPr lang="ru-RU" dirty="0"/>
              <a:t> </a:t>
            </a:r>
            <a:r>
              <a:rPr lang="ru-RU" b="1" dirty="0" err="1"/>
              <a:t>P</a:t>
            </a:r>
            <a:r>
              <a:rPr lang="ru-RU" dirty="0" err="1"/>
              <a:t>rotocol</a:t>
            </a:r>
            <a:r>
              <a:rPr lang="ru-RU" dirty="0"/>
              <a:t>, простой протокол передачи почты). Протокол SMTP и ESMTP (расширенный вариант SMTP) описаны в </a:t>
            </a:r>
            <a:r>
              <a:rPr lang="ru-RU" u="sng" dirty="0">
                <a:hlinkClick r:id="rId2"/>
              </a:rPr>
              <a:t>RFC 821</a:t>
            </a:r>
            <a:r>
              <a:rPr lang="ru-RU" dirty="0"/>
              <a:t> и </a:t>
            </a:r>
            <a:r>
              <a:rPr lang="ru-RU" u="sng" dirty="0">
                <a:hlinkClick r:id="rId2"/>
              </a:rPr>
              <a:t>RFC 1869</a:t>
            </a:r>
            <a:r>
              <a:rPr lang="ru-RU" dirty="0"/>
              <a:t>. Для работы с SMTP в стандартной библиотеке модулей имеется модуль </a:t>
            </a:r>
            <a:r>
              <a:rPr lang="ru-RU" dirty="0" err="1"/>
              <a:t>smtplib</a:t>
            </a:r>
            <a:r>
              <a:rPr lang="ru-RU" dirty="0"/>
              <a:t>. Для того чтобы начать SMTP-соединение с сервером электронной почты, необходимо в начале создать объект для управления SMTP-сессией с помощью конструктора класса SMTP:</a:t>
            </a:r>
            <a:endParaRPr lang="uz-Cyrl-UZ" dirty="0"/>
          </a:p>
          <a:p>
            <a:pPr marL="0" indent="0">
              <a:buNone/>
            </a:pPr>
            <a:r>
              <a:rPr lang="ru-RU" dirty="0" err="1"/>
              <a:t>smtplib.SMTP</a:t>
            </a:r>
            <a:r>
              <a:rPr lang="ru-RU" dirty="0"/>
              <a:t>([</a:t>
            </a:r>
            <a:r>
              <a:rPr lang="ru-RU" dirty="0" err="1"/>
              <a:t>host</a:t>
            </a:r>
            <a:r>
              <a:rPr lang="ru-RU" dirty="0"/>
              <a:t>[, </a:t>
            </a:r>
            <a:r>
              <a:rPr lang="ru-RU" dirty="0" err="1"/>
              <a:t>port</a:t>
            </a:r>
            <a:r>
              <a:rPr lang="ru-RU" dirty="0"/>
              <a:t>]]) Параметры </a:t>
            </a:r>
            <a:r>
              <a:rPr lang="ru-RU" dirty="0" err="1"/>
              <a:t>host</a:t>
            </a:r>
            <a:r>
              <a:rPr lang="ru-RU" dirty="0"/>
              <a:t> и </a:t>
            </a:r>
            <a:r>
              <a:rPr lang="ru-RU" dirty="0" err="1"/>
              <a:t>port</a:t>
            </a:r>
            <a:r>
              <a:rPr lang="ru-RU" dirty="0"/>
              <a:t> задают адрес и порт SMTP-сервера, через который будет отправляться почта. По умолчанию, </a:t>
            </a:r>
            <a:r>
              <a:rPr lang="ru-RU" dirty="0" err="1"/>
              <a:t>port</a:t>
            </a:r>
            <a:r>
              <a:rPr lang="ru-RU" dirty="0"/>
              <a:t>=25. Если </a:t>
            </a:r>
            <a:r>
              <a:rPr lang="ru-RU" dirty="0" err="1"/>
              <a:t>host</a:t>
            </a:r>
            <a:r>
              <a:rPr lang="ru-RU" dirty="0"/>
              <a:t> задан, конструктор сам установит соединение, иначе придется отдельно вызывать метод </a:t>
            </a:r>
            <a:r>
              <a:rPr lang="ru-RU" dirty="0" err="1"/>
              <a:t>connect</a:t>
            </a:r>
            <a:r>
              <a:rPr lang="ru-RU" dirty="0"/>
              <a:t>(). </a:t>
            </a:r>
            <a:endParaRPr lang="uz-Cyrl-UZ" dirty="0"/>
          </a:p>
        </p:txBody>
      </p:sp>
    </p:spTree>
    <p:extLst>
      <p:ext uri="{BB962C8B-B14F-4D97-AF65-F5344CB8AC3E}">
        <p14:creationId xmlns:p14="http://schemas.microsoft.com/office/powerpoint/2010/main" val="6042427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260648"/>
            <a:ext cx="8856984" cy="6480720"/>
          </a:xfrm>
        </p:spPr>
        <p:txBody>
          <a:bodyPr>
            <a:normAutofit fontScale="70000" lnSpcReduction="20000"/>
          </a:bodyPr>
          <a:lstStyle/>
          <a:p>
            <a:pPr marL="0" indent="0">
              <a:buNone/>
            </a:pPr>
            <a:r>
              <a:rPr lang="ru-RU" dirty="0"/>
              <a:t>Экземпляры класса SMTP имеют методы для всех распространенных команд SMTP-протокола, но для отправки почты достаточно вызова конструктора и методов </a:t>
            </a:r>
            <a:r>
              <a:rPr lang="ru-RU" dirty="0" err="1"/>
              <a:t>sendmail</a:t>
            </a:r>
            <a:r>
              <a:rPr lang="ru-RU" dirty="0"/>
              <a:t>() и </a:t>
            </a:r>
            <a:r>
              <a:rPr lang="ru-RU" dirty="0" err="1"/>
              <a:t>quit</a:t>
            </a:r>
            <a:r>
              <a:rPr lang="ru-RU" dirty="0"/>
              <a:t>():</a:t>
            </a:r>
            <a:endParaRPr lang="uz-Cyrl-UZ" dirty="0"/>
          </a:p>
          <a:p>
            <a:pPr marL="0" indent="0">
              <a:buNone/>
            </a:pPr>
            <a:r>
              <a:rPr lang="en-US" dirty="0"/>
              <a:t># -*- coding: cp1251 </a:t>
            </a:r>
            <a:r>
              <a:rPr lang="en-US" dirty="0" smtClean="0"/>
              <a:t>-*-</a:t>
            </a:r>
            <a:endParaRPr lang="uz-Cyrl-UZ" dirty="0" smtClean="0"/>
          </a:p>
          <a:p>
            <a:pPr marL="0" indent="0">
              <a:buNone/>
            </a:pPr>
            <a:r>
              <a:rPr lang="en-US" dirty="0" smtClean="0"/>
              <a:t>from </a:t>
            </a:r>
            <a:r>
              <a:rPr lang="en-US" dirty="0" err="1"/>
              <a:t>smtplib</a:t>
            </a:r>
            <a:r>
              <a:rPr lang="en-US" dirty="0"/>
              <a:t> </a:t>
            </a:r>
            <a:endParaRPr lang="uz-Cyrl-UZ" dirty="0" smtClean="0"/>
          </a:p>
          <a:p>
            <a:pPr marL="0" indent="0">
              <a:buNone/>
            </a:pPr>
            <a:r>
              <a:rPr lang="en-US" dirty="0" smtClean="0"/>
              <a:t>import SMTP</a:t>
            </a:r>
            <a:endParaRPr lang="uz-Cyrl-UZ" dirty="0" smtClean="0"/>
          </a:p>
          <a:p>
            <a:pPr marL="0" indent="0">
              <a:buNone/>
            </a:pPr>
            <a:r>
              <a:rPr lang="ru-RU" dirty="0" err="1" smtClean="0"/>
              <a:t>fromaddr</a:t>
            </a:r>
            <a:r>
              <a:rPr lang="ru-RU" dirty="0" smtClean="0"/>
              <a:t> </a:t>
            </a:r>
            <a:r>
              <a:rPr lang="ru-RU" dirty="0"/>
              <a:t>= "student@mail.ru"     </a:t>
            </a:r>
            <a:endParaRPr lang="ru-RU" dirty="0" smtClean="0"/>
          </a:p>
          <a:p>
            <a:pPr marL="0" indent="0">
              <a:buNone/>
            </a:pPr>
            <a:r>
              <a:rPr lang="ru-RU" dirty="0" smtClean="0"/>
              <a:t># </a:t>
            </a:r>
            <a:r>
              <a:rPr lang="ru-RU" dirty="0"/>
              <a:t>От кого</a:t>
            </a:r>
            <a:r>
              <a:rPr lang="en-US" dirty="0" err="1"/>
              <a:t>toaddr</a:t>
            </a:r>
            <a:r>
              <a:rPr lang="en-US" dirty="0"/>
              <a:t> = "rnd@onego.ru"          </a:t>
            </a:r>
            <a:endParaRPr lang="uz-Cyrl-UZ" dirty="0" smtClean="0"/>
          </a:p>
          <a:p>
            <a:pPr marL="0" indent="0">
              <a:buNone/>
            </a:pPr>
            <a:r>
              <a:rPr lang="en-US" dirty="0" smtClean="0"/>
              <a:t># </a:t>
            </a:r>
            <a:r>
              <a:rPr lang="ru-RU" dirty="0" smtClean="0"/>
              <a:t>Кому</a:t>
            </a:r>
          </a:p>
          <a:p>
            <a:pPr marL="0" indent="0">
              <a:buNone/>
            </a:pPr>
            <a:r>
              <a:rPr lang="en-US" dirty="0" smtClean="0"/>
              <a:t>message </a:t>
            </a:r>
            <a:r>
              <a:rPr lang="en-US" dirty="0"/>
              <a:t>= """From: Student &lt;%(</a:t>
            </a:r>
            <a:r>
              <a:rPr lang="en-US" dirty="0" err="1"/>
              <a:t>fromaddr</a:t>
            </a:r>
            <a:r>
              <a:rPr lang="en-US" dirty="0"/>
              <a:t>)s&gt;To: Lecturer &lt;%(</a:t>
            </a:r>
            <a:r>
              <a:rPr lang="en-US" dirty="0" err="1"/>
              <a:t>toaddr</a:t>
            </a:r>
            <a:r>
              <a:rPr lang="en-US" dirty="0"/>
              <a:t>)s&gt;Subject: From Python course </a:t>
            </a:r>
            <a:r>
              <a:rPr lang="en-US" dirty="0" err="1"/>
              <a:t>studentMIME</a:t>
            </a:r>
            <a:r>
              <a:rPr lang="en-US" dirty="0"/>
              <a:t>-Version: 1.0Content-Type: text/plain; charset=Windows-1251Content-Transfer-Encoding: 8bit </a:t>
            </a:r>
            <a:r>
              <a:rPr lang="ru-RU" dirty="0"/>
              <a:t>Здравствуйте</a:t>
            </a:r>
            <a:r>
              <a:rPr lang="en-US" dirty="0"/>
              <a:t>! </a:t>
            </a:r>
            <a:r>
              <a:rPr lang="ru-RU" dirty="0"/>
              <a:t>Я изучаю курс по языку </a:t>
            </a:r>
            <a:r>
              <a:rPr lang="ru-RU" dirty="0" err="1"/>
              <a:t>Python</a:t>
            </a:r>
            <a:r>
              <a:rPr lang="ru-RU" dirty="0"/>
              <a:t> и отправляю письмо его автору</a:t>
            </a:r>
            <a:r>
              <a:rPr lang="ru-RU" dirty="0" smtClean="0"/>
              <a:t>.""«</a:t>
            </a:r>
          </a:p>
          <a:p>
            <a:pPr marL="0" indent="0">
              <a:buNone/>
            </a:pPr>
            <a:r>
              <a:rPr lang="ru-RU" dirty="0" err="1" smtClean="0"/>
              <a:t>connect</a:t>
            </a:r>
            <a:r>
              <a:rPr lang="ru-RU" dirty="0" smtClean="0"/>
              <a:t> </a:t>
            </a:r>
            <a:r>
              <a:rPr lang="ru-RU" dirty="0"/>
              <a:t>= SMTP('mail.onego.ru</a:t>
            </a:r>
            <a:r>
              <a:rPr lang="ru-RU" dirty="0" smtClean="0"/>
              <a:t>')</a:t>
            </a:r>
          </a:p>
          <a:p>
            <a:pPr marL="0" indent="0">
              <a:buNone/>
            </a:pPr>
            <a:r>
              <a:rPr lang="en-US" dirty="0" err="1" smtClean="0"/>
              <a:t>connect.set_debuglevel</a:t>
            </a:r>
            <a:r>
              <a:rPr lang="en-US" dirty="0" smtClean="0"/>
              <a:t>(1)</a:t>
            </a:r>
            <a:endParaRPr lang="uz-Cyrl-UZ" dirty="0" smtClean="0"/>
          </a:p>
          <a:p>
            <a:pPr marL="0" indent="0">
              <a:buNone/>
            </a:pPr>
            <a:r>
              <a:rPr lang="en-US" dirty="0" err="1" smtClean="0"/>
              <a:t>connect.sendmail</a:t>
            </a:r>
            <a:r>
              <a:rPr lang="en-US" dirty="0" smtClean="0"/>
              <a:t>(</a:t>
            </a:r>
            <a:r>
              <a:rPr lang="en-US" dirty="0" err="1" smtClean="0"/>
              <a:t>fromaddr</a:t>
            </a:r>
            <a:r>
              <a:rPr lang="en-US" dirty="0"/>
              <a:t>, </a:t>
            </a:r>
            <a:r>
              <a:rPr lang="en-US" dirty="0" err="1"/>
              <a:t>toaddr</a:t>
            </a:r>
            <a:r>
              <a:rPr lang="en-US" dirty="0"/>
              <a:t>, message % </a:t>
            </a:r>
            <a:r>
              <a:rPr lang="en-US" dirty="0" err="1"/>
              <a:t>vars</a:t>
            </a:r>
            <a:r>
              <a:rPr lang="en-US" dirty="0" smtClean="0"/>
              <a:t>())</a:t>
            </a:r>
            <a:endParaRPr lang="uz-Cyrl-UZ" dirty="0" smtClean="0"/>
          </a:p>
          <a:p>
            <a:pPr marL="0" indent="0">
              <a:buNone/>
            </a:pPr>
            <a:r>
              <a:rPr lang="ru-RU" dirty="0" err="1" smtClean="0"/>
              <a:t>connect.quit</a:t>
            </a:r>
            <a:r>
              <a:rPr lang="ru-RU" dirty="0"/>
              <a:t>()</a:t>
            </a:r>
            <a:endParaRPr lang="uz-Cyrl-UZ" dirty="0"/>
          </a:p>
        </p:txBody>
      </p:sp>
    </p:spTree>
    <p:extLst>
      <p:ext uri="{BB962C8B-B14F-4D97-AF65-F5344CB8AC3E}">
        <p14:creationId xmlns:p14="http://schemas.microsoft.com/office/powerpoint/2010/main" val="35256018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12968" cy="6480720"/>
          </a:xfrm>
        </p:spPr>
        <p:txBody>
          <a:bodyPr>
            <a:normAutofit fontScale="70000" lnSpcReduction="20000"/>
          </a:bodyPr>
          <a:lstStyle/>
          <a:p>
            <a:pPr marL="0" indent="0">
              <a:buNone/>
            </a:pPr>
            <a:r>
              <a:rPr lang="ru-RU" dirty="0"/>
              <a:t>Следует заметить, что </a:t>
            </a:r>
            <a:r>
              <a:rPr lang="ru-RU" dirty="0" err="1"/>
              <a:t>toaddr</a:t>
            </a:r>
            <a:r>
              <a:rPr lang="ru-RU" dirty="0"/>
              <a:t> в сообщении (в поле </a:t>
            </a:r>
            <a:r>
              <a:rPr lang="ru-RU" dirty="0" err="1"/>
              <a:t>To</a:t>
            </a:r>
            <a:r>
              <a:rPr lang="ru-RU" dirty="0"/>
              <a:t>) и при отправке могут не совпадать. Дело в том, что получатель и отправитель в ходе SMTP-сессии передается командами SMTP-протокола. При запуске указанного выше примера на экране появится отладочная информация (ведь уровень отладки задан равным 1):</a:t>
            </a:r>
            <a:endParaRPr lang="uz-Cyrl-UZ" dirty="0"/>
          </a:p>
          <a:p>
            <a:pPr marL="0" indent="0">
              <a:buNone/>
            </a:pPr>
            <a:r>
              <a:rPr lang="en-US" dirty="0"/>
              <a:t>send: '</a:t>
            </a:r>
            <a:r>
              <a:rPr lang="en-US" dirty="0" err="1"/>
              <a:t>ehlo</a:t>
            </a:r>
            <a:r>
              <a:rPr lang="en-US" dirty="0"/>
              <a:t> </a:t>
            </a:r>
            <a:r>
              <a:rPr lang="en-US" dirty="0" smtClean="0"/>
              <a:t>rnd.onego.ru\r\n‘</a:t>
            </a:r>
            <a:endParaRPr lang="uz-Cyrl-UZ" dirty="0" smtClean="0"/>
          </a:p>
          <a:p>
            <a:pPr marL="0" indent="0">
              <a:buNone/>
            </a:pPr>
            <a:r>
              <a:rPr lang="en-US" dirty="0" smtClean="0"/>
              <a:t>reply</a:t>
            </a:r>
            <a:r>
              <a:rPr lang="en-US" dirty="0"/>
              <a:t>: '250-mail.onego.ru Hello as3-042.dialup.onego.ru [195.161.147.4], pleased to meet </a:t>
            </a:r>
            <a:r>
              <a:rPr lang="en-US" dirty="0" smtClean="0"/>
              <a:t>you\r\n‘</a:t>
            </a:r>
            <a:endParaRPr lang="uz-Cyrl-UZ" dirty="0" smtClean="0"/>
          </a:p>
          <a:p>
            <a:pPr marL="0" indent="0">
              <a:buNone/>
            </a:pPr>
            <a:r>
              <a:rPr lang="en-US" dirty="0" smtClean="0"/>
              <a:t>send</a:t>
            </a:r>
            <a:r>
              <a:rPr lang="en-US" dirty="0"/>
              <a:t>: 'mail FROM:&lt;student@mail.ru&gt; </a:t>
            </a:r>
            <a:r>
              <a:rPr lang="en-US" dirty="0" smtClean="0"/>
              <a:t>size=270\r\n‘</a:t>
            </a:r>
            <a:endParaRPr lang="uz-Cyrl-UZ" dirty="0" smtClean="0"/>
          </a:p>
          <a:p>
            <a:pPr marL="0" indent="0">
              <a:buNone/>
            </a:pPr>
            <a:r>
              <a:rPr lang="en-US" dirty="0" smtClean="0"/>
              <a:t>reply</a:t>
            </a:r>
            <a:r>
              <a:rPr lang="en-US" dirty="0"/>
              <a:t>: '250 2.1.0 &lt;student@mail.ru&gt;... Sender </a:t>
            </a:r>
            <a:r>
              <a:rPr lang="en-US" dirty="0" smtClean="0"/>
              <a:t>ok\r\n‘</a:t>
            </a:r>
            <a:endParaRPr lang="uz-Cyrl-UZ" dirty="0" smtClean="0"/>
          </a:p>
          <a:p>
            <a:pPr marL="0" indent="0">
              <a:buNone/>
            </a:pPr>
            <a:r>
              <a:rPr lang="en-US" dirty="0" smtClean="0"/>
              <a:t>send</a:t>
            </a:r>
            <a:r>
              <a:rPr lang="en-US" dirty="0"/>
              <a:t>: '</a:t>
            </a:r>
            <a:r>
              <a:rPr lang="en-US" dirty="0" err="1"/>
              <a:t>rcpt</a:t>
            </a:r>
            <a:r>
              <a:rPr lang="en-US" dirty="0"/>
              <a:t> TO:&lt;rnd@onego.ru&gt;\</a:t>
            </a:r>
            <a:r>
              <a:rPr lang="en-US" dirty="0" smtClean="0"/>
              <a:t>r\n‘</a:t>
            </a:r>
            <a:endParaRPr lang="uz-Cyrl-UZ" dirty="0" smtClean="0"/>
          </a:p>
          <a:p>
            <a:pPr marL="0" indent="0">
              <a:buNone/>
            </a:pPr>
            <a:r>
              <a:rPr lang="en-US" dirty="0" smtClean="0"/>
              <a:t>reply</a:t>
            </a:r>
            <a:r>
              <a:rPr lang="en-US" dirty="0"/>
              <a:t>: '250 2.1.5 &lt;rnd@onego.ru&gt;... Recipient </a:t>
            </a:r>
            <a:r>
              <a:rPr lang="en-US" dirty="0" smtClean="0"/>
              <a:t>ok\r\n‘</a:t>
            </a:r>
            <a:endParaRPr lang="uz-Cyrl-UZ" dirty="0" smtClean="0"/>
          </a:p>
          <a:p>
            <a:pPr marL="0" indent="0">
              <a:buNone/>
            </a:pPr>
            <a:r>
              <a:rPr lang="en-US" dirty="0" smtClean="0"/>
              <a:t>send</a:t>
            </a:r>
            <a:r>
              <a:rPr lang="en-US" dirty="0"/>
              <a:t>: </a:t>
            </a:r>
            <a:r>
              <a:rPr lang="en-US" dirty="0" smtClean="0"/>
              <a:t>'data\r\n‘</a:t>
            </a:r>
            <a:endParaRPr lang="uz-Cyrl-UZ" dirty="0" smtClean="0"/>
          </a:p>
          <a:p>
            <a:pPr marL="0" indent="0">
              <a:buNone/>
            </a:pPr>
            <a:r>
              <a:rPr lang="en-US" dirty="0" smtClean="0"/>
              <a:t>reply</a:t>
            </a:r>
            <a:r>
              <a:rPr lang="en-US" dirty="0"/>
              <a:t>: '354 Enter mail, end with "." on a line by </a:t>
            </a:r>
            <a:r>
              <a:rPr lang="en-US" dirty="0" smtClean="0"/>
              <a:t>itself\r\n‘</a:t>
            </a:r>
            <a:endParaRPr lang="uz-Cyrl-UZ" dirty="0" smtClean="0"/>
          </a:p>
          <a:p>
            <a:pPr marL="0" indent="0">
              <a:buNone/>
            </a:pPr>
            <a:r>
              <a:rPr lang="en-US" dirty="0" smtClean="0"/>
              <a:t>send</a:t>
            </a:r>
            <a:r>
              <a:rPr lang="en-US" dirty="0"/>
              <a:t>: 'From: Student &lt;student@mail.ru&gt;\r\n . . . </a:t>
            </a:r>
            <a:r>
              <a:rPr lang="en-US" dirty="0" smtClean="0"/>
              <a:t>‘</a:t>
            </a:r>
            <a:endParaRPr lang="uz-Cyrl-UZ" dirty="0" smtClean="0"/>
          </a:p>
          <a:p>
            <a:pPr marL="0" indent="0">
              <a:buNone/>
            </a:pPr>
            <a:r>
              <a:rPr lang="en-US" dirty="0" smtClean="0"/>
              <a:t>reply</a:t>
            </a:r>
            <a:r>
              <a:rPr lang="en-US" dirty="0"/>
              <a:t>: '250 2.0.0 iBPFgQ7q028433 Message accepted for </a:t>
            </a:r>
            <a:r>
              <a:rPr lang="en-US" dirty="0" smtClean="0"/>
              <a:t>delivery\r\n‘</a:t>
            </a:r>
            <a:endParaRPr lang="uz-Cyrl-UZ" dirty="0" smtClean="0"/>
          </a:p>
          <a:p>
            <a:pPr marL="0" indent="0">
              <a:buNone/>
            </a:pPr>
            <a:r>
              <a:rPr lang="en-US" dirty="0" smtClean="0"/>
              <a:t>send</a:t>
            </a:r>
            <a:r>
              <a:rPr lang="en-US" dirty="0"/>
              <a:t>: </a:t>
            </a:r>
            <a:r>
              <a:rPr lang="en-US" dirty="0" smtClean="0"/>
              <a:t>'quit\r\n‘</a:t>
            </a:r>
            <a:endParaRPr lang="uz-Cyrl-UZ" dirty="0" smtClean="0"/>
          </a:p>
          <a:p>
            <a:pPr marL="0" indent="0">
              <a:buNone/>
            </a:pPr>
            <a:r>
              <a:rPr lang="en-US" dirty="0" smtClean="0"/>
              <a:t>reply</a:t>
            </a:r>
            <a:r>
              <a:rPr lang="en-US" dirty="0"/>
              <a:t>: '221 2.0.0 mail.onego.ru closing connection\r\n'</a:t>
            </a:r>
            <a:endParaRPr lang="uz-Cyrl-UZ" dirty="0"/>
          </a:p>
        </p:txBody>
      </p:sp>
    </p:spTree>
    <p:extLst>
      <p:ext uri="{BB962C8B-B14F-4D97-AF65-F5344CB8AC3E}">
        <p14:creationId xmlns:p14="http://schemas.microsoft.com/office/powerpoint/2010/main" val="14677155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260648"/>
            <a:ext cx="8856984" cy="6408712"/>
          </a:xfrm>
        </p:spPr>
        <p:txBody>
          <a:bodyPr>
            <a:normAutofit fontScale="70000" lnSpcReduction="20000"/>
          </a:bodyPr>
          <a:lstStyle/>
          <a:p>
            <a:pPr marL="0" indent="0">
              <a:buNone/>
            </a:pPr>
            <a:r>
              <a:rPr lang="ru-RU" dirty="0"/>
              <a:t>Из этой (несколько сокращенной) отладочной информации можно увидеть, что клиент отправляет (</a:t>
            </a:r>
            <a:r>
              <a:rPr lang="ru-RU" dirty="0" err="1"/>
              <a:t>send</a:t>
            </a:r>
            <a:r>
              <a:rPr lang="ru-RU" dirty="0"/>
              <a:t>) команды SMTP-серверу (EHLO, MAIL FROM, RCPT TO, DATA, QUIT), а тот выполняет команды и отвечает (</a:t>
            </a:r>
            <a:r>
              <a:rPr lang="ru-RU" dirty="0" err="1"/>
              <a:t>reply</a:t>
            </a:r>
            <a:r>
              <a:rPr lang="ru-RU" dirty="0"/>
              <a:t>), возвращая код возврата.</a:t>
            </a:r>
            <a:endParaRPr lang="uz-Cyrl-UZ" dirty="0"/>
          </a:p>
          <a:p>
            <a:pPr marL="0" indent="0">
              <a:buNone/>
            </a:pPr>
            <a:r>
              <a:rPr lang="ru-RU" dirty="0"/>
              <a:t>В ходе одной SMTP-сессии можно отправить сразу несколько писем подряд, если не вызывать </a:t>
            </a:r>
            <a:r>
              <a:rPr lang="ru-RU" dirty="0" err="1"/>
              <a:t>quit</a:t>
            </a:r>
            <a:r>
              <a:rPr lang="ru-RU" dirty="0"/>
              <a:t>().</a:t>
            </a:r>
            <a:endParaRPr lang="uz-Cyrl-UZ" dirty="0"/>
          </a:p>
          <a:p>
            <a:pPr marL="0" indent="0">
              <a:buNone/>
            </a:pPr>
            <a:r>
              <a:rPr lang="ru-RU" dirty="0"/>
              <a:t>В принципе, команды SMTP можно подавать и отдельно: для этого у объекта-соединения есть методы (</a:t>
            </a:r>
            <a:r>
              <a:rPr lang="ru-RU" dirty="0" err="1"/>
              <a:t>helo</a:t>
            </a:r>
            <a:r>
              <a:rPr lang="ru-RU" dirty="0"/>
              <a:t>(), </a:t>
            </a:r>
            <a:r>
              <a:rPr lang="ru-RU" dirty="0" err="1"/>
              <a:t>ehlo</a:t>
            </a:r>
            <a:r>
              <a:rPr lang="ru-RU" dirty="0"/>
              <a:t>(), </a:t>
            </a:r>
            <a:r>
              <a:rPr lang="ru-RU" dirty="0" err="1"/>
              <a:t>expn</a:t>
            </a:r>
            <a:r>
              <a:rPr lang="ru-RU" dirty="0"/>
              <a:t>(), </a:t>
            </a:r>
            <a:r>
              <a:rPr lang="ru-RU" dirty="0" err="1"/>
              <a:t>help</a:t>
            </a:r>
            <a:r>
              <a:rPr lang="ru-RU" dirty="0"/>
              <a:t>(), </a:t>
            </a:r>
            <a:r>
              <a:rPr lang="ru-RU" dirty="0" err="1"/>
              <a:t>mail</a:t>
            </a:r>
            <a:r>
              <a:rPr lang="ru-RU" dirty="0"/>
              <a:t>(), </a:t>
            </a:r>
            <a:r>
              <a:rPr lang="ru-RU" dirty="0" err="1"/>
              <a:t>rcpt</a:t>
            </a:r>
            <a:r>
              <a:rPr lang="ru-RU" dirty="0"/>
              <a:t>(), </a:t>
            </a:r>
            <a:r>
              <a:rPr lang="ru-RU" dirty="0" err="1"/>
              <a:t>vrfy</a:t>
            </a:r>
            <a:r>
              <a:rPr lang="ru-RU" dirty="0"/>
              <a:t>(), </a:t>
            </a:r>
            <a:r>
              <a:rPr lang="ru-RU" dirty="0" err="1"/>
              <a:t>send</a:t>
            </a:r>
            <a:r>
              <a:rPr lang="ru-RU" dirty="0"/>
              <a:t>(), </a:t>
            </a:r>
            <a:r>
              <a:rPr lang="ru-RU" dirty="0" err="1"/>
              <a:t>noop</a:t>
            </a:r>
            <a:r>
              <a:rPr lang="ru-RU" dirty="0"/>
              <a:t>(), </a:t>
            </a:r>
            <a:r>
              <a:rPr lang="ru-RU" dirty="0" err="1"/>
              <a:t>data</a:t>
            </a:r>
            <a:r>
              <a:rPr lang="ru-RU" dirty="0"/>
              <a:t>()), соответствующие одноименным командам SMTP-протокола.</a:t>
            </a:r>
            <a:endParaRPr lang="uz-Cyrl-UZ" dirty="0"/>
          </a:p>
          <a:p>
            <a:pPr marL="0" indent="0">
              <a:buNone/>
            </a:pPr>
            <a:r>
              <a:rPr lang="ru-RU" dirty="0"/>
              <a:t>Можно задать и произвольную команду SMTP-серверу с помощью метода </a:t>
            </a:r>
            <a:r>
              <a:rPr lang="ru-RU" dirty="0" err="1"/>
              <a:t>docmd</a:t>
            </a:r>
            <a:r>
              <a:rPr lang="ru-RU" dirty="0"/>
              <a:t>(). В следующем примере показан простейший сценарий, который могут использовать те, кто время от времени принимает почту на свой сервер по протоколу SMTP от почтового сервера, на котором хранится очередь сообщений для некоторого домена:</a:t>
            </a:r>
            <a:endParaRPr lang="uz-Cyrl-UZ" dirty="0"/>
          </a:p>
          <a:p>
            <a:pPr marL="0" indent="0">
              <a:buNone/>
            </a:pPr>
            <a:r>
              <a:rPr lang="en-US" dirty="0"/>
              <a:t>from </a:t>
            </a:r>
            <a:r>
              <a:rPr lang="en-US" dirty="0" err="1"/>
              <a:t>smtplib</a:t>
            </a:r>
            <a:r>
              <a:rPr lang="en-US" dirty="0"/>
              <a:t> import </a:t>
            </a:r>
            <a:r>
              <a:rPr lang="en-US" dirty="0" smtClean="0"/>
              <a:t>SMTP</a:t>
            </a:r>
            <a:endParaRPr lang="uz-Cyrl-UZ" dirty="0" smtClean="0"/>
          </a:p>
          <a:p>
            <a:pPr marL="0" indent="0">
              <a:buNone/>
            </a:pPr>
            <a:r>
              <a:rPr lang="en-US" dirty="0" smtClean="0"/>
              <a:t>connect </a:t>
            </a:r>
            <a:r>
              <a:rPr lang="en-US" dirty="0"/>
              <a:t>= SMTP('mx.abcde.ru</a:t>
            </a:r>
            <a:r>
              <a:rPr lang="en-US" dirty="0" smtClean="0"/>
              <a:t>')</a:t>
            </a:r>
            <a:endParaRPr lang="uz-Cyrl-UZ" dirty="0" smtClean="0"/>
          </a:p>
          <a:p>
            <a:pPr marL="0" indent="0">
              <a:buNone/>
            </a:pPr>
            <a:r>
              <a:rPr lang="en-US" dirty="0" err="1" smtClean="0"/>
              <a:t>connect.set_debuglevel</a:t>
            </a:r>
            <a:r>
              <a:rPr lang="en-US" dirty="0" smtClean="0"/>
              <a:t>(1)</a:t>
            </a:r>
            <a:endParaRPr lang="uz-Cyrl-UZ" dirty="0" smtClean="0"/>
          </a:p>
          <a:p>
            <a:pPr marL="0" indent="0">
              <a:buNone/>
            </a:pPr>
            <a:r>
              <a:rPr lang="en-US" dirty="0" err="1" smtClean="0"/>
              <a:t>connect.docmd</a:t>
            </a:r>
            <a:r>
              <a:rPr lang="en-US" dirty="0"/>
              <a:t>("ETRN rnd.abcde.ru</a:t>
            </a:r>
            <a:r>
              <a:rPr lang="en-US" dirty="0" smtClean="0"/>
              <a:t>")</a:t>
            </a:r>
            <a:endParaRPr lang="uz-Cyrl-UZ" dirty="0" smtClean="0"/>
          </a:p>
          <a:p>
            <a:pPr marL="0" indent="0">
              <a:buNone/>
            </a:pPr>
            <a:r>
              <a:rPr lang="ru-RU" dirty="0" err="1" smtClean="0"/>
              <a:t>connect.quit</a:t>
            </a:r>
            <a:r>
              <a:rPr lang="ru-RU" dirty="0"/>
              <a:t>()</a:t>
            </a:r>
            <a:endParaRPr lang="uz-Cyrl-UZ" dirty="0"/>
          </a:p>
        </p:txBody>
      </p:sp>
    </p:spTree>
    <p:extLst>
      <p:ext uri="{BB962C8B-B14F-4D97-AF65-F5344CB8AC3E}">
        <p14:creationId xmlns:p14="http://schemas.microsoft.com/office/powerpoint/2010/main" val="6866991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16632"/>
            <a:ext cx="9144000" cy="6552728"/>
          </a:xfrm>
        </p:spPr>
        <p:txBody>
          <a:bodyPr>
            <a:noAutofit/>
          </a:bodyPr>
          <a:lstStyle/>
          <a:p>
            <a:pPr marL="0" indent="0">
              <a:buNone/>
            </a:pPr>
            <a:r>
              <a:rPr lang="ru-RU" sz="2300" dirty="0"/>
              <a:t>Этот простенький сценарий предлагает серверу mx.abcde.ru попытаться связаться с основным почтовым сервером домена rnd.abcde.ru и переслать всю накопившуюся для него почту.</a:t>
            </a:r>
            <a:endParaRPr lang="uz-Cyrl-UZ" sz="2300" dirty="0"/>
          </a:p>
          <a:p>
            <a:pPr marL="0" indent="0">
              <a:buNone/>
            </a:pPr>
            <a:r>
              <a:rPr lang="ru-RU" sz="2300" dirty="0"/>
              <a:t>При работе с классом </a:t>
            </a:r>
            <a:r>
              <a:rPr lang="ru-RU" sz="2300" dirty="0" err="1"/>
              <a:t>smtplib.SMTP</a:t>
            </a:r>
            <a:r>
              <a:rPr lang="ru-RU" sz="2300" dirty="0"/>
              <a:t> могут возбуждаться различные исключения. Назначение некоторых из них приведено ниже:</a:t>
            </a:r>
            <a:endParaRPr lang="uz-Cyrl-UZ" sz="2300" dirty="0"/>
          </a:p>
          <a:p>
            <a:pPr marL="0" indent="0">
              <a:buNone/>
            </a:pPr>
            <a:r>
              <a:rPr lang="ru-RU" sz="2300" dirty="0" err="1"/>
              <a:t>smtplib.SMTPException</a:t>
            </a:r>
            <a:r>
              <a:rPr lang="uz-Cyrl-UZ" sz="2300" dirty="0" smtClean="0">
                <a:effectLst/>
              </a:rPr>
              <a:t> </a:t>
            </a:r>
            <a:r>
              <a:rPr lang="ru-RU" sz="2300" dirty="0"/>
              <a:t>Базовый класс для всех исключений модуля.</a:t>
            </a:r>
            <a:endParaRPr lang="uz-Cyrl-UZ" sz="2300" dirty="0"/>
          </a:p>
          <a:p>
            <a:pPr marL="0" indent="0">
              <a:buNone/>
            </a:pPr>
            <a:r>
              <a:rPr lang="ru-RU" sz="2300" dirty="0" err="1"/>
              <a:t>smtplib.SMTPServerDisconnected</a:t>
            </a:r>
            <a:r>
              <a:rPr lang="uz-Cyrl-UZ" sz="2300" dirty="0" smtClean="0">
                <a:effectLst/>
              </a:rPr>
              <a:t> </a:t>
            </a:r>
            <a:r>
              <a:rPr lang="ru-RU" sz="2300" dirty="0"/>
              <a:t>Сервер неожиданно прервал связь (или связь с сервером не была установлена).</a:t>
            </a:r>
            <a:endParaRPr lang="uz-Cyrl-UZ" sz="2300" dirty="0"/>
          </a:p>
          <a:p>
            <a:pPr marL="0" indent="0">
              <a:buNone/>
            </a:pPr>
            <a:r>
              <a:rPr lang="ru-RU" sz="2300" dirty="0" err="1"/>
              <a:t>smtplib.SMTPResponseException</a:t>
            </a:r>
            <a:r>
              <a:rPr lang="uz-Cyrl-UZ" sz="2300" dirty="0" smtClean="0">
                <a:effectLst/>
              </a:rPr>
              <a:t> </a:t>
            </a:r>
            <a:r>
              <a:rPr lang="ru-RU" sz="2300" dirty="0"/>
              <a:t>Базовый класс для всех исключений, которые имеют код ответа SMTP-сервера.</a:t>
            </a:r>
            <a:endParaRPr lang="uz-Cyrl-UZ" sz="2300" dirty="0"/>
          </a:p>
          <a:p>
            <a:pPr marL="0" indent="0">
              <a:buNone/>
            </a:pPr>
            <a:r>
              <a:rPr lang="ru-RU" sz="2300" dirty="0" err="1"/>
              <a:t>smtplib.SMTPSenderRefused</a:t>
            </a:r>
            <a:r>
              <a:rPr lang="uz-Cyrl-UZ" sz="2300" dirty="0" smtClean="0">
                <a:effectLst/>
              </a:rPr>
              <a:t> </a:t>
            </a:r>
            <a:r>
              <a:rPr lang="ru-RU" sz="2300" dirty="0"/>
              <a:t>Отправитель отвергнут</a:t>
            </a:r>
            <a:endParaRPr lang="uz-Cyrl-UZ" sz="2300" dirty="0"/>
          </a:p>
          <a:p>
            <a:pPr marL="0" indent="0">
              <a:buNone/>
            </a:pPr>
            <a:r>
              <a:rPr lang="ru-RU" sz="2300" dirty="0" err="1"/>
              <a:t>smtplib.SMTPRecipientsRefused</a:t>
            </a:r>
            <a:r>
              <a:rPr lang="uz-Cyrl-UZ" sz="2300" dirty="0" smtClean="0">
                <a:effectLst/>
              </a:rPr>
              <a:t> </a:t>
            </a:r>
            <a:r>
              <a:rPr lang="ru-RU" sz="2300" dirty="0"/>
              <a:t>Все получатели отвергнуты сервером.</a:t>
            </a:r>
            <a:endParaRPr lang="uz-Cyrl-UZ" sz="2300" dirty="0"/>
          </a:p>
          <a:p>
            <a:pPr marL="0" indent="0">
              <a:buNone/>
            </a:pPr>
            <a:r>
              <a:rPr lang="ru-RU" sz="2300" dirty="0" err="1"/>
              <a:t>smtplib.SMTPDataError</a:t>
            </a:r>
            <a:r>
              <a:rPr lang="uz-Cyrl-UZ" sz="2300" dirty="0" smtClean="0">
                <a:effectLst/>
              </a:rPr>
              <a:t> </a:t>
            </a:r>
            <a:r>
              <a:rPr lang="ru-RU" sz="2300" dirty="0"/>
              <a:t>Сервер ответил неизвестным кодом на данные сообщения.</a:t>
            </a:r>
            <a:endParaRPr lang="uz-Cyrl-UZ" sz="2300" dirty="0"/>
          </a:p>
          <a:p>
            <a:pPr marL="0" indent="0">
              <a:buNone/>
            </a:pPr>
            <a:r>
              <a:rPr lang="ru-RU" sz="2300" dirty="0" err="1"/>
              <a:t>smtplib.SMTPConnectError</a:t>
            </a:r>
            <a:r>
              <a:rPr lang="uz-Cyrl-UZ" sz="2300" dirty="0" smtClean="0">
                <a:effectLst/>
              </a:rPr>
              <a:t> </a:t>
            </a:r>
            <a:r>
              <a:rPr lang="ru-RU" sz="2300" dirty="0"/>
              <a:t>Ошибка установления соединения.</a:t>
            </a:r>
            <a:endParaRPr lang="uz-Cyrl-UZ" sz="2300" dirty="0"/>
          </a:p>
          <a:p>
            <a:pPr marL="0" indent="0">
              <a:buNone/>
            </a:pPr>
            <a:r>
              <a:rPr lang="ru-RU" sz="2300" dirty="0" err="1"/>
              <a:t>smtplib.SMTPHeloError</a:t>
            </a:r>
            <a:r>
              <a:rPr lang="uz-Cyrl-UZ" sz="2300" dirty="0" smtClean="0">
                <a:effectLst/>
              </a:rPr>
              <a:t> </a:t>
            </a:r>
            <a:r>
              <a:rPr lang="ru-RU" sz="2300" dirty="0"/>
              <a:t>Сервер не ответил правильно на команду HELO или отверг ее</a:t>
            </a:r>
            <a:r>
              <a:rPr lang="ru-RU" sz="2300" dirty="0" smtClean="0"/>
              <a:t>.</a:t>
            </a:r>
            <a:endParaRPr lang="uz-Cyrl-UZ" sz="2300" dirty="0"/>
          </a:p>
        </p:txBody>
      </p:sp>
    </p:spTree>
    <p:extLst>
      <p:ext uri="{BB962C8B-B14F-4D97-AF65-F5344CB8AC3E}">
        <p14:creationId xmlns:p14="http://schemas.microsoft.com/office/powerpoint/2010/main" val="37047958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Модуль </a:t>
            </a:r>
            <a:r>
              <a:rPr lang="ru-RU" dirty="0" err="1"/>
              <a:t>poplib</a:t>
            </a:r>
            <a:endParaRPr lang="uz-Cyrl-UZ" dirty="0"/>
          </a:p>
        </p:txBody>
      </p:sp>
      <p:sp>
        <p:nvSpPr>
          <p:cNvPr id="3" name="Объект 2"/>
          <p:cNvSpPr>
            <a:spLocks noGrp="1"/>
          </p:cNvSpPr>
          <p:nvPr>
            <p:ph idx="1"/>
          </p:nvPr>
        </p:nvSpPr>
        <p:spPr>
          <a:xfrm>
            <a:off x="323528" y="1268760"/>
            <a:ext cx="8568952" cy="5328592"/>
          </a:xfrm>
        </p:spPr>
        <p:txBody>
          <a:bodyPr>
            <a:normAutofit fontScale="85000" lnSpcReduction="10000"/>
          </a:bodyPr>
          <a:lstStyle/>
          <a:p>
            <a:pPr marL="0" indent="0">
              <a:buNone/>
            </a:pPr>
            <a:r>
              <a:rPr lang="ru-RU" dirty="0"/>
              <a:t>Еще один протокол - </a:t>
            </a:r>
            <a:r>
              <a:rPr lang="ru-RU" b="1" dirty="0"/>
              <a:t>POP3</a:t>
            </a:r>
            <a:r>
              <a:rPr lang="ru-RU" dirty="0"/>
              <a:t> (</a:t>
            </a:r>
            <a:r>
              <a:rPr lang="ru-RU" b="1" dirty="0" err="1"/>
              <a:t>P</a:t>
            </a:r>
            <a:r>
              <a:rPr lang="ru-RU" dirty="0" err="1"/>
              <a:t>ost</a:t>
            </a:r>
            <a:r>
              <a:rPr lang="ru-RU" dirty="0"/>
              <a:t> </a:t>
            </a:r>
            <a:r>
              <a:rPr lang="ru-RU" b="1" dirty="0" err="1"/>
              <a:t>O</a:t>
            </a:r>
            <a:r>
              <a:rPr lang="ru-RU" dirty="0" err="1"/>
              <a:t>ffice</a:t>
            </a:r>
            <a:r>
              <a:rPr lang="ru-RU" dirty="0"/>
              <a:t> </a:t>
            </a:r>
            <a:r>
              <a:rPr lang="ru-RU" b="1" dirty="0" err="1"/>
              <a:t>P</a:t>
            </a:r>
            <a:r>
              <a:rPr lang="ru-RU" dirty="0" err="1"/>
              <a:t>rotocol</a:t>
            </a:r>
            <a:r>
              <a:rPr lang="ru-RU" dirty="0"/>
              <a:t>, почтовый протокол) - служит для приема почты из почтового ящика на сервере (протокол определен в RFC 1725).</a:t>
            </a:r>
            <a:endParaRPr lang="uz-Cyrl-UZ" dirty="0"/>
          </a:p>
          <a:p>
            <a:pPr marL="0" indent="0">
              <a:buNone/>
            </a:pPr>
            <a:r>
              <a:rPr lang="ru-RU" dirty="0"/>
              <a:t>Для работы с почтовым сервером требуется установить с ним соединение и, подобно рассмотренному выше примеру, с помощью SMTP-команд получить требуемые сообщения. Объект-соединение POP3 можно установить посредством конструктора класса POP3 из модуля </a:t>
            </a:r>
            <a:r>
              <a:rPr lang="ru-RU" dirty="0" err="1"/>
              <a:t>poplib</a:t>
            </a:r>
            <a:r>
              <a:rPr lang="ru-RU" dirty="0"/>
              <a:t>:</a:t>
            </a:r>
            <a:endParaRPr lang="uz-Cyrl-UZ" dirty="0"/>
          </a:p>
          <a:p>
            <a:pPr marL="0" indent="0">
              <a:buNone/>
            </a:pPr>
            <a:r>
              <a:rPr lang="ru-RU" dirty="0"/>
              <a:t>poplib.POP3(</a:t>
            </a:r>
            <a:r>
              <a:rPr lang="ru-RU" dirty="0" err="1"/>
              <a:t>host</a:t>
            </a:r>
            <a:r>
              <a:rPr lang="ru-RU" dirty="0"/>
              <a:t>[, </a:t>
            </a:r>
            <a:r>
              <a:rPr lang="ru-RU" dirty="0" err="1"/>
              <a:t>port</a:t>
            </a:r>
            <a:r>
              <a:rPr lang="ru-RU" dirty="0"/>
              <a:t>]) Где </a:t>
            </a:r>
            <a:r>
              <a:rPr lang="ru-RU" dirty="0" err="1"/>
              <a:t>host</a:t>
            </a:r>
            <a:r>
              <a:rPr lang="ru-RU" dirty="0"/>
              <a:t> - адрес POP3-сервера, </a:t>
            </a:r>
            <a:r>
              <a:rPr lang="ru-RU" dirty="0" err="1"/>
              <a:t>port</a:t>
            </a:r>
            <a:r>
              <a:rPr lang="ru-RU" dirty="0"/>
              <a:t> - порт на сервере (по умолчанию 110), </a:t>
            </a:r>
            <a:r>
              <a:rPr lang="ru-RU" dirty="0" err="1"/>
              <a:t>pop_obj</a:t>
            </a:r>
            <a:r>
              <a:rPr lang="ru-RU" dirty="0"/>
              <a:t> - объект для управления сеансом работы с POP3-сервером.</a:t>
            </a:r>
            <a:endParaRPr lang="uz-Cyrl-UZ" dirty="0"/>
          </a:p>
          <a:p>
            <a:pPr marL="0" indent="0">
              <a:buNone/>
            </a:pPr>
            <a:endParaRPr lang="uz-Cyrl-UZ" dirty="0"/>
          </a:p>
        </p:txBody>
      </p:sp>
    </p:spTree>
    <p:extLst>
      <p:ext uri="{BB962C8B-B14F-4D97-AF65-F5344CB8AC3E}">
        <p14:creationId xmlns:p14="http://schemas.microsoft.com/office/powerpoint/2010/main" val="934244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5496" y="188640"/>
            <a:ext cx="9305326" cy="6552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9044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764704"/>
            <a:ext cx="10571369" cy="390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90560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6632"/>
            <a:ext cx="8229600" cy="1143000"/>
          </a:xfrm>
        </p:spPr>
        <p:txBody>
          <a:bodyPr>
            <a:normAutofit/>
          </a:bodyPr>
          <a:lstStyle/>
          <a:p>
            <a:r>
              <a:rPr lang="ru-RU" b="1" dirty="0"/>
              <a:t>Модули для клиента </a:t>
            </a:r>
            <a:r>
              <a:rPr lang="ru-RU" b="1" dirty="0" smtClean="0"/>
              <a:t>WWW</a:t>
            </a:r>
            <a:endParaRPr lang="uz-Cyrl-UZ" dirty="0"/>
          </a:p>
        </p:txBody>
      </p:sp>
      <p:sp>
        <p:nvSpPr>
          <p:cNvPr id="3" name="Объект 2"/>
          <p:cNvSpPr>
            <a:spLocks noGrp="1"/>
          </p:cNvSpPr>
          <p:nvPr>
            <p:ph idx="1"/>
          </p:nvPr>
        </p:nvSpPr>
        <p:spPr>
          <a:xfrm>
            <a:off x="323528" y="1124744"/>
            <a:ext cx="8640960" cy="5544616"/>
          </a:xfrm>
        </p:spPr>
        <p:txBody>
          <a:bodyPr>
            <a:normAutofit fontScale="92500" lnSpcReduction="10000"/>
          </a:bodyPr>
          <a:lstStyle/>
          <a:p>
            <a:pPr marL="0" indent="0">
              <a:buNone/>
            </a:pPr>
            <a:r>
              <a:rPr lang="ru-RU" dirty="0"/>
              <a:t>Стандартные средства языка </a:t>
            </a:r>
            <a:r>
              <a:rPr lang="ru-RU" dirty="0" err="1"/>
              <a:t>Python</a:t>
            </a:r>
            <a:r>
              <a:rPr lang="ru-RU" dirty="0"/>
              <a:t> позволяют получать из программы доступ к объектам WWW как в простых случаях, так и при сложных обстоятельствах, в частности при необходимости передавать данные формы, идентификации, доступа через прокси и т.п. </a:t>
            </a:r>
            <a:endParaRPr lang="uz-Cyrl-UZ" dirty="0"/>
          </a:p>
          <a:p>
            <a:pPr marL="0" indent="0">
              <a:buNone/>
            </a:pPr>
            <a:r>
              <a:rPr lang="ru-RU" dirty="0"/>
              <a:t>Стоит отметить, что при работе с WWW используется в основном протокол HTTP, однако WWW охватывает не только HTTP, но и многие другие схемы (FTP, </a:t>
            </a:r>
            <a:r>
              <a:rPr lang="ru-RU" dirty="0" err="1"/>
              <a:t>gopher</a:t>
            </a:r>
            <a:r>
              <a:rPr lang="ru-RU" dirty="0"/>
              <a:t>, HTTPS и т.п.). Используемая схема обычно указана в самом начале URL</a:t>
            </a:r>
            <a:r>
              <a:rPr lang="ru-RU" dirty="0" smtClean="0"/>
              <a:t>.</a:t>
            </a:r>
            <a:endParaRPr lang="uz-Cyrl-UZ" dirty="0"/>
          </a:p>
        </p:txBody>
      </p:sp>
    </p:spTree>
    <p:extLst>
      <p:ext uri="{BB962C8B-B14F-4D97-AF65-F5344CB8AC3E}">
        <p14:creationId xmlns:p14="http://schemas.microsoft.com/office/powerpoint/2010/main" val="33979823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6632"/>
            <a:ext cx="8229600" cy="634082"/>
          </a:xfrm>
        </p:spPr>
        <p:txBody>
          <a:bodyPr>
            <a:normAutofit fontScale="90000"/>
          </a:bodyPr>
          <a:lstStyle/>
          <a:p>
            <a:r>
              <a:rPr lang="ru-RU" b="1" dirty="0"/>
              <a:t>Функции для загрузки сетевых </a:t>
            </a:r>
            <a:r>
              <a:rPr lang="ru-RU" b="1" dirty="0" smtClean="0"/>
              <a:t>объектов</a:t>
            </a:r>
            <a:endParaRPr lang="uz-Cyrl-UZ"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5876" y="1340768"/>
            <a:ext cx="8928124" cy="5184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80532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z-Cyrl-UZ" dirty="0" smtClean="0"/>
              <a:t>План</a:t>
            </a:r>
            <a:endParaRPr lang="uz-Cyrl-UZ" dirty="0"/>
          </a:p>
        </p:txBody>
      </p:sp>
      <p:sp>
        <p:nvSpPr>
          <p:cNvPr id="3" name="Объект 2"/>
          <p:cNvSpPr>
            <a:spLocks noGrp="1"/>
          </p:cNvSpPr>
          <p:nvPr>
            <p:ph idx="1"/>
          </p:nvPr>
        </p:nvSpPr>
        <p:spPr/>
        <p:txBody>
          <a:bodyPr/>
          <a:lstStyle/>
          <a:p>
            <a:r>
              <a:rPr lang="ru-RU" dirty="0"/>
              <a:t>Работа с сокетами</a:t>
            </a:r>
            <a:endParaRPr lang="uz-Cyrl-UZ" dirty="0"/>
          </a:p>
          <a:p>
            <a:r>
              <a:rPr lang="ru-RU" dirty="0"/>
              <a:t>Модуль </a:t>
            </a:r>
            <a:r>
              <a:rPr lang="ru-RU" dirty="0" err="1"/>
              <a:t>smtplib</a:t>
            </a:r>
            <a:endParaRPr lang="uz-Cyrl-UZ" dirty="0"/>
          </a:p>
          <a:p>
            <a:r>
              <a:rPr lang="ru-RU" dirty="0"/>
              <a:t>Модуль </a:t>
            </a:r>
            <a:r>
              <a:rPr lang="ru-RU" dirty="0" err="1"/>
              <a:t>poplib</a:t>
            </a:r>
            <a:endParaRPr lang="uz-Cyrl-UZ" dirty="0"/>
          </a:p>
          <a:p>
            <a:r>
              <a:rPr lang="ru-RU" dirty="0"/>
              <a:t>Функции для загрузки сетевых </a:t>
            </a:r>
            <a:r>
              <a:rPr lang="ru-RU" dirty="0" smtClean="0"/>
              <a:t>объектов</a:t>
            </a:r>
          </a:p>
          <a:p>
            <a:r>
              <a:rPr lang="ru-RU" dirty="0"/>
              <a:t>Функции для анализа URL</a:t>
            </a:r>
            <a:endParaRPr lang="uz-Cyrl-UZ" dirty="0"/>
          </a:p>
          <a:p>
            <a:r>
              <a:rPr lang="ru-RU" dirty="0"/>
              <a:t>Возможности urllib2</a:t>
            </a:r>
            <a:endParaRPr lang="uz-Cyrl-UZ" dirty="0"/>
          </a:p>
        </p:txBody>
      </p:sp>
    </p:spTree>
    <p:extLst>
      <p:ext uri="{BB962C8B-B14F-4D97-AF65-F5344CB8AC3E}">
        <p14:creationId xmlns:p14="http://schemas.microsoft.com/office/powerpoint/2010/main" val="14883682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061" y="0"/>
            <a:ext cx="9053443" cy="6165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849917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z-Cyrl-UZ"/>
          </a:p>
        </p:txBody>
      </p:sp>
      <p:sp>
        <p:nvSpPr>
          <p:cNvPr id="3" name="Объект 2"/>
          <p:cNvSpPr>
            <a:spLocks noGrp="1"/>
          </p:cNvSpPr>
          <p:nvPr>
            <p:ph idx="1"/>
          </p:nvPr>
        </p:nvSpPr>
        <p:spPr/>
        <p:txBody>
          <a:bodyPr/>
          <a:lstStyle/>
          <a:p>
            <a:endParaRPr lang="uz-Cyrl-UZ"/>
          </a:p>
        </p:txBody>
      </p:sp>
    </p:spTree>
    <p:extLst>
      <p:ext uri="{BB962C8B-B14F-4D97-AF65-F5344CB8AC3E}">
        <p14:creationId xmlns:p14="http://schemas.microsoft.com/office/powerpoint/2010/main" val="17145385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9472"/>
            <a:ext cx="8229600" cy="666328"/>
          </a:xfrm>
        </p:spPr>
        <p:txBody>
          <a:bodyPr>
            <a:normAutofit fontScale="90000"/>
          </a:bodyPr>
          <a:lstStyle/>
          <a:p>
            <a:r>
              <a:rPr lang="ru-RU" b="1" dirty="0"/>
              <a:t>Работа с </a:t>
            </a:r>
            <a:r>
              <a:rPr lang="ru-RU" b="1" dirty="0" smtClean="0"/>
              <a:t>сокетами</a:t>
            </a:r>
            <a:endParaRPr lang="uz-Cyrl-UZ" dirty="0"/>
          </a:p>
        </p:txBody>
      </p:sp>
      <p:sp>
        <p:nvSpPr>
          <p:cNvPr id="3" name="Объект 2"/>
          <p:cNvSpPr>
            <a:spLocks noGrp="1"/>
          </p:cNvSpPr>
          <p:nvPr>
            <p:ph idx="1"/>
          </p:nvPr>
        </p:nvSpPr>
        <p:spPr>
          <a:xfrm>
            <a:off x="107504" y="620688"/>
            <a:ext cx="9036496" cy="6120680"/>
          </a:xfrm>
        </p:spPr>
        <p:txBody>
          <a:bodyPr>
            <a:normAutofit fontScale="70000" lnSpcReduction="20000"/>
          </a:bodyPr>
          <a:lstStyle/>
          <a:p>
            <a:pPr marL="0" indent="0">
              <a:buNone/>
            </a:pPr>
            <a:r>
              <a:rPr lang="ru-RU" dirty="0"/>
              <a:t>Применяемая в IP-сетях архитектура клиент-сервер использует IP-пакеты для коммуникации между клиентом и сервером. Клиент отправляет запрос серверу, на который тот отвечает. В случае с TCP/IP между клиентом и сервером устанавливается соединение (обычно с двусторонней передачей данных), а в случае с UDP/IP - клиент и сервер обмениваются пакетами (</a:t>
            </a:r>
            <a:r>
              <a:rPr lang="ru-RU" dirty="0" err="1"/>
              <a:t>дейтаграммамми</a:t>
            </a:r>
            <a:r>
              <a:rPr lang="ru-RU" dirty="0"/>
              <a:t>) с негарантированной доставкой.</a:t>
            </a:r>
            <a:endParaRPr lang="uz-Cyrl-UZ" dirty="0"/>
          </a:p>
          <a:p>
            <a:pPr marL="0" indent="0">
              <a:buNone/>
            </a:pPr>
            <a:r>
              <a:rPr lang="ru-RU" dirty="0"/>
              <a:t>Каждый сетевой интерфейс IP-сети имеет уникальный в этой сети адрес (</a:t>
            </a:r>
            <a:r>
              <a:rPr lang="ru-RU" b="1" dirty="0"/>
              <a:t>IP-адрес</a:t>
            </a:r>
            <a:r>
              <a:rPr lang="ru-RU" dirty="0"/>
              <a:t>). Упрощенно можно считать, что каждый компьютер в сети Интернет имеет собственный IP-адрес. При этом в рамках одного сетевого интерфейса может быть несколько сетевых </a:t>
            </a:r>
            <a:r>
              <a:rPr lang="ru-RU" b="1" dirty="0"/>
              <a:t>портов</a:t>
            </a:r>
            <a:r>
              <a:rPr lang="ru-RU" dirty="0"/>
              <a:t>. Для установления сетевого соединения приложение клиента должно выбрать свободный порт и установить соединение с серверным приложением, которое слушает (</a:t>
            </a:r>
            <a:r>
              <a:rPr lang="ru-RU" dirty="0" err="1"/>
              <a:t>listen</a:t>
            </a:r>
            <a:r>
              <a:rPr lang="ru-RU" dirty="0"/>
              <a:t>) порт с определенным номером на удаленном сетевом интерфейсе. Пара IP-адрес и порт характеризуют </a:t>
            </a:r>
            <a:r>
              <a:rPr lang="ru-RU" b="1" dirty="0"/>
              <a:t>сокет</a:t>
            </a:r>
            <a:r>
              <a:rPr lang="ru-RU" dirty="0"/>
              <a:t> (гнездо) - начальную (конечную) точку сетевой коммуникации. Для создания соединения TCP/IP необходимо два сокета: один на локальной машине, а другой - на удаленной. Таким образом, каждое сетевое соединение имеет IP-адрес и порт на локальной машине, а также IP-адрес и порт на удаленной машине.</a:t>
            </a:r>
            <a:endParaRPr lang="uz-Cyrl-UZ" dirty="0"/>
          </a:p>
          <a:p>
            <a:pPr marL="0" indent="0">
              <a:buNone/>
            </a:pPr>
            <a:endParaRPr lang="uz-Cyrl-UZ" dirty="0"/>
          </a:p>
        </p:txBody>
      </p:sp>
    </p:spTree>
    <p:extLst>
      <p:ext uri="{BB962C8B-B14F-4D97-AF65-F5344CB8AC3E}">
        <p14:creationId xmlns:p14="http://schemas.microsoft.com/office/powerpoint/2010/main" val="37577469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88640"/>
            <a:ext cx="8856984" cy="6480720"/>
          </a:xfrm>
        </p:spPr>
        <p:txBody>
          <a:bodyPr>
            <a:normAutofit fontScale="85000" lnSpcReduction="20000"/>
          </a:bodyPr>
          <a:lstStyle/>
          <a:p>
            <a:pPr marL="0" indent="0">
              <a:buNone/>
            </a:pPr>
            <a:r>
              <a:rPr lang="ru-RU" dirty="0"/>
              <a:t>Модуль </a:t>
            </a:r>
            <a:r>
              <a:rPr lang="ru-RU" dirty="0" err="1"/>
              <a:t>socket</a:t>
            </a:r>
            <a:r>
              <a:rPr lang="ru-RU" dirty="0"/>
              <a:t> обеспечивает возможность работать с сокетами из </a:t>
            </a:r>
            <a:r>
              <a:rPr lang="ru-RU" dirty="0" err="1"/>
              <a:t>Python</a:t>
            </a:r>
            <a:r>
              <a:rPr lang="ru-RU" dirty="0"/>
              <a:t>. Сокеты используют транспортный уровень согласно семиуровневой модели OSI (</a:t>
            </a:r>
            <a:r>
              <a:rPr lang="ru-RU" dirty="0" err="1"/>
              <a:t>Open</a:t>
            </a:r>
            <a:r>
              <a:rPr lang="ru-RU" dirty="0"/>
              <a:t> </a:t>
            </a:r>
            <a:r>
              <a:rPr lang="ru-RU" dirty="0" err="1"/>
              <a:t>Systems</a:t>
            </a:r>
            <a:r>
              <a:rPr lang="ru-RU" dirty="0"/>
              <a:t> </a:t>
            </a:r>
            <a:r>
              <a:rPr lang="ru-RU" dirty="0" err="1"/>
              <a:t>Interconnection</a:t>
            </a:r>
            <a:r>
              <a:rPr lang="ru-RU" dirty="0"/>
              <a:t>, взаимодействие открытых систем), то есть относятся к более низкому уровню, чем большинство описываемых в этом разделе протоколов.</a:t>
            </a:r>
            <a:endParaRPr lang="uz-Cyrl-UZ" dirty="0"/>
          </a:p>
          <a:p>
            <a:pPr marL="0" indent="0">
              <a:buNone/>
            </a:pPr>
            <a:r>
              <a:rPr lang="ru-RU" dirty="0"/>
              <a:t>Уровни модели OSI: </a:t>
            </a:r>
            <a:endParaRPr lang="uz-Cyrl-UZ" dirty="0"/>
          </a:p>
          <a:p>
            <a:pPr marL="0" indent="0">
              <a:buNone/>
            </a:pPr>
            <a:r>
              <a:rPr lang="ru-RU" b="1" dirty="0"/>
              <a:t>Физический</a:t>
            </a:r>
            <a:endParaRPr lang="uz-Cyrl-UZ" dirty="0"/>
          </a:p>
          <a:p>
            <a:pPr marL="0" indent="0">
              <a:buNone/>
            </a:pPr>
            <a:r>
              <a:rPr lang="ru-RU" dirty="0"/>
              <a:t>Поток битов, передаваемых по физической линии. Определяет параметры физической линии.</a:t>
            </a:r>
            <a:endParaRPr lang="uz-Cyrl-UZ" dirty="0"/>
          </a:p>
          <a:p>
            <a:pPr marL="0" indent="0">
              <a:buNone/>
            </a:pPr>
            <a:r>
              <a:rPr lang="ru-RU" b="1" dirty="0"/>
              <a:t>Канальный</a:t>
            </a:r>
            <a:r>
              <a:rPr lang="ru-RU" dirty="0"/>
              <a:t> (</a:t>
            </a:r>
            <a:r>
              <a:rPr lang="ru-RU" dirty="0" err="1"/>
              <a:t>Ethernet</a:t>
            </a:r>
            <a:r>
              <a:rPr lang="ru-RU" dirty="0"/>
              <a:t>, PPP, ATM и т.п.)</a:t>
            </a:r>
            <a:endParaRPr lang="uz-Cyrl-UZ" dirty="0"/>
          </a:p>
          <a:p>
            <a:pPr marL="0" indent="0">
              <a:buNone/>
            </a:pPr>
            <a:r>
              <a:rPr lang="ru-RU" dirty="0"/>
              <a:t>Кодирует и декодирует данные в виде потока битов, справляясь с ошибками, возникающими на физическом уровне в пределах физически единой сети.</a:t>
            </a:r>
            <a:endParaRPr lang="uz-Cyrl-UZ" dirty="0"/>
          </a:p>
          <a:p>
            <a:pPr marL="0" indent="0">
              <a:buNone/>
            </a:pPr>
            <a:r>
              <a:rPr lang="ru-RU" b="1" dirty="0"/>
              <a:t>Сетевой</a:t>
            </a:r>
            <a:r>
              <a:rPr lang="ru-RU" dirty="0"/>
              <a:t> (IP)</a:t>
            </a:r>
            <a:endParaRPr lang="uz-Cyrl-UZ" dirty="0"/>
          </a:p>
          <a:p>
            <a:pPr marL="0" indent="0">
              <a:buNone/>
            </a:pPr>
            <a:r>
              <a:rPr lang="ru-RU" dirty="0"/>
              <a:t>Маршрутизирует информационные пакеты от узла к узлу.</a:t>
            </a:r>
            <a:endParaRPr lang="uz-Cyrl-UZ" dirty="0"/>
          </a:p>
          <a:p>
            <a:pPr marL="0" indent="0">
              <a:buNone/>
            </a:pPr>
            <a:endParaRPr lang="uz-Cyrl-UZ" dirty="0"/>
          </a:p>
        </p:txBody>
      </p:sp>
    </p:spTree>
    <p:extLst>
      <p:ext uri="{BB962C8B-B14F-4D97-AF65-F5344CB8AC3E}">
        <p14:creationId xmlns:p14="http://schemas.microsoft.com/office/powerpoint/2010/main" val="30981157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741368"/>
          </a:xfrm>
        </p:spPr>
        <p:txBody>
          <a:bodyPr>
            <a:normAutofit fontScale="55000" lnSpcReduction="20000"/>
          </a:bodyPr>
          <a:lstStyle/>
          <a:p>
            <a:pPr marL="0" indent="0">
              <a:lnSpc>
                <a:spcPct val="120000"/>
              </a:lnSpc>
              <a:spcBef>
                <a:spcPts val="0"/>
              </a:spcBef>
              <a:buNone/>
            </a:pPr>
            <a:r>
              <a:rPr lang="ru-RU" b="1" dirty="0"/>
              <a:t>Транспортный</a:t>
            </a:r>
            <a:r>
              <a:rPr lang="ru-RU" dirty="0"/>
              <a:t> (TCP, UDP и т.п.)</a:t>
            </a:r>
            <a:endParaRPr lang="uz-Cyrl-UZ" dirty="0"/>
          </a:p>
          <a:p>
            <a:pPr marL="0" indent="0">
              <a:lnSpc>
                <a:spcPct val="120000"/>
              </a:lnSpc>
              <a:spcBef>
                <a:spcPts val="0"/>
              </a:spcBef>
              <a:buNone/>
            </a:pPr>
            <a:r>
              <a:rPr lang="ru-RU" dirty="0"/>
              <a:t>Обеспечивает прозрачную передачу данных между двумя точками соединения.</a:t>
            </a:r>
            <a:endParaRPr lang="uz-Cyrl-UZ" dirty="0"/>
          </a:p>
          <a:p>
            <a:pPr marL="0" indent="0">
              <a:lnSpc>
                <a:spcPct val="120000"/>
              </a:lnSpc>
              <a:spcBef>
                <a:spcPts val="0"/>
              </a:spcBef>
              <a:buNone/>
            </a:pPr>
            <a:r>
              <a:rPr lang="ru-RU" b="1" dirty="0"/>
              <a:t>Сеансовый</a:t>
            </a:r>
            <a:endParaRPr lang="uz-Cyrl-UZ" dirty="0"/>
          </a:p>
          <a:p>
            <a:pPr marL="0" indent="0">
              <a:lnSpc>
                <a:spcPct val="120000"/>
              </a:lnSpc>
              <a:spcBef>
                <a:spcPts val="0"/>
              </a:spcBef>
              <a:buNone/>
            </a:pPr>
            <a:r>
              <a:rPr lang="ru-RU" dirty="0"/>
              <a:t>Управляет сеансом соединения между участниками сети. Начинает, координирует и завершает соединения.</a:t>
            </a:r>
            <a:endParaRPr lang="uz-Cyrl-UZ" dirty="0"/>
          </a:p>
          <a:p>
            <a:pPr marL="0" indent="0">
              <a:lnSpc>
                <a:spcPct val="120000"/>
              </a:lnSpc>
              <a:spcBef>
                <a:spcPts val="0"/>
              </a:spcBef>
              <a:buNone/>
            </a:pPr>
            <a:r>
              <a:rPr lang="ru-RU" b="1" dirty="0"/>
              <a:t>Представления</a:t>
            </a:r>
            <a:endParaRPr lang="uz-Cyrl-UZ" dirty="0"/>
          </a:p>
          <a:p>
            <a:pPr marL="0" indent="0">
              <a:lnSpc>
                <a:spcPct val="120000"/>
              </a:lnSpc>
              <a:spcBef>
                <a:spcPts val="0"/>
              </a:spcBef>
              <a:buNone/>
            </a:pPr>
            <a:r>
              <a:rPr lang="ru-RU" dirty="0"/>
              <a:t>Обеспечивает независимость данных от формы их представления путем преобразования форматов. На этом уровне может выполняться прозрачное (с точки зрения вышележащего уровня) шифрование и дешифрование данных.</a:t>
            </a:r>
            <a:endParaRPr lang="uz-Cyrl-UZ" dirty="0"/>
          </a:p>
          <a:p>
            <a:pPr marL="0" indent="0">
              <a:lnSpc>
                <a:spcPct val="120000"/>
              </a:lnSpc>
              <a:spcBef>
                <a:spcPts val="0"/>
              </a:spcBef>
              <a:buNone/>
            </a:pPr>
            <a:r>
              <a:rPr lang="ru-RU" b="1" dirty="0"/>
              <a:t>Приложений</a:t>
            </a:r>
            <a:r>
              <a:rPr lang="ru-RU" dirty="0"/>
              <a:t> (HTTP, FTP, SMTP, NNTP, POP3, IMAP и т.д.)</a:t>
            </a:r>
            <a:endParaRPr lang="uz-Cyrl-UZ" dirty="0"/>
          </a:p>
          <a:p>
            <a:pPr marL="0" indent="0">
              <a:lnSpc>
                <a:spcPct val="120000"/>
              </a:lnSpc>
              <a:spcBef>
                <a:spcPts val="0"/>
              </a:spcBef>
              <a:buNone/>
            </a:pPr>
            <a:r>
              <a:rPr lang="ru-RU" dirty="0"/>
              <a:t>Поддерживает конкретные сетевые приложения. Протокол зависит от типа сервиса.</a:t>
            </a:r>
            <a:endParaRPr lang="uz-Cyrl-UZ" dirty="0"/>
          </a:p>
          <a:p>
            <a:pPr marL="0" indent="0">
              <a:lnSpc>
                <a:spcPct val="120000"/>
              </a:lnSpc>
              <a:spcBef>
                <a:spcPts val="0"/>
              </a:spcBef>
              <a:buNone/>
            </a:pPr>
            <a:r>
              <a:rPr lang="ru-RU" dirty="0"/>
              <a:t>Каждый сокет относится к одному из коммуникационных доменов. Модуль </a:t>
            </a:r>
            <a:r>
              <a:rPr lang="ru-RU" dirty="0" err="1"/>
              <a:t>socket</a:t>
            </a:r>
            <a:r>
              <a:rPr lang="ru-RU" dirty="0"/>
              <a:t> поддерживает домены UNIX и </a:t>
            </a:r>
            <a:r>
              <a:rPr lang="ru-RU" dirty="0" err="1"/>
              <a:t>Internet</a:t>
            </a:r>
            <a:r>
              <a:rPr lang="ru-RU" dirty="0"/>
              <a:t>. Каждый домен подразумевает свое семейство протоколов и адресацию. Данное изложение будет затрагивать только домен </a:t>
            </a:r>
            <a:r>
              <a:rPr lang="ru-RU" dirty="0" err="1"/>
              <a:t>Internet</a:t>
            </a:r>
            <a:r>
              <a:rPr lang="ru-RU" dirty="0"/>
              <a:t>, а именно протоколы TCP/IP и UDP/IP, поэтому для указания коммуникационного домена при создании сокета будет указываться константа </a:t>
            </a:r>
            <a:r>
              <a:rPr lang="ru-RU" dirty="0" err="1"/>
              <a:t>socket.AF_INET</a:t>
            </a:r>
            <a:r>
              <a:rPr lang="ru-RU" dirty="0"/>
              <a:t>.</a:t>
            </a:r>
            <a:endParaRPr lang="uz-Cyrl-UZ" dirty="0"/>
          </a:p>
          <a:p>
            <a:pPr marL="0" indent="0">
              <a:lnSpc>
                <a:spcPct val="120000"/>
              </a:lnSpc>
              <a:spcBef>
                <a:spcPts val="0"/>
              </a:spcBef>
              <a:buNone/>
            </a:pPr>
            <a:r>
              <a:rPr lang="ru-RU" dirty="0"/>
              <a:t>В качестве примера следует рассмотреть простейшую клиент-серверную пару. Сервер будет принимать строку и отвечать клиенту. Сетевое устройство иногда называют хостом (</a:t>
            </a:r>
            <a:r>
              <a:rPr lang="ru-RU" dirty="0" err="1"/>
              <a:t>host</a:t>
            </a:r>
            <a:r>
              <a:rPr lang="ru-RU" dirty="0"/>
              <a:t>), поэтому будет употребляться этот термин по отношению к компьютеру, на котором работает сетевое приложение.</a:t>
            </a:r>
            <a:endParaRPr lang="uz-Cyrl-UZ" dirty="0"/>
          </a:p>
          <a:p>
            <a:pPr marL="0" indent="0">
              <a:lnSpc>
                <a:spcPct val="120000"/>
              </a:lnSpc>
              <a:spcBef>
                <a:spcPts val="0"/>
              </a:spcBef>
              <a:buNone/>
            </a:pPr>
            <a:endParaRPr lang="uz-Cyrl-UZ" dirty="0"/>
          </a:p>
        </p:txBody>
      </p:sp>
    </p:spTree>
    <p:extLst>
      <p:ext uri="{BB962C8B-B14F-4D97-AF65-F5344CB8AC3E}">
        <p14:creationId xmlns:p14="http://schemas.microsoft.com/office/powerpoint/2010/main" val="35515558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640960" cy="6480720"/>
          </a:xfrm>
        </p:spPr>
        <p:txBody>
          <a:bodyPr>
            <a:normAutofit fontScale="55000" lnSpcReduction="20000"/>
          </a:bodyPr>
          <a:lstStyle/>
          <a:p>
            <a:pPr marL="0" indent="0">
              <a:buNone/>
            </a:pPr>
            <a:r>
              <a:rPr lang="ru-RU" dirty="0"/>
              <a:t>Сервер</a:t>
            </a:r>
            <a:r>
              <a:rPr lang="en-US" dirty="0"/>
              <a:t>:</a:t>
            </a:r>
            <a:endParaRPr lang="uz-Cyrl-UZ" dirty="0"/>
          </a:p>
          <a:p>
            <a:pPr marL="0" indent="0">
              <a:buNone/>
            </a:pPr>
            <a:r>
              <a:rPr lang="en-US" dirty="0"/>
              <a:t>import socket, string </a:t>
            </a:r>
            <a:r>
              <a:rPr lang="en-US" dirty="0" err="1"/>
              <a:t>def</a:t>
            </a:r>
            <a:r>
              <a:rPr lang="en-US" dirty="0"/>
              <a:t> </a:t>
            </a:r>
            <a:r>
              <a:rPr lang="en-US" dirty="0" err="1"/>
              <a:t>do_something</a:t>
            </a:r>
            <a:r>
              <a:rPr lang="en-US" dirty="0"/>
              <a:t>(x):  </a:t>
            </a:r>
            <a:endParaRPr lang="uz-Cyrl-UZ" dirty="0" smtClean="0"/>
          </a:p>
          <a:p>
            <a:pPr marL="0" indent="0">
              <a:buNone/>
            </a:pPr>
            <a:r>
              <a:rPr lang="uz-Cyrl-UZ" dirty="0"/>
              <a:t>	</a:t>
            </a:r>
            <a:r>
              <a:rPr lang="en-US" dirty="0" err="1" smtClean="0"/>
              <a:t>lst</a:t>
            </a:r>
            <a:r>
              <a:rPr lang="en-US" dirty="0" smtClean="0"/>
              <a:t> </a:t>
            </a:r>
            <a:r>
              <a:rPr lang="en-US" dirty="0"/>
              <a:t>= map(None, x</a:t>
            </a:r>
            <a:r>
              <a:rPr lang="en-US" dirty="0" smtClean="0"/>
              <a:t>) </a:t>
            </a:r>
            <a:endParaRPr lang="uz-Cyrl-UZ" dirty="0" smtClean="0"/>
          </a:p>
          <a:p>
            <a:pPr marL="0" indent="0">
              <a:buNone/>
            </a:pPr>
            <a:r>
              <a:rPr lang="uz-Cyrl-UZ" dirty="0"/>
              <a:t>	</a:t>
            </a:r>
            <a:r>
              <a:rPr lang="en-US" dirty="0" err="1" smtClean="0"/>
              <a:t>lst.reverse</a:t>
            </a:r>
            <a:r>
              <a:rPr lang="en-US" dirty="0" smtClean="0"/>
              <a:t>()</a:t>
            </a:r>
            <a:endParaRPr lang="uz-Cyrl-UZ" dirty="0" smtClean="0"/>
          </a:p>
          <a:p>
            <a:pPr marL="0" indent="0">
              <a:buNone/>
            </a:pPr>
            <a:r>
              <a:rPr lang="uz-Cyrl-UZ" dirty="0"/>
              <a:t>	</a:t>
            </a:r>
            <a:r>
              <a:rPr lang="en-US" dirty="0" smtClean="0"/>
              <a:t>return </a:t>
            </a:r>
            <a:r>
              <a:rPr lang="en-US" dirty="0" err="1"/>
              <a:t>string.join</a:t>
            </a:r>
            <a:r>
              <a:rPr lang="en-US" dirty="0"/>
              <a:t>(</a:t>
            </a:r>
            <a:r>
              <a:rPr lang="en-US" dirty="0" err="1"/>
              <a:t>lst</a:t>
            </a:r>
            <a:r>
              <a:rPr lang="en-US" dirty="0"/>
              <a:t>, "") </a:t>
            </a:r>
            <a:endParaRPr lang="uz-Cyrl-UZ" dirty="0" smtClean="0"/>
          </a:p>
          <a:p>
            <a:pPr marL="0" indent="0">
              <a:buNone/>
            </a:pPr>
            <a:r>
              <a:rPr lang="en-US" dirty="0" smtClean="0"/>
              <a:t>HOST </a:t>
            </a:r>
            <a:r>
              <a:rPr lang="en-US" dirty="0"/>
              <a:t>= ""                 </a:t>
            </a:r>
            <a:endParaRPr lang="uz-Cyrl-UZ" dirty="0" smtClean="0"/>
          </a:p>
          <a:p>
            <a:pPr marL="0" indent="0">
              <a:buNone/>
            </a:pPr>
            <a:r>
              <a:rPr lang="en-US" dirty="0" smtClean="0"/>
              <a:t># </a:t>
            </a:r>
            <a:r>
              <a:rPr lang="en-US" dirty="0" err="1" smtClean="0"/>
              <a:t>localhost</a:t>
            </a:r>
            <a:endParaRPr lang="uz-Cyrl-UZ" dirty="0" smtClean="0"/>
          </a:p>
          <a:p>
            <a:pPr marL="0" indent="0">
              <a:buNone/>
            </a:pPr>
            <a:r>
              <a:rPr lang="en-US" dirty="0" smtClean="0"/>
              <a:t>PORT </a:t>
            </a:r>
            <a:r>
              <a:rPr lang="en-US" dirty="0"/>
              <a:t>= </a:t>
            </a:r>
            <a:r>
              <a:rPr lang="en-US" dirty="0" smtClean="0"/>
              <a:t>33333</a:t>
            </a:r>
            <a:endParaRPr lang="uz-Cyrl-UZ" dirty="0" smtClean="0"/>
          </a:p>
          <a:p>
            <a:pPr marL="0" indent="0">
              <a:buNone/>
            </a:pPr>
            <a:r>
              <a:rPr lang="en-US" dirty="0" err="1" smtClean="0"/>
              <a:t>srv</a:t>
            </a:r>
            <a:r>
              <a:rPr lang="en-US" dirty="0" smtClean="0"/>
              <a:t> </a:t>
            </a:r>
            <a:r>
              <a:rPr lang="en-US" dirty="0"/>
              <a:t>= </a:t>
            </a:r>
            <a:r>
              <a:rPr lang="en-US" dirty="0" err="1"/>
              <a:t>socket.socket</a:t>
            </a:r>
            <a:r>
              <a:rPr lang="en-US" dirty="0"/>
              <a:t>(</a:t>
            </a:r>
            <a:r>
              <a:rPr lang="en-US" dirty="0" err="1"/>
              <a:t>socket.AF_INET</a:t>
            </a:r>
            <a:r>
              <a:rPr lang="en-US" dirty="0"/>
              <a:t>, </a:t>
            </a:r>
            <a:r>
              <a:rPr lang="en-US" dirty="0" err="1"/>
              <a:t>socket.SOCK_STREAM</a:t>
            </a:r>
            <a:r>
              <a:rPr lang="en-US" dirty="0" smtClean="0"/>
              <a:t>)</a:t>
            </a:r>
            <a:endParaRPr lang="uz-Cyrl-UZ" dirty="0" smtClean="0"/>
          </a:p>
          <a:p>
            <a:pPr marL="0" indent="0">
              <a:buNone/>
            </a:pPr>
            <a:r>
              <a:rPr lang="en-US" dirty="0" err="1" smtClean="0"/>
              <a:t>srv.bind</a:t>
            </a:r>
            <a:r>
              <a:rPr lang="en-US" dirty="0"/>
              <a:t>((HOST, PORT</a:t>
            </a:r>
            <a:r>
              <a:rPr lang="en-US" dirty="0" smtClean="0"/>
              <a:t>))</a:t>
            </a:r>
            <a:endParaRPr lang="uz-Cyrl-UZ" dirty="0" smtClean="0"/>
          </a:p>
          <a:p>
            <a:pPr marL="0" indent="0">
              <a:buNone/>
            </a:pPr>
            <a:r>
              <a:rPr lang="en-US" dirty="0" smtClean="0"/>
              <a:t>while </a:t>
            </a:r>
            <a:r>
              <a:rPr lang="en-US" dirty="0"/>
              <a:t>1:  </a:t>
            </a:r>
            <a:endParaRPr lang="uz-Cyrl-UZ" dirty="0" smtClean="0"/>
          </a:p>
          <a:p>
            <a:pPr marL="0" indent="0">
              <a:buNone/>
            </a:pPr>
            <a:r>
              <a:rPr lang="en-US" dirty="0" smtClean="0"/>
              <a:t>print </a:t>
            </a:r>
            <a:r>
              <a:rPr lang="en-US" dirty="0"/>
              <a:t>"</a:t>
            </a:r>
            <a:r>
              <a:rPr lang="ru-RU" dirty="0"/>
              <a:t>Слушаю порт</a:t>
            </a:r>
            <a:r>
              <a:rPr lang="en-US" dirty="0"/>
              <a:t> 33333"  </a:t>
            </a:r>
            <a:endParaRPr lang="uz-Cyrl-UZ" dirty="0" smtClean="0"/>
          </a:p>
          <a:p>
            <a:pPr marL="0" indent="0">
              <a:buNone/>
            </a:pPr>
            <a:r>
              <a:rPr lang="en-US" dirty="0" err="1" smtClean="0"/>
              <a:t>srv.listen</a:t>
            </a:r>
            <a:r>
              <a:rPr lang="en-US" dirty="0" smtClean="0"/>
              <a:t>(1</a:t>
            </a:r>
            <a:r>
              <a:rPr lang="en-US" dirty="0"/>
              <a:t>)               </a:t>
            </a:r>
            <a:endParaRPr lang="uz-Cyrl-UZ" dirty="0" smtClean="0"/>
          </a:p>
          <a:p>
            <a:pPr marL="0" indent="0">
              <a:buNone/>
            </a:pPr>
            <a:r>
              <a:rPr lang="en-US" dirty="0" smtClean="0"/>
              <a:t>sock</a:t>
            </a:r>
            <a:r>
              <a:rPr lang="en-US" dirty="0"/>
              <a:t>, </a:t>
            </a:r>
            <a:r>
              <a:rPr lang="en-US" dirty="0" err="1"/>
              <a:t>addr</a:t>
            </a:r>
            <a:r>
              <a:rPr lang="en-US" dirty="0"/>
              <a:t> = </a:t>
            </a:r>
            <a:r>
              <a:rPr lang="en-US" dirty="0" err="1"/>
              <a:t>srv.accept</a:t>
            </a:r>
            <a:r>
              <a:rPr lang="en-US" dirty="0"/>
              <a:t>()  </a:t>
            </a:r>
            <a:endParaRPr lang="uz-Cyrl-UZ" dirty="0" smtClean="0"/>
          </a:p>
          <a:p>
            <a:pPr marL="0" indent="0">
              <a:buNone/>
            </a:pPr>
            <a:r>
              <a:rPr lang="en-US" dirty="0" smtClean="0"/>
              <a:t>while </a:t>
            </a:r>
            <a:r>
              <a:rPr lang="en-US" dirty="0"/>
              <a:t>1:    </a:t>
            </a:r>
            <a:endParaRPr lang="uz-Cyrl-UZ" dirty="0" smtClean="0"/>
          </a:p>
          <a:p>
            <a:pPr marL="0" indent="0">
              <a:buNone/>
            </a:pPr>
            <a:r>
              <a:rPr lang="en-US" dirty="0" smtClean="0"/>
              <a:t>pal </a:t>
            </a:r>
            <a:r>
              <a:rPr lang="en-US" dirty="0"/>
              <a:t>= </a:t>
            </a:r>
            <a:r>
              <a:rPr lang="en-US" dirty="0" err="1"/>
              <a:t>sock.recv</a:t>
            </a:r>
            <a:r>
              <a:rPr lang="en-US" dirty="0"/>
              <a:t>(1024)    </a:t>
            </a:r>
            <a:endParaRPr lang="uz-Cyrl-UZ" dirty="0" smtClean="0"/>
          </a:p>
          <a:p>
            <a:pPr marL="0" indent="0">
              <a:buNone/>
            </a:pPr>
            <a:r>
              <a:rPr lang="en-US" dirty="0" smtClean="0"/>
              <a:t>if </a:t>
            </a:r>
            <a:r>
              <a:rPr lang="en-US" dirty="0"/>
              <a:t>not pal:       </a:t>
            </a:r>
            <a:endParaRPr lang="uz-Cyrl-UZ" dirty="0" smtClean="0"/>
          </a:p>
          <a:p>
            <a:pPr marL="0" indent="0">
              <a:buNone/>
            </a:pPr>
            <a:r>
              <a:rPr lang="uz-Cyrl-UZ" dirty="0"/>
              <a:t>	</a:t>
            </a:r>
            <a:r>
              <a:rPr lang="en-US" dirty="0" smtClean="0"/>
              <a:t>break    </a:t>
            </a:r>
            <a:endParaRPr lang="uz-Cyrl-UZ" dirty="0" smtClean="0"/>
          </a:p>
          <a:p>
            <a:pPr marL="0" indent="0">
              <a:buNone/>
            </a:pPr>
            <a:r>
              <a:rPr lang="en-US" dirty="0" smtClean="0"/>
              <a:t>print </a:t>
            </a:r>
            <a:r>
              <a:rPr lang="en-US" dirty="0"/>
              <a:t>"</a:t>
            </a:r>
            <a:r>
              <a:rPr lang="ru-RU" dirty="0"/>
              <a:t>Получено от</a:t>
            </a:r>
            <a:r>
              <a:rPr lang="en-US" dirty="0"/>
              <a:t> %s:%s:" % </a:t>
            </a:r>
            <a:r>
              <a:rPr lang="en-US" dirty="0" err="1"/>
              <a:t>addr</a:t>
            </a:r>
            <a:r>
              <a:rPr lang="en-US" dirty="0"/>
              <a:t>, pal    </a:t>
            </a:r>
            <a:endParaRPr lang="uz-Cyrl-UZ" dirty="0" smtClean="0"/>
          </a:p>
          <a:p>
            <a:pPr marL="0" indent="0">
              <a:buNone/>
            </a:pPr>
            <a:r>
              <a:rPr lang="en-US" dirty="0" smtClean="0"/>
              <a:t>lap </a:t>
            </a:r>
            <a:r>
              <a:rPr lang="en-US" dirty="0"/>
              <a:t>= </a:t>
            </a:r>
            <a:r>
              <a:rPr lang="en-US" dirty="0" err="1"/>
              <a:t>do_something</a:t>
            </a:r>
            <a:r>
              <a:rPr lang="en-US" dirty="0"/>
              <a:t>(pal)    </a:t>
            </a:r>
            <a:endParaRPr lang="uz-Cyrl-UZ" dirty="0" smtClean="0"/>
          </a:p>
          <a:p>
            <a:pPr marL="0" indent="0">
              <a:buNone/>
            </a:pPr>
            <a:r>
              <a:rPr lang="en-US" dirty="0" smtClean="0"/>
              <a:t>print </a:t>
            </a:r>
            <a:r>
              <a:rPr lang="en-US" dirty="0"/>
              <a:t>"</a:t>
            </a:r>
            <a:r>
              <a:rPr lang="ru-RU" dirty="0"/>
              <a:t>Отправлено</a:t>
            </a:r>
            <a:r>
              <a:rPr lang="en-US" dirty="0"/>
              <a:t> %s:%s:" % </a:t>
            </a:r>
            <a:r>
              <a:rPr lang="en-US" dirty="0" err="1"/>
              <a:t>addr</a:t>
            </a:r>
            <a:r>
              <a:rPr lang="en-US" dirty="0"/>
              <a:t>, lap    </a:t>
            </a:r>
            <a:endParaRPr lang="uz-Cyrl-UZ" dirty="0" smtClean="0"/>
          </a:p>
          <a:p>
            <a:pPr marL="0" indent="0">
              <a:buNone/>
            </a:pPr>
            <a:r>
              <a:rPr lang="en-US" dirty="0" err="1" smtClean="0"/>
              <a:t>sock.send</a:t>
            </a:r>
            <a:r>
              <a:rPr lang="en-US" dirty="0" smtClean="0"/>
              <a:t>(lap</a:t>
            </a:r>
            <a:r>
              <a:rPr lang="en-US" dirty="0"/>
              <a:t>)  </a:t>
            </a:r>
            <a:endParaRPr lang="uz-Cyrl-UZ" dirty="0" smtClean="0"/>
          </a:p>
          <a:p>
            <a:pPr marL="0" indent="0">
              <a:buNone/>
            </a:pPr>
            <a:r>
              <a:rPr lang="en-US" dirty="0" err="1" smtClean="0"/>
              <a:t>sock.close</a:t>
            </a:r>
            <a:r>
              <a:rPr lang="en-US" dirty="0"/>
              <a:t>()</a:t>
            </a:r>
            <a:endParaRPr lang="uz-Cyrl-UZ" dirty="0"/>
          </a:p>
        </p:txBody>
      </p:sp>
    </p:spTree>
    <p:extLst>
      <p:ext uri="{BB962C8B-B14F-4D97-AF65-F5344CB8AC3E}">
        <p14:creationId xmlns:p14="http://schemas.microsoft.com/office/powerpoint/2010/main" val="35929992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332656"/>
            <a:ext cx="9036496" cy="6264696"/>
          </a:xfrm>
        </p:spPr>
        <p:txBody>
          <a:bodyPr>
            <a:normAutofit/>
          </a:bodyPr>
          <a:lstStyle/>
          <a:p>
            <a:pPr marL="0" indent="0">
              <a:buNone/>
            </a:pPr>
            <a:r>
              <a:rPr lang="ru-RU" sz="2800" dirty="0"/>
              <a:t>Клиент:</a:t>
            </a:r>
            <a:endParaRPr lang="uz-Cyrl-UZ" sz="2800" dirty="0"/>
          </a:p>
          <a:p>
            <a:pPr marL="0" indent="0">
              <a:buNone/>
            </a:pPr>
            <a:r>
              <a:rPr lang="ru-RU" sz="2800" dirty="0" err="1"/>
              <a:t>import</a:t>
            </a:r>
            <a:r>
              <a:rPr lang="ru-RU" sz="2800" dirty="0"/>
              <a:t> </a:t>
            </a:r>
            <a:r>
              <a:rPr lang="ru-RU" sz="2800" dirty="0" err="1" smtClean="0"/>
              <a:t>socket</a:t>
            </a:r>
            <a:endParaRPr lang="ru-RU" sz="2800" dirty="0" smtClean="0"/>
          </a:p>
          <a:p>
            <a:pPr marL="0" indent="0">
              <a:buNone/>
            </a:pPr>
            <a:r>
              <a:rPr lang="ru-RU" sz="2800" dirty="0" smtClean="0"/>
              <a:t>HOST </a:t>
            </a:r>
            <a:r>
              <a:rPr lang="ru-RU" sz="2800" dirty="0"/>
              <a:t>= ""                 </a:t>
            </a:r>
            <a:endParaRPr lang="ru-RU" sz="2800" dirty="0" smtClean="0"/>
          </a:p>
          <a:p>
            <a:pPr marL="0" indent="0">
              <a:buNone/>
            </a:pPr>
            <a:r>
              <a:rPr lang="ru-RU" sz="2800" dirty="0" smtClean="0"/>
              <a:t># </a:t>
            </a:r>
            <a:r>
              <a:rPr lang="ru-RU" sz="2800" dirty="0"/>
              <a:t>удаленный компьютер (</a:t>
            </a:r>
            <a:r>
              <a:rPr lang="ru-RU" sz="2800" dirty="0" err="1"/>
              <a:t>localhost</a:t>
            </a:r>
            <a:r>
              <a:rPr lang="ru-RU" sz="2800" dirty="0" smtClean="0"/>
              <a:t>)</a:t>
            </a:r>
          </a:p>
          <a:p>
            <a:pPr marL="0" indent="0">
              <a:buNone/>
            </a:pPr>
            <a:r>
              <a:rPr lang="en-US" sz="2800" dirty="0" smtClean="0"/>
              <a:t>PORT </a:t>
            </a:r>
            <a:r>
              <a:rPr lang="en-US" sz="2800" dirty="0"/>
              <a:t>= 33333              </a:t>
            </a:r>
            <a:endParaRPr lang="uz-Cyrl-UZ" sz="2800" dirty="0" smtClean="0"/>
          </a:p>
          <a:p>
            <a:pPr marL="0" indent="0">
              <a:buNone/>
            </a:pPr>
            <a:r>
              <a:rPr lang="en-US" sz="2800" dirty="0" smtClean="0"/>
              <a:t># </a:t>
            </a:r>
            <a:r>
              <a:rPr lang="ru-RU" sz="2800" dirty="0"/>
              <a:t>порт на удаленном </a:t>
            </a:r>
            <a:r>
              <a:rPr lang="ru-RU" sz="2800" dirty="0" smtClean="0"/>
              <a:t>компьютере</a:t>
            </a:r>
          </a:p>
          <a:p>
            <a:pPr marL="0" indent="0">
              <a:buNone/>
            </a:pPr>
            <a:r>
              <a:rPr lang="en-US" sz="2800" dirty="0" smtClean="0"/>
              <a:t>sock </a:t>
            </a:r>
            <a:r>
              <a:rPr lang="en-US" sz="2800" dirty="0"/>
              <a:t>= </a:t>
            </a:r>
            <a:r>
              <a:rPr lang="en-US" sz="2800" dirty="0" err="1"/>
              <a:t>socket.socket</a:t>
            </a:r>
            <a:r>
              <a:rPr lang="en-US" sz="2800" dirty="0"/>
              <a:t>(</a:t>
            </a:r>
            <a:r>
              <a:rPr lang="en-US" sz="2800" dirty="0" err="1"/>
              <a:t>socket.AF_INET</a:t>
            </a:r>
            <a:r>
              <a:rPr lang="en-US" sz="2800" dirty="0"/>
              <a:t>, </a:t>
            </a:r>
            <a:r>
              <a:rPr lang="en-US" sz="2800" dirty="0" err="1"/>
              <a:t>socket.SOCK_STREAM</a:t>
            </a:r>
            <a:r>
              <a:rPr lang="en-US" sz="2800" dirty="0" smtClean="0"/>
              <a:t>)</a:t>
            </a:r>
            <a:endParaRPr lang="uz-Cyrl-UZ" sz="2800" dirty="0" smtClean="0"/>
          </a:p>
          <a:p>
            <a:pPr marL="0" indent="0">
              <a:buNone/>
            </a:pPr>
            <a:r>
              <a:rPr lang="en-US" sz="2800" dirty="0" err="1" smtClean="0"/>
              <a:t>sock.connect</a:t>
            </a:r>
            <a:r>
              <a:rPr lang="en-US" sz="2800" dirty="0"/>
              <a:t>((HOST, PORT</a:t>
            </a:r>
            <a:r>
              <a:rPr lang="en-US" sz="2800" dirty="0" smtClean="0"/>
              <a:t>))</a:t>
            </a:r>
            <a:endParaRPr lang="uz-Cyrl-UZ" sz="2800" dirty="0" smtClean="0"/>
          </a:p>
          <a:p>
            <a:pPr marL="0" indent="0">
              <a:buNone/>
            </a:pPr>
            <a:r>
              <a:rPr lang="en-US" sz="2800" dirty="0" err="1" smtClean="0"/>
              <a:t>sock.send</a:t>
            </a:r>
            <a:r>
              <a:rPr lang="en-US" sz="2800" dirty="0"/>
              <a:t>("</a:t>
            </a:r>
            <a:r>
              <a:rPr lang="ru-RU" sz="2800" dirty="0"/>
              <a:t>ПАЛИНДРОМ</a:t>
            </a:r>
            <a:r>
              <a:rPr lang="en-US" sz="2800" dirty="0" smtClean="0"/>
              <a:t>")</a:t>
            </a:r>
            <a:endParaRPr lang="uz-Cyrl-UZ" sz="2800" dirty="0" smtClean="0"/>
          </a:p>
          <a:p>
            <a:pPr marL="0" indent="0">
              <a:buNone/>
            </a:pPr>
            <a:r>
              <a:rPr lang="en-US" sz="2800" dirty="0" smtClean="0"/>
              <a:t>result </a:t>
            </a:r>
            <a:r>
              <a:rPr lang="en-US" sz="2800" dirty="0"/>
              <a:t>= </a:t>
            </a:r>
            <a:r>
              <a:rPr lang="en-US" sz="2800" dirty="0" err="1"/>
              <a:t>sock.recv</a:t>
            </a:r>
            <a:r>
              <a:rPr lang="en-US" sz="2800" dirty="0"/>
              <a:t>(1024</a:t>
            </a:r>
            <a:r>
              <a:rPr lang="en-US" sz="2800" dirty="0" smtClean="0"/>
              <a:t>)</a:t>
            </a:r>
            <a:endParaRPr lang="uz-Cyrl-UZ" sz="2800" dirty="0" smtClean="0"/>
          </a:p>
          <a:p>
            <a:pPr marL="0" indent="0">
              <a:buNone/>
            </a:pPr>
            <a:r>
              <a:rPr lang="en-US" sz="2800" dirty="0" err="1" smtClean="0"/>
              <a:t>sock.close</a:t>
            </a:r>
            <a:r>
              <a:rPr lang="en-US" sz="2800" dirty="0" smtClean="0"/>
              <a:t>()</a:t>
            </a:r>
            <a:endParaRPr lang="uz-Cyrl-UZ" sz="2800" dirty="0" smtClean="0"/>
          </a:p>
          <a:p>
            <a:pPr marL="0" indent="0">
              <a:buNone/>
            </a:pPr>
            <a:r>
              <a:rPr lang="ru-RU" sz="2800" dirty="0" err="1" smtClean="0"/>
              <a:t>print</a:t>
            </a:r>
            <a:r>
              <a:rPr lang="ru-RU" sz="2800" dirty="0" smtClean="0"/>
              <a:t> </a:t>
            </a:r>
            <a:r>
              <a:rPr lang="ru-RU" sz="2800" dirty="0"/>
              <a:t>"Получено:", </a:t>
            </a:r>
            <a:r>
              <a:rPr lang="ru-RU" sz="2800" dirty="0" err="1"/>
              <a:t>result</a:t>
            </a:r>
            <a:endParaRPr lang="uz-Cyrl-UZ" sz="2800" dirty="0"/>
          </a:p>
        </p:txBody>
      </p:sp>
    </p:spTree>
    <p:extLst>
      <p:ext uri="{BB962C8B-B14F-4D97-AF65-F5344CB8AC3E}">
        <p14:creationId xmlns:p14="http://schemas.microsoft.com/office/powerpoint/2010/main" val="23558703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rmAutofit fontScale="85000" lnSpcReduction="10000"/>
          </a:bodyPr>
          <a:lstStyle/>
          <a:p>
            <a:pPr marL="0" indent="0">
              <a:buNone/>
            </a:pPr>
            <a:r>
              <a:rPr lang="ru-RU" dirty="0"/>
              <a:t>Прежде всего, нужно запустить сервер. Сервер открывает сокет на локальной машине на порту 33333, и адресе 127.0.0.1. После этого он слушает (</a:t>
            </a:r>
            <a:r>
              <a:rPr lang="ru-RU" dirty="0" err="1"/>
              <a:t>listen</a:t>
            </a:r>
            <a:r>
              <a:rPr lang="ru-RU" dirty="0"/>
              <a:t>()) порт. Когда на порту появляются данные, принимается (</a:t>
            </a:r>
            <a:r>
              <a:rPr lang="ru-RU" dirty="0" err="1"/>
              <a:t>accept</a:t>
            </a:r>
            <a:r>
              <a:rPr lang="ru-RU" dirty="0"/>
              <a:t>()) входящее соединение. Метод </a:t>
            </a:r>
            <a:r>
              <a:rPr lang="ru-RU" dirty="0" err="1"/>
              <a:t>accept</a:t>
            </a:r>
            <a:r>
              <a:rPr lang="ru-RU" dirty="0"/>
              <a:t>() возвращает пару - </a:t>
            </a:r>
            <a:r>
              <a:rPr lang="ru-RU" dirty="0" err="1"/>
              <a:t>Socket</a:t>
            </a:r>
            <a:r>
              <a:rPr lang="ru-RU" dirty="0"/>
              <a:t>-объект и адрес удаленного компьютера, устанавливающего соединение (пара - IP-адрес, порт на удаленной машине). После этого можно применять методы </a:t>
            </a:r>
            <a:r>
              <a:rPr lang="ru-RU" dirty="0" err="1"/>
              <a:t>recv</a:t>
            </a:r>
            <a:r>
              <a:rPr lang="ru-RU" dirty="0"/>
              <a:t>() и </a:t>
            </a:r>
            <a:r>
              <a:rPr lang="ru-RU" dirty="0" err="1"/>
              <a:t>send</a:t>
            </a:r>
            <a:r>
              <a:rPr lang="ru-RU" dirty="0"/>
              <a:t>() для общения с клиентом. В </a:t>
            </a:r>
            <a:r>
              <a:rPr lang="ru-RU" dirty="0" err="1"/>
              <a:t>recv</a:t>
            </a:r>
            <a:r>
              <a:rPr lang="ru-RU" dirty="0"/>
              <a:t>() задается число байтов в очередной порции. От клиента может прийти и меньшее количество данных.</a:t>
            </a:r>
            <a:endParaRPr lang="uz-Cyrl-UZ" dirty="0"/>
          </a:p>
          <a:p>
            <a:pPr marL="0" indent="0">
              <a:buNone/>
            </a:pPr>
            <a:r>
              <a:rPr lang="ru-RU" dirty="0"/>
              <a:t>Код программы-клиента достаточно очевиден. Метод </a:t>
            </a:r>
            <a:r>
              <a:rPr lang="ru-RU" dirty="0" err="1"/>
              <a:t>connect</a:t>
            </a:r>
            <a:r>
              <a:rPr lang="ru-RU" dirty="0"/>
              <a:t>() устанавливает соединение с удаленным хостом (в приведенном примере он расположен на той же машине). Данные передаются методом </a:t>
            </a:r>
            <a:r>
              <a:rPr lang="ru-RU" dirty="0" err="1"/>
              <a:t>send</a:t>
            </a:r>
            <a:r>
              <a:rPr lang="ru-RU" dirty="0"/>
              <a:t>() и принимаются методом </a:t>
            </a:r>
            <a:r>
              <a:rPr lang="ru-RU" dirty="0" err="1"/>
              <a:t>recv</a:t>
            </a:r>
            <a:r>
              <a:rPr lang="ru-RU" dirty="0"/>
              <a:t>()- аналогично тому, что происходит на сервере</a:t>
            </a:r>
            <a:r>
              <a:rPr lang="ru-RU" dirty="0" smtClean="0"/>
              <a:t>.</a:t>
            </a:r>
            <a:endParaRPr lang="uz-Cyrl-UZ" dirty="0"/>
          </a:p>
        </p:txBody>
      </p:sp>
    </p:spTree>
    <p:extLst>
      <p:ext uri="{BB962C8B-B14F-4D97-AF65-F5344CB8AC3E}">
        <p14:creationId xmlns:p14="http://schemas.microsoft.com/office/powerpoint/2010/main" val="26529888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88640"/>
            <a:ext cx="8856984" cy="6480720"/>
          </a:xfrm>
        </p:spPr>
        <p:txBody>
          <a:bodyPr>
            <a:normAutofit fontScale="70000" lnSpcReduction="20000"/>
          </a:bodyPr>
          <a:lstStyle/>
          <a:p>
            <a:pPr marL="0" indent="0">
              <a:buNone/>
            </a:pPr>
            <a:r>
              <a:rPr lang="ru-RU" dirty="0"/>
              <a:t>Модуль </a:t>
            </a:r>
            <a:r>
              <a:rPr lang="ru-RU" dirty="0" err="1"/>
              <a:t>socket</a:t>
            </a:r>
            <a:r>
              <a:rPr lang="ru-RU" dirty="0"/>
              <a:t> имеет несколько вспомогательных функций. В частности, функции для работы с системой доменных имен (</a:t>
            </a:r>
            <a:r>
              <a:rPr lang="ru-RU" b="1" dirty="0"/>
              <a:t>DNS</a:t>
            </a:r>
            <a:r>
              <a:rPr lang="ru-RU" dirty="0"/>
              <a:t>):</a:t>
            </a:r>
            <a:endParaRPr lang="uz-Cyrl-UZ" dirty="0"/>
          </a:p>
          <a:p>
            <a:pPr marL="0" indent="0">
              <a:buNone/>
            </a:pPr>
            <a:r>
              <a:rPr lang="en-US" dirty="0"/>
              <a:t>&gt;&gt;&gt; import </a:t>
            </a:r>
            <a:r>
              <a:rPr lang="en-US" dirty="0" smtClean="0"/>
              <a:t>socket</a:t>
            </a:r>
            <a:endParaRPr lang="uz-Cyrl-UZ" dirty="0" smtClean="0"/>
          </a:p>
          <a:p>
            <a:pPr marL="0" indent="0">
              <a:buNone/>
            </a:pPr>
            <a:r>
              <a:rPr lang="en-US" dirty="0" smtClean="0"/>
              <a:t>&gt;&gt;&gt; </a:t>
            </a:r>
            <a:r>
              <a:rPr lang="en-US" dirty="0" err="1"/>
              <a:t>socket.gethostbyname</a:t>
            </a:r>
            <a:r>
              <a:rPr lang="en-US" dirty="0"/>
              <a:t>('www.onego.ru</a:t>
            </a:r>
            <a:r>
              <a:rPr lang="en-US" dirty="0" smtClean="0"/>
              <a:t>')</a:t>
            </a:r>
            <a:endParaRPr lang="uz-Cyrl-UZ" dirty="0" smtClean="0"/>
          </a:p>
          <a:p>
            <a:pPr marL="0" indent="0">
              <a:buNone/>
            </a:pPr>
            <a:r>
              <a:rPr lang="en-US" dirty="0" smtClean="0"/>
              <a:t>(</a:t>
            </a:r>
            <a:r>
              <a:rPr lang="en-US" dirty="0"/>
              <a:t>'www.onego.ru', [], ['195.161.136.4</a:t>
            </a:r>
            <a:r>
              <a:rPr lang="en-US" dirty="0" smtClean="0"/>
              <a:t>'])</a:t>
            </a:r>
            <a:endParaRPr lang="uz-Cyrl-UZ" dirty="0" smtClean="0"/>
          </a:p>
          <a:p>
            <a:pPr marL="0" indent="0">
              <a:buNone/>
            </a:pPr>
            <a:r>
              <a:rPr lang="en-US" dirty="0" smtClean="0"/>
              <a:t>&gt;&gt;&gt; </a:t>
            </a:r>
            <a:r>
              <a:rPr lang="en-US" dirty="0" err="1"/>
              <a:t>socket.gethostbyaddr</a:t>
            </a:r>
            <a:r>
              <a:rPr lang="en-US" dirty="0"/>
              <a:t>('195.161.136.4</a:t>
            </a:r>
            <a:r>
              <a:rPr lang="en-US" dirty="0" smtClean="0"/>
              <a:t>')</a:t>
            </a:r>
            <a:endParaRPr lang="uz-Cyrl-UZ" dirty="0" smtClean="0"/>
          </a:p>
          <a:p>
            <a:pPr marL="0" indent="0">
              <a:buNone/>
            </a:pPr>
            <a:r>
              <a:rPr lang="en-US" dirty="0" smtClean="0"/>
              <a:t>(</a:t>
            </a:r>
            <a:r>
              <a:rPr lang="en-US" dirty="0"/>
              <a:t>'www.onego.ru', [], ['195.161.136.4</a:t>
            </a:r>
            <a:r>
              <a:rPr lang="en-US" dirty="0" smtClean="0"/>
              <a:t>'])</a:t>
            </a:r>
            <a:endParaRPr lang="uz-Cyrl-UZ" dirty="0" smtClean="0"/>
          </a:p>
          <a:p>
            <a:pPr marL="0" indent="0">
              <a:buNone/>
            </a:pPr>
            <a:r>
              <a:rPr lang="en-US" dirty="0" smtClean="0"/>
              <a:t>&gt;&gt;&gt; </a:t>
            </a:r>
            <a:r>
              <a:rPr lang="en-US" dirty="0" err="1"/>
              <a:t>socket.gethostname</a:t>
            </a:r>
            <a:r>
              <a:rPr lang="en-US" dirty="0" smtClean="0"/>
              <a:t>()</a:t>
            </a:r>
            <a:endParaRPr lang="uz-Cyrl-UZ" dirty="0" smtClean="0"/>
          </a:p>
          <a:p>
            <a:pPr marL="0" indent="0">
              <a:buNone/>
            </a:pPr>
            <a:r>
              <a:rPr lang="en-US" dirty="0" smtClean="0"/>
              <a:t>'rnd.onego.ru</a:t>
            </a:r>
            <a:r>
              <a:rPr lang="en-US" dirty="0"/>
              <a:t>'</a:t>
            </a:r>
            <a:r>
              <a:rPr lang="uz-Cyrl-UZ" dirty="0" smtClean="0">
                <a:effectLst/>
              </a:rPr>
              <a:t> </a:t>
            </a:r>
          </a:p>
          <a:p>
            <a:pPr marL="0" indent="0">
              <a:buNone/>
            </a:pPr>
            <a:r>
              <a:rPr lang="ru-RU" dirty="0" smtClean="0"/>
              <a:t>В </a:t>
            </a:r>
            <a:r>
              <a:rPr lang="ru-RU" dirty="0"/>
              <a:t>новых версиях</a:t>
            </a:r>
            <a:r>
              <a:rPr lang="en-US" dirty="0"/>
              <a:t> Python </a:t>
            </a:r>
            <a:r>
              <a:rPr lang="ru-RU" dirty="0"/>
              <a:t>появилась такая функция как </a:t>
            </a:r>
            <a:r>
              <a:rPr lang="en-US" dirty="0" err="1"/>
              <a:t>socket.getservbyname</a:t>
            </a:r>
            <a:r>
              <a:rPr lang="en-US" dirty="0"/>
              <a:t>(). </a:t>
            </a:r>
            <a:r>
              <a:rPr lang="ru-RU" dirty="0"/>
              <a:t>Она позволяет преобразовывать наименования Интернет-сервисов в общепринятые номера портов:</a:t>
            </a:r>
            <a:endParaRPr lang="uz-Cyrl-UZ" dirty="0"/>
          </a:p>
          <a:p>
            <a:pPr marL="0" indent="0">
              <a:buNone/>
            </a:pPr>
            <a:r>
              <a:rPr lang="en-US" dirty="0"/>
              <a:t>&gt;&gt;&gt; for </a:t>
            </a:r>
            <a:r>
              <a:rPr lang="en-US" dirty="0" err="1"/>
              <a:t>srv</a:t>
            </a:r>
            <a:r>
              <a:rPr lang="en-US" dirty="0"/>
              <a:t> in 'http', 'ftp', '</a:t>
            </a:r>
            <a:r>
              <a:rPr lang="en-US" dirty="0" err="1"/>
              <a:t>imap</a:t>
            </a:r>
            <a:r>
              <a:rPr lang="en-US" dirty="0"/>
              <a:t>', 'pop3', '</a:t>
            </a:r>
            <a:r>
              <a:rPr lang="en-US" dirty="0" err="1"/>
              <a:t>smtp</a:t>
            </a:r>
            <a:r>
              <a:rPr lang="en-US" dirty="0" smtClean="0"/>
              <a:t>':</a:t>
            </a:r>
            <a:endParaRPr lang="uz-Cyrl-UZ" dirty="0" smtClean="0"/>
          </a:p>
          <a:p>
            <a:pPr marL="0" indent="0">
              <a:buNone/>
            </a:pPr>
            <a:r>
              <a:rPr lang="en-US" dirty="0" smtClean="0"/>
              <a:t>...   </a:t>
            </a:r>
            <a:r>
              <a:rPr lang="en-US" dirty="0"/>
              <a:t>print </a:t>
            </a:r>
            <a:r>
              <a:rPr lang="en-US" dirty="0" err="1"/>
              <a:t>socket.getservbyname</a:t>
            </a:r>
            <a:r>
              <a:rPr lang="en-US" dirty="0"/>
              <a:t>(</a:t>
            </a:r>
            <a:r>
              <a:rPr lang="en-US" dirty="0" err="1"/>
              <a:t>srv</a:t>
            </a:r>
            <a:r>
              <a:rPr lang="en-US" dirty="0"/>
              <a:t>, '</a:t>
            </a:r>
            <a:r>
              <a:rPr lang="en-US" dirty="0" err="1"/>
              <a:t>tcp</a:t>
            </a:r>
            <a:r>
              <a:rPr lang="en-US" dirty="0"/>
              <a:t>'), </a:t>
            </a:r>
            <a:r>
              <a:rPr lang="en-US" dirty="0" err="1" smtClean="0"/>
              <a:t>srv</a:t>
            </a:r>
            <a:endParaRPr lang="uz-Cyrl-UZ" dirty="0" smtClean="0"/>
          </a:p>
          <a:p>
            <a:pPr marL="0" indent="0">
              <a:buNone/>
            </a:pPr>
            <a:r>
              <a:rPr lang="ru-RU" dirty="0" smtClean="0"/>
              <a:t>...</a:t>
            </a:r>
            <a:r>
              <a:rPr lang="ru-RU" dirty="0"/>
              <a:t>80 </a:t>
            </a:r>
            <a:r>
              <a:rPr lang="ru-RU" dirty="0" err="1" smtClean="0"/>
              <a:t>http</a:t>
            </a:r>
            <a:endParaRPr lang="ru-RU" dirty="0" smtClean="0"/>
          </a:p>
          <a:p>
            <a:pPr marL="0" indent="0">
              <a:buNone/>
            </a:pPr>
            <a:r>
              <a:rPr lang="ru-RU" dirty="0" smtClean="0"/>
              <a:t>21 </a:t>
            </a:r>
            <a:r>
              <a:rPr lang="ru-RU" dirty="0" err="1" smtClean="0"/>
              <a:t>ftp</a:t>
            </a:r>
            <a:endParaRPr lang="ru-RU" dirty="0" smtClean="0"/>
          </a:p>
          <a:p>
            <a:pPr marL="0" indent="0">
              <a:buNone/>
            </a:pPr>
            <a:r>
              <a:rPr lang="ru-RU" dirty="0" smtClean="0"/>
              <a:t>143 </a:t>
            </a:r>
            <a:r>
              <a:rPr lang="ru-RU" dirty="0" err="1" smtClean="0"/>
              <a:t>imap</a:t>
            </a:r>
            <a:endParaRPr lang="ru-RU" dirty="0" smtClean="0"/>
          </a:p>
          <a:p>
            <a:pPr marL="0" indent="0">
              <a:buNone/>
            </a:pPr>
            <a:r>
              <a:rPr lang="ru-RU" dirty="0" smtClean="0"/>
              <a:t>110 pop3</a:t>
            </a:r>
          </a:p>
          <a:p>
            <a:pPr marL="0" indent="0">
              <a:buNone/>
            </a:pPr>
            <a:r>
              <a:rPr lang="ru-RU" dirty="0" smtClean="0"/>
              <a:t>25 </a:t>
            </a:r>
            <a:r>
              <a:rPr lang="ru-RU" dirty="0" err="1"/>
              <a:t>smtp</a:t>
            </a:r>
            <a:endParaRPr lang="uz-Cyrl-UZ" dirty="0"/>
          </a:p>
        </p:txBody>
      </p:sp>
    </p:spTree>
    <p:extLst>
      <p:ext uri="{BB962C8B-B14F-4D97-AF65-F5344CB8AC3E}">
        <p14:creationId xmlns:p14="http://schemas.microsoft.com/office/powerpoint/2010/main" val="154872938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134df569d972c6de6d671a849e2624bb4b8ddadf"/>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1649</Words>
  <Application>Microsoft Office PowerPoint</Application>
  <PresentationFormat>Экран (4:3)</PresentationFormat>
  <Paragraphs>138</Paragraphs>
  <Slides>21</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21</vt:i4>
      </vt:variant>
    </vt:vector>
  </HeadingPairs>
  <TitlesOfParts>
    <vt:vector size="24" baseType="lpstr">
      <vt:lpstr>Arial</vt:lpstr>
      <vt:lpstr>Calibri</vt:lpstr>
      <vt:lpstr>Тема Office</vt:lpstr>
      <vt:lpstr>Python нинг тармоқли иловалари. (Сетевые приложения на Python)</vt:lpstr>
      <vt:lpstr>План</vt:lpstr>
      <vt:lpstr>Работа с сокетами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Модуль smtplib</vt:lpstr>
      <vt:lpstr>Презентация PowerPoint</vt:lpstr>
      <vt:lpstr>Презентация PowerPoint</vt:lpstr>
      <vt:lpstr>Презентация PowerPoint</vt:lpstr>
      <vt:lpstr>Презентация PowerPoint</vt:lpstr>
      <vt:lpstr>Модуль poplib</vt:lpstr>
      <vt:lpstr>Презентация PowerPoint</vt:lpstr>
      <vt:lpstr>Презентация PowerPoint</vt:lpstr>
      <vt:lpstr>Модули для клиента WWW</vt:lpstr>
      <vt:lpstr>Функции для загрузки сетевых объектов</vt:lpstr>
      <vt:lpstr>Презентация PowerPoint</vt:lpstr>
      <vt:lpstr>Презентация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Python нинг тармоқли иловалари. (Сетевые приложения на Python)</dc:title>
  <dc:creator>Аваз</dc:creator>
  <cp:lastModifiedBy>Shokudo</cp:lastModifiedBy>
  <cp:revision>5</cp:revision>
  <dcterms:created xsi:type="dcterms:W3CDTF">2018-03-31T07:25:34Z</dcterms:created>
  <dcterms:modified xsi:type="dcterms:W3CDTF">2020-03-20T05:32:39Z</dcterms:modified>
</cp:coreProperties>
</file>