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A645-0173-4B12-8E52-F1F2B42DA48A}" type="datetimeFigureOut">
              <a:rPr lang="uz-Cyrl-UZ" smtClean="0"/>
              <a:t>24.02.2018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03779-EA27-4C5D-8557-C8AD023763A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028250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A645-0173-4B12-8E52-F1F2B42DA48A}" type="datetimeFigureOut">
              <a:rPr lang="uz-Cyrl-UZ" smtClean="0"/>
              <a:t>24.02.2018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03779-EA27-4C5D-8557-C8AD023763A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067294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A645-0173-4B12-8E52-F1F2B42DA48A}" type="datetimeFigureOut">
              <a:rPr lang="uz-Cyrl-UZ" smtClean="0"/>
              <a:t>24.02.2018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03779-EA27-4C5D-8557-C8AD023763A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4246345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A645-0173-4B12-8E52-F1F2B42DA48A}" type="datetimeFigureOut">
              <a:rPr lang="uz-Cyrl-UZ" smtClean="0"/>
              <a:t>24.02.2018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03779-EA27-4C5D-8557-C8AD023763A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98482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A645-0173-4B12-8E52-F1F2B42DA48A}" type="datetimeFigureOut">
              <a:rPr lang="uz-Cyrl-UZ" smtClean="0"/>
              <a:t>24.02.2018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03779-EA27-4C5D-8557-C8AD023763A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41592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A645-0173-4B12-8E52-F1F2B42DA48A}" type="datetimeFigureOut">
              <a:rPr lang="uz-Cyrl-UZ" smtClean="0"/>
              <a:t>24.02.2018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03779-EA27-4C5D-8557-C8AD023763A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686488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A645-0173-4B12-8E52-F1F2B42DA48A}" type="datetimeFigureOut">
              <a:rPr lang="uz-Cyrl-UZ" smtClean="0"/>
              <a:t>24.02.2018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03779-EA27-4C5D-8557-C8AD023763A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59300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A645-0173-4B12-8E52-F1F2B42DA48A}" type="datetimeFigureOut">
              <a:rPr lang="uz-Cyrl-UZ" smtClean="0"/>
              <a:t>24.02.2018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03779-EA27-4C5D-8557-C8AD023763A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48981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A645-0173-4B12-8E52-F1F2B42DA48A}" type="datetimeFigureOut">
              <a:rPr lang="uz-Cyrl-UZ" smtClean="0"/>
              <a:t>24.02.2018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03779-EA27-4C5D-8557-C8AD023763A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06026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A645-0173-4B12-8E52-F1F2B42DA48A}" type="datetimeFigureOut">
              <a:rPr lang="uz-Cyrl-UZ" smtClean="0"/>
              <a:t>24.02.2018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03779-EA27-4C5D-8557-C8AD023763A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4000311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A645-0173-4B12-8E52-F1F2B42DA48A}" type="datetimeFigureOut">
              <a:rPr lang="uz-Cyrl-UZ" smtClean="0"/>
              <a:t>24.02.2018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03779-EA27-4C5D-8557-C8AD023763A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014323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CA645-0173-4B12-8E52-F1F2B42DA48A}" type="datetimeFigureOut">
              <a:rPr lang="uz-Cyrl-UZ" smtClean="0"/>
              <a:t>24.02.2018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03779-EA27-4C5D-8557-C8AD023763A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4120660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z-Cyrl-U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smtClean="0"/>
              <a:t>Основные </a:t>
            </a:r>
            <a:r>
              <a:rPr lang="ru-RU" b="1" dirty="0"/>
              <a:t>стандартные модули </a:t>
            </a:r>
            <a:r>
              <a:rPr lang="ru-RU" b="1" dirty="0" err="1"/>
              <a:t>Python</a:t>
            </a:r>
            <a:r>
              <a:rPr lang="ru-RU" b="1" dirty="0"/>
              <a:t> </a:t>
            </a:r>
            <a:endParaRPr lang="uz-Cyrl-UZ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673138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122007"/>
              </p:ext>
            </p:extLst>
          </p:nvPr>
        </p:nvGraphicFramePr>
        <p:xfrm>
          <a:off x="179512" y="809228"/>
          <a:ext cx="8712968" cy="5831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6264"/>
                <a:gridCol w="6336704"/>
              </a:tblGrid>
              <a:tr h="3491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(x)</a:t>
                      </a:r>
                      <a:endParaRPr lang="uz-Cyrl-UZ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Модуль числа x. Результат: |x|.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</a:tr>
              <a:tr h="3491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divmod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(x, y)</a:t>
                      </a:r>
                      <a:endParaRPr lang="uz-Cyrl-UZ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Частное и остаток от деления. Результат: (частное, остаток).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</a:tr>
              <a:tr h="3491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pow(x, y[, m])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Возведение x в степень y по модулю m. Результат: x**y % m.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</a:tr>
              <a:tr h="3491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round(n[, z])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Округление чисел до заданного знака после (или до) точки.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</a:tr>
              <a:tr h="6285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ord(s)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Функция возвращает код (или Unicode) заданного ей символа в односимвольной строке.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</a:tr>
              <a:tr h="3491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chr(n)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Возвращает строку с символом с заданным кодом.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</a:tr>
              <a:tr h="3491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len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(s)</a:t>
                      </a:r>
                      <a:endParaRPr lang="uz-Cyrl-UZ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Возвращает число элементов последовательности или отображения.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</a:tr>
              <a:tr h="6285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oct(n), hex(n)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Функции возвращают строку с восьмеричным или шестнадцатеричным представлением целого числа n.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</a:tr>
              <a:tr h="6285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cmp(x, y)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Сравнение двух значений. Результат: отрицательный, ноль или положительный, в зависимости от результата сравнения.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</a:tr>
              <a:tr h="3491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unichr(n)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Возвращает односимвольную Unicode-строку с символом с кодом n.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</a:tr>
              <a:tr h="147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unicode(s [, encoding[, errors]])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Создает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Unicode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-объект, соответствующий строке s в заданной кодировке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encoding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Ошибки кодирования обрабатываются в соответствии с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errors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который может принимать значения: '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strict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 (строгое преобразование), '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replace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 (с заменой несуществующих символов) или '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ignore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 (игнорировать несуществующие символы). По умолчанию: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encoding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='utf-8',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errors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='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strict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'.</a:t>
                      </a:r>
                      <a:endParaRPr lang="uz-Cyrl-UZ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-83422"/>
            <a:ext cx="8784976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Числовые и строковые функции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Функции работают с числовыми или строковыми аргументами. В следующей таблице даны описания этих функций.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814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Следующий пример строит таблицу кодировки кириллических букв в </a:t>
            </a:r>
            <a:r>
              <a:rPr lang="ru-RU" dirty="0" err="1"/>
              <a:t>Unicode</a:t>
            </a:r>
            <a:r>
              <a:rPr lang="ru-RU" dirty="0"/>
              <a:t>:</a:t>
            </a:r>
            <a:endParaRPr lang="uz-Cyrl-UZ" dirty="0"/>
          </a:p>
          <a:p>
            <a:pPr marL="0" indent="0">
              <a:buNone/>
            </a:pPr>
            <a:r>
              <a:rPr lang="ru-RU" dirty="0" err="1"/>
              <a:t>print</a:t>
            </a:r>
            <a:r>
              <a:rPr lang="ru-RU" dirty="0"/>
              <a:t> "Таблица </a:t>
            </a:r>
            <a:r>
              <a:rPr lang="ru-RU" dirty="0" err="1"/>
              <a:t>Unicode</a:t>
            </a:r>
            <a:r>
              <a:rPr lang="ru-RU" dirty="0"/>
              <a:t> (русские буквы)".</a:t>
            </a:r>
            <a:r>
              <a:rPr lang="ru-RU" dirty="0" err="1"/>
              <a:t>center</a:t>
            </a:r>
            <a:r>
              <a:rPr lang="ru-RU" dirty="0"/>
              <a:t>(18*4)i = 0for c </a:t>
            </a:r>
            <a:r>
              <a:rPr lang="ru-RU" dirty="0" err="1"/>
              <a:t>in</a:t>
            </a:r>
            <a:r>
              <a:rPr lang="ru-RU" dirty="0"/>
              <a:t> "АБВГДЕЖЗИЙКЛМНОПРСТУФХЦЧШЩЪЫЬЭЮЯ"\         "</a:t>
            </a:r>
            <a:r>
              <a:rPr lang="ru-RU" dirty="0" err="1"/>
              <a:t>абвгдежзийклмнопрстуфхцчшщъыьэюя</a:t>
            </a:r>
            <a:r>
              <a:rPr lang="ru-RU" dirty="0"/>
              <a:t>":  u = </a:t>
            </a:r>
            <a:r>
              <a:rPr lang="ru-RU" dirty="0" err="1"/>
              <a:t>unicode</a:t>
            </a:r>
            <a:r>
              <a:rPr lang="ru-RU" dirty="0"/>
              <a:t>(c, 'koi8-r')    </a:t>
            </a:r>
            <a:r>
              <a:rPr lang="en-US" dirty="0"/>
              <a:t>print "%3i: %1s %s" % (</a:t>
            </a:r>
            <a:r>
              <a:rPr lang="en-US" dirty="0" err="1"/>
              <a:t>ord</a:t>
            </a:r>
            <a:r>
              <a:rPr lang="en-US" dirty="0"/>
              <a:t>(u), c, `u`),  </a:t>
            </a:r>
            <a:r>
              <a:rPr lang="ru-RU" dirty="0"/>
              <a:t>i += 1  </a:t>
            </a:r>
            <a:r>
              <a:rPr lang="ru-RU" dirty="0" err="1"/>
              <a:t>if</a:t>
            </a:r>
            <a:r>
              <a:rPr lang="ru-RU" dirty="0"/>
              <a:t> i % 4 == 0:    </a:t>
            </a:r>
            <a:r>
              <a:rPr lang="ru-RU" dirty="0" err="1"/>
              <a:t>print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3471297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264696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Функции обработки данных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Эти функции подробнее будут рассмотрены в лекции по функциональному программированию. Пример с функциями </a:t>
            </a:r>
            <a:r>
              <a:rPr lang="en-US" dirty="0"/>
              <a:t>range() </a:t>
            </a:r>
            <a:r>
              <a:rPr lang="ru-RU" dirty="0"/>
              <a:t>и </a:t>
            </a:r>
            <a:r>
              <a:rPr lang="en-US" dirty="0"/>
              <a:t>enumerate():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for </a:t>
            </a:r>
            <a:r>
              <a:rPr lang="en-US" dirty="0" err="1"/>
              <a:t>i</a:t>
            </a:r>
            <a:r>
              <a:rPr lang="en-US" dirty="0"/>
              <a:t>, c in enumerate("ABC"):...    print </a:t>
            </a:r>
            <a:r>
              <a:rPr lang="en-US" dirty="0" err="1"/>
              <a:t>i</a:t>
            </a:r>
            <a:r>
              <a:rPr lang="en-US" dirty="0"/>
              <a:t>, c...0 A1 B2 C&gt;&gt;&gt; print range(4, 20, 2)</a:t>
            </a:r>
            <a:r>
              <a:rPr lang="ru-RU" dirty="0"/>
              <a:t>[4, 6, 8, 10, 12, 14, 16, 18]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657471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Функции определения свойств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Эти функции обеспечивают доступ к некоторым встроенным атрибутам объектов и другим свойствам. Следующий пример показывает некоторые из этих функций: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&gt;&gt;&gt; s = "</a:t>
            </a:r>
            <a:r>
              <a:rPr lang="ru-RU" dirty="0" err="1"/>
              <a:t>abcde</a:t>
            </a:r>
            <a:r>
              <a:rPr lang="ru-RU" dirty="0"/>
              <a:t>"&gt;&gt;&gt; s1 = "</a:t>
            </a:r>
            <a:r>
              <a:rPr lang="ru-RU" dirty="0" err="1"/>
              <a:t>abcde</a:t>
            </a:r>
            <a:r>
              <a:rPr lang="ru-RU" dirty="0"/>
              <a:t>"</a:t>
            </a:r>
            <a:r>
              <a:rPr lang="en-US" dirty="0"/>
              <a:t>&gt;&gt;&gt; s2 = "</a:t>
            </a:r>
            <a:r>
              <a:rPr lang="en-US" dirty="0" err="1"/>
              <a:t>ab</a:t>
            </a:r>
            <a:r>
              <a:rPr lang="en-US" dirty="0"/>
              <a:t>" + "</a:t>
            </a:r>
            <a:r>
              <a:rPr lang="en-US" dirty="0" err="1"/>
              <a:t>cde</a:t>
            </a:r>
            <a:r>
              <a:rPr lang="en-US" dirty="0"/>
              <a:t>"&gt;&gt;&gt; print "hash:", hash(s), hash(s1), hash(s2)hash: -1332677140 -1332677140 -1332677140&gt;&gt;&gt; print "id:", id(s), id(s1), id(s2)</a:t>
            </a:r>
            <a:r>
              <a:rPr lang="ru-RU" dirty="0" err="1"/>
              <a:t>id</a:t>
            </a:r>
            <a:r>
              <a:rPr lang="ru-RU" dirty="0"/>
              <a:t>: 1076618592 1076618592 1076618656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Здесь, можно увидеть, что для одного и того же строкового литерала "</a:t>
            </a:r>
            <a:r>
              <a:rPr lang="ru-RU" dirty="0" err="1"/>
              <a:t>abcde</a:t>
            </a:r>
            <a:r>
              <a:rPr lang="ru-RU" dirty="0"/>
              <a:t>" получается один и тот же объект, тогда как для одинаковых по значению объектов вполне можно получить разные объекты</a:t>
            </a:r>
            <a:r>
              <a:rPr lang="ru-RU" dirty="0" smtClean="0"/>
              <a:t>.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389647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Функции для доступа к внутренним структурам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В современной реализации языка </a:t>
            </a:r>
            <a:r>
              <a:rPr lang="ru-RU" dirty="0" err="1"/>
              <a:t>Python</a:t>
            </a:r>
            <a:r>
              <a:rPr lang="ru-RU" dirty="0"/>
              <a:t> глобальные и локальные переменные доступны в виде словаря благодаря функциям </a:t>
            </a:r>
            <a:r>
              <a:rPr lang="ru-RU" dirty="0" err="1"/>
              <a:t>globals</a:t>
            </a:r>
            <a:r>
              <a:rPr lang="ru-RU" dirty="0"/>
              <a:t>() и </a:t>
            </a:r>
            <a:r>
              <a:rPr lang="ru-RU" dirty="0" err="1"/>
              <a:t>locals</a:t>
            </a:r>
            <a:r>
              <a:rPr lang="ru-RU" dirty="0"/>
              <a:t>(). Правда, записывать что-либо в эти словари не рекомендуется.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Функция </a:t>
            </a:r>
            <a:r>
              <a:rPr lang="ru-RU" dirty="0" err="1"/>
              <a:t>vars</a:t>
            </a:r>
            <a:r>
              <a:rPr lang="ru-RU" dirty="0"/>
              <a:t>() возвращает таблицу локальных имен некоторого объекта (если параметр не задан, она возвращает то же, что и </a:t>
            </a:r>
            <a:r>
              <a:rPr lang="ru-RU" dirty="0" err="1"/>
              <a:t>locals</a:t>
            </a:r>
            <a:r>
              <a:rPr lang="ru-RU" dirty="0"/>
              <a:t>()). Обычно используется в качестве словаря для операции форматирования: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a = 1b = 2</a:t>
            </a:r>
            <a:r>
              <a:rPr lang="en-US" dirty="0"/>
              <a:t>c = 3print "%(a)s + %(b)s = %(c)s" % </a:t>
            </a:r>
            <a:r>
              <a:rPr lang="en-US" dirty="0" err="1"/>
              <a:t>vars</a:t>
            </a:r>
            <a:r>
              <a:rPr lang="en-US" dirty="0"/>
              <a:t>()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4270987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087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Функции компиляции и исполнения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Функция </a:t>
            </a:r>
            <a:r>
              <a:rPr lang="ru-RU" dirty="0" err="1"/>
              <a:t>reload</a:t>
            </a:r>
            <a:r>
              <a:rPr lang="ru-RU" dirty="0"/>
              <a:t>() уже рассматривалась, а из остальных функций этой категории особого внимания заслуживает </a:t>
            </a:r>
            <a:r>
              <a:rPr lang="ru-RU" dirty="0" err="1"/>
              <a:t>eval</a:t>
            </a:r>
            <a:r>
              <a:rPr lang="ru-RU" dirty="0"/>
              <a:t>(). Как следует из названия, эта функция вычисляет переданное ей выражение. В примере ниже вычисляется выражение, которое строится динамически: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a = 2b = 3</a:t>
            </a:r>
            <a:r>
              <a:rPr lang="en-US" dirty="0"/>
              <a:t>for op in "+-*/%":  e = "a " + op + " b"  </a:t>
            </a:r>
            <a:r>
              <a:rPr lang="ru-RU" dirty="0" err="1"/>
              <a:t>print</a:t>
            </a:r>
            <a:r>
              <a:rPr lang="ru-RU" dirty="0"/>
              <a:t> e, "-&gt;", </a:t>
            </a:r>
            <a:r>
              <a:rPr lang="ru-RU" dirty="0" err="1"/>
              <a:t>eval</a:t>
            </a:r>
            <a:r>
              <a:rPr lang="ru-RU" dirty="0"/>
              <a:t>(e)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У функции </a:t>
            </a:r>
            <a:r>
              <a:rPr lang="ru-RU" dirty="0" err="1"/>
              <a:t>eval</a:t>
            </a:r>
            <a:r>
              <a:rPr lang="ru-RU" dirty="0"/>
              <a:t>() кроме подлежащего вычислению выражения есть еще два параметра - с их помощью можно задать глобальное и локальное пространства имен, из которых будут разрешаться имена выражения. Пример выше, переписанный для использования с собственным словарем имен в качестве глобального пространства имен: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for op in "+-*/%":  e = "a " + op + " b"  print e, "-&gt;", </a:t>
            </a:r>
            <a:r>
              <a:rPr lang="en-US" dirty="0" err="1"/>
              <a:t>eval</a:t>
            </a:r>
            <a:r>
              <a:rPr lang="en-US" dirty="0"/>
              <a:t>(e, {'a': 2, 'b': 3})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Функцией </a:t>
            </a:r>
            <a:r>
              <a:rPr lang="ru-RU" dirty="0" err="1"/>
              <a:t>eval</a:t>
            </a:r>
            <a:r>
              <a:rPr lang="ru-RU" dirty="0"/>
              <a:t>() легко злоупотребить. Нужно стараться использовать ее только тогда, когда без нее не обойтись. Из соображений безопасности не следует применять </a:t>
            </a:r>
            <a:r>
              <a:rPr lang="ru-RU" dirty="0" err="1"/>
              <a:t>eval</a:t>
            </a:r>
            <a:r>
              <a:rPr lang="ru-RU" dirty="0"/>
              <a:t>() для аргумента, в котором присутствует непроверенный ввод от пользователя.</a:t>
            </a:r>
            <a:endParaRPr lang="uz-Cyrl-UZ" dirty="0"/>
          </a:p>
          <a:p>
            <a:pPr marL="0" indent="0">
              <a:buNone/>
            </a:pP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3096470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Функции для работы с атрибутами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У объектов в языке </a:t>
            </a:r>
            <a:r>
              <a:rPr lang="ru-RU" dirty="0" err="1"/>
              <a:t>Python</a:t>
            </a:r>
            <a:r>
              <a:rPr lang="ru-RU" dirty="0"/>
              <a:t> могут быть атрибуты (в терминологии языка C++ - члены-данные и члены-функции). Следующие две программы эквивалентны: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# первая </a:t>
            </a:r>
            <a:r>
              <a:rPr lang="ru-RU" dirty="0" err="1"/>
              <a:t>программа:class</a:t>
            </a:r>
            <a:r>
              <a:rPr lang="ru-RU" dirty="0"/>
              <a:t> A:  </a:t>
            </a:r>
            <a:r>
              <a:rPr lang="ru-RU" dirty="0" err="1"/>
              <a:t>passa</a:t>
            </a:r>
            <a:r>
              <a:rPr lang="ru-RU" dirty="0"/>
              <a:t> = A()</a:t>
            </a:r>
            <a:r>
              <a:rPr lang="en-US" dirty="0" err="1"/>
              <a:t>a.attr</a:t>
            </a:r>
            <a:r>
              <a:rPr lang="en-US" dirty="0"/>
              <a:t> = 1try:  print </a:t>
            </a:r>
            <a:r>
              <a:rPr lang="en-US" dirty="0" err="1"/>
              <a:t>a.attrexcept</a:t>
            </a:r>
            <a:r>
              <a:rPr lang="en-US" dirty="0"/>
              <a:t>:  print </a:t>
            </a:r>
            <a:r>
              <a:rPr lang="en-US" dirty="0" err="1"/>
              <a:t>Nonedel</a:t>
            </a:r>
            <a:r>
              <a:rPr lang="en-US" dirty="0"/>
              <a:t> </a:t>
            </a:r>
            <a:r>
              <a:rPr lang="en-US" dirty="0" err="1"/>
              <a:t>a.attr</a:t>
            </a:r>
            <a:r>
              <a:rPr lang="en-US" dirty="0"/>
              <a:t> # </a:t>
            </a:r>
            <a:r>
              <a:rPr lang="ru-RU" dirty="0"/>
              <a:t>вторая программа</a:t>
            </a:r>
            <a:r>
              <a:rPr lang="en-US" dirty="0"/>
              <a:t>:class A:  </a:t>
            </a:r>
            <a:r>
              <a:rPr lang="en-US" dirty="0" err="1"/>
              <a:t>passa</a:t>
            </a:r>
            <a:r>
              <a:rPr lang="en-US" dirty="0"/>
              <a:t> = A()</a:t>
            </a:r>
            <a:r>
              <a:rPr lang="en-US" dirty="0" err="1"/>
              <a:t>setattr</a:t>
            </a:r>
            <a:r>
              <a:rPr lang="en-US" dirty="0"/>
              <a:t>(a, '</a:t>
            </a:r>
            <a:r>
              <a:rPr lang="en-US" dirty="0" err="1"/>
              <a:t>attr</a:t>
            </a:r>
            <a:r>
              <a:rPr lang="en-US" dirty="0"/>
              <a:t>', 1)if </a:t>
            </a:r>
            <a:r>
              <a:rPr lang="en-US" dirty="0" err="1"/>
              <a:t>hasattr</a:t>
            </a:r>
            <a:r>
              <a:rPr lang="en-US" dirty="0"/>
              <a:t>(a, '</a:t>
            </a:r>
            <a:r>
              <a:rPr lang="en-US" dirty="0" err="1"/>
              <a:t>attr</a:t>
            </a:r>
            <a:r>
              <a:rPr lang="en-US" dirty="0"/>
              <a:t>'):  print </a:t>
            </a:r>
            <a:r>
              <a:rPr lang="en-US" dirty="0" err="1"/>
              <a:t>getattr</a:t>
            </a:r>
            <a:r>
              <a:rPr lang="en-US" dirty="0"/>
              <a:t>(a, '</a:t>
            </a:r>
            <a:r>
              <a:rPr lang="en-US" dirty="0" err="1"/>
              <a:t>attr</a:t>
            </a:r>
            <a:r>
              <a:rPr lang="en-US" dirty="0"/>
              <a:t>')else:  print </a:t>
            </a:r>
            <a:r>
              <a:rPr lang="en-US" dirty="0" err="1"/>
              <a:t>Nonedelattr</a:t>
            </a:r>
            <a:r>
              <a:rPr lang="en-US" dirty="0"/>
              <a:t>(a, '</a:t>
            </a:r>
            <a:r>
              <a:rPr lang="en-US" dirty="0" err="1"/>
              <a:t>attr</a:t>
            </a:r>
            <a:r>
              <a:rPr lang="en-US" dirty="0"/>
              <a:t>')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434760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Обзор </a:t>
            </a:r>
            <a:r>
              <a:rPr lang="ru-RU" b="1" dirty="0"/>
              <a:t>стандартной библиотеки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Модули стандартной библиотеки можно условно разбить на группы по тематике.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Сервисы периода выполнения</a:t>
            </a:r>
            <a:r>
              <a:rPr lang="en-US" dirty="0"/>
              <a:t>. </a:t>
            </a:r>
            <a:r>
              <a:rPr lang="ru-RU" dirty="0"/>
              <a:t>Модули</a:t>
            </a:r>
            <a:r>
              <a:rPr lang="en-US" dirty="0"/>
              <a:t>: sys, </a:t>
            </a:r>
            <a:r>
              <a:rPr lang="en-US" dirty="0" err="1"/>
              <a:t>atexit</a:t>
            </a:r>
            <a:r>
              <a:rPr lang="en-US" dirty="0"/>
              <a:t>, copy, </a:t>
            </a:r>
            <a:r>
              <a:rPr lang="en-US" dirty="0" err="1"/>
              <a:t>traceback</a:t>
            </a:r>
            <a:r>
              <a:rPr lang="en-US" dirty="0"/>
              <a:t>, math, </a:t>
            </a:r>
            <a:r>
              <a:rPr lang="en-US" dirty="0" err="1"/>
              <a:t>cmath</a:t>
            </a:r>
            <a:r>
              <a:rPr lang="en-US" dirty="0"/>
              <a:t>, random, time, calendar, </a:t>
            </a:r>
            <a:r>
              <a:rPr lang="en-US" dirty="0" err="1"/>
              <a:t>datetime</a:t>
            </a:r>
            <a:r>
              <a:rPr lang="en-US" dirty="0"/>
              <a:t>, sets, array, </a:t>
            </a:r>
            <a:r>
              <a:rPr lang="en-US" dirty="0" err="1"/>
              <a:t>struct</a:t>
            </a:r>
            <a:r>
              <a:rPr lang="en-US" dirty="0"/>
              <a:t>, </a:t>
            </a:r>
            <a:r>
              <a:rPr lang="en-US" dirty="0" err="1"/>
              <a:t>itertools</a:t>
            </a:r>
            <a:r>
              <a:rPr lang="en-US" dirty="0"/>
              <a:t>, locale, </a:t>
            </a:r>
            <a:r>
              <a:rPr lang="en-US" dirty="0" err="1"/>
              <a:t>gettext</a:t>
            </a:r>
            <a:r>
              <a:rPr lang="en-US" dirty="0"/>
              <a:t>. 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Поддержка цикла разработки</a:t>
            </a:r>
            <a:r>
              <a:rPr lang="en-US" dirty="0"/>
              <a:t>. </a:t>
            </a:r>
            <a:r>
              <a:rPr lang="ru-RU" dirty="0"/>
              <a:t>Модули</a:t>
            </a:r>
            <a:r>
              <a:rPr lang="en-US" dirty="0"/>
              <a:t>: </a:t>
            </a:r>
            <a:r>
              <a:rPr lang="en-US" dirty="0" err="1"/>
              <a:t>pdb</a:t>
            </a:r>
            <a:r>
              <a:rPr lang="en-US" dirty="0"/>
              <a:t>, hotshot, profile, </a:t>
            </a:r>
            <a:r>
              <a:rPr lang="en-US" dirty="0" err="1"/>
              <a:t>unittest</a:t>
            </a:r>
            <a:r>
              <a:rPr lang="en-US" dirty="0"/>
              <a:t>, </a:t>
            </a:r>
            <a:r>
              <a:rPr lang="en-US" dirty="0" err="1"/>
              <a:t>pydoc</a:t>
            </a:r>
            <a:r>
              <a:rPr lang="en-US" dirty="0"/>
              <a:t>. </a:t>
            </a:r>
            <a:r>
              <a:rPr lang="ru-RU" dirty="0"/>
              <a:t>Пакеты </a:t>
            </a:r>
            <a:r>
              <a:rPr lang="ru-RU" dirty="0" err="1"/>
              <a:t>docutils</a:t>
            </a:r>
            <a:r>
              <a:rPr lang="ru-RU" dirty="0"/>
              <a:t>, </a:t>
            </a:r>
            <a:r>
              <a:rPr lang="ru-RU" dirty="0" err="1"/>
              <a:t>distutils</a:t>
            </a:r>
            <a:r>
              <a:rPr lang="ru-RU" dirty="0"/>
              <a:t>. 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Взаимодействие с ОС (файлы, процессы). Модули</a:t>
            </a:r>
            <a:r>
              <a:rPr lang="en-US" dirty="0"/>
              <a:t>: </a:t>
            </a:r>
            <a:r>
              <a:rPr lang="en-US" dirty="0" err="1"/>
              <a:t>os</a:t>
            </a:r>
            <a:r>
              <a:rPr lang="en-US" dirty="0"/>
              <a:t>, </a:t>
            </a:r>
            <a:r>
              <a:rPr lang="en-US" dirty="0" err="1"/>
              <a:t>os.path</a:t>
            </a:r>
            <a:r>
              <a:rPr lang="en-US" dirty="0"/>
              <a:t>, </a:t>
            </a:r>
            <a:r>
              <a:rPr lang="en-US" dirty="0" err="1"/>
              <a:t>getopt</a:t>
            </a:r>
            <a:r>
              <a:rPr lang="en-US" dirty="0"/>
              <a:t>, glob, popen2, </a:t>
            </a:r>
            <a:r>
              <a:rPr lang="en-US" dirty="0" err="1"/>
              <a:t>shutil</a:t>
            </a:r>
            <a:r>
              <a:rPr lang="en-US" dirty="0"/>
              <a:t>, select, signal, stat, </a:t>
            </a:r>
            <a:r>
              <a:rPr lang="en-US" dirty="0" err="1"/>
              <a:t>tempfile</a:t>
            </a:r>
            <a:r>
              <a:rPr lang="en-US" dirty="0"/>
              <a:t>. 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Обработка текстов</a:t>
            </a:r>
            <a:r>
              <a:rPr lang="en-US" dirty="0"/>
              <a:t>. </a:t>
            </a:r>
            <a:r>
              <a:rPr lang="ru-RU" dirty="0"/>
              <a:t>Модули</a:t>
            </a:r>
            <a:r>
              <a:rPr lang="en-US" dirty="0"/>
              <a:t>: string, re, </a:t>
            </a:r>
            <a:r>
              <a:rPr lang="en-US" dirty="0" err="1"/>
              <a:t>StringIO</a:t>
            </a:r>
            <a:r>
              <a:rPr lang="en-US" dirty="0"/>
              <a:t>, codecs, </a:t>
            </a:r>
            <a:r>
              <a:rPr lang="en-US" dirty="0" err="1"/>
              <a:t>difflib</a:t>
            </a:r>
            <a:r>
              <a:rPr lang="en-US" dirty="0"/>
              <a:t>, </a:t>
            </a:r>
            <a:r>
              <a:rPr lang="en-US" dirty="0" err="1"/>
              <a:t>mmap</a:t>
            </a:r>
            <a:r>
              <a:rPr lang="en-US" dirty="0"/>
              <a:t>, </a:t>
            </a:r>
            <a:r>
              <a:rPr lang="en-US" dirty="0" err="1"/>
              <a:t>sgmllib</a:t>
            </a:r>
            <a:r>
              <a:rPr lang="en-US" dirty="0"/>
              <a:t>, </a:t>
            </a:r>
            <a:r>
              <a:rPr lang="en-US" dirty="0" err="1"/>
              <a:t>htmllib</a:t>
            </a:r>
            <a:r>
              <a:rPr lang="en-US" dirty="0"/>
              <a:t>, </a:t>
            </a:r>
            <a:r>
              <a:rPr lang="en-US" dirty="0" err="1"/>
              <a:t>htmlentitydefs</a:t>
            </a:r>
            <a:r>
              <a:rPr lang="en-US" dirty="0"/>
              <a:t>. </a:t>
            </a:r>
            <a:r>
              <a:rPr lang="ru-RU" dirty="0"/>
              <a:t>Пакет </a:t>
            </a:r>
            <a:r>
              <a:rPr lang="ru-RU" dirty="0" err="1"/>
              <a:t>xml</a:t>
            </a:r>
            <a:r>
              <a:rPr lang="ru-RU" dirty="0"/>
              <a:t>. 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Многопоточные вычисления. Модули: </a:t>
            </a:r>
            <a:r>
              <a:rPr lang="ru-RU" dirty="0" err="1"/>
              <a:t>threading</a:t>
            </a:r>
            <a:r>
              <a:rPr lang="ru-RU" dirty="0"/>
              <a:t>, </a:t>
            </a:r>
            <a:r>
              <a:rPr lang="ru-RU" dirty="0" err="1"/>
              <a:t>thread</a:t>
            </a:r>
            <a:r>
              <a:rPr lang="ru-RU" dirty="0"/>
              <a:t>, </a:t>
            </a:r>
            <a:r>
              <a:rPr lang="ru-RU" dirty="0" err="1"/>
              <a:t>Queue</a:t>
            </a:r>
            <a:r>
              <a:rPr lang="ru-RU" dirty="0"/>
              <a:t>. 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Хранение данных. Архивация. Модули: </a:t>
            </a:r>
            <a:r>
              <a:rPr lang="ru-RU" dirty="0" err="1"/>
              <a:t>pickle</a:t>
            </a:r>
            <a:r>
              <a:rPr lang="ru-RU" dirty="0"/>
              <a:t>, </a:t>
            </a:r>
            <a:r>
              <a:rPr lang="ru-RU" dirty="0" err="1"/>
              <a:t>shelve</a:t>
            </a:r>
            <a:r>
              <a:rPr lang="ru-RU" dirty="0"/>
              <a:t>, </a:t>
            </a:r>
            <a:r>
              <a:rPr lang="ru-RU" dirty="0" err="1"/>
              <a:t>anydbm</a:t>
            </a:r>
            <a:r>
              <a:rPr lang="ru-RU" dirty="0"/>
              <a:t>, </a:t>
            </a:r>
            <a:r>
              <a:rPr lang="ru-RU" dirty="0" err="1"/>
              <a:t>gdbm</a:t>
            </a:r>
            <a:r>
              <a:rPr lang="ru-RU" dirty="0"/>
              <a:t>, </a:t>
            </a:r>
            <a:r>
              <a:rPr lang="ru-RU" dirty="0" err="1"/>
              <a:t>gzip</a:t>
            </a:r>
            <a:r>
              <a:rPr lang="ru-RU" dirty="0"/>
              <a:t>, </a:t>
            </a:r>
            <a:r>
              <a:rPr lang="ru-RU" dirty="0" err="1"/>
              <a:t>zlib</a:t>
            </a:r>
            <a:r>
              <a:rPr lang="ru-RU" dirty="0"/>
              <a:t>, </a:t>
            </a:r>
            <a:r>
              <a:rPr lang="ru-RU" dirty="0" err="1"/>
              <a:t>zipfile</a:t>
            </a:r>
            <a:r>
              <a:rPr lang="ru-RU" dirty="0"/>
              <a:t>, bz2, </a:t>
            </a:r>
            <a:r>
              <a:rPr lang="ru-RU" dirty="0" err="1"/>
              <a:t>csv</a:t>
            </a:r>
            <a:r>
              <a:rPr lang="ru-RU" dirty="0"/>
              <a:t>, </a:t>
            </a:r>
            <a:r>
              <a:rPr lang="ru-RU" dirty="0" err="1"/>
              <a:t>tarfile</a:t>
            </a:r>
            <a:r>
              <a:rPr lang="ru-RU" dirty="0"/>
              <a:t>. </a:t>
            </a:r>
            <a:endParaRPr lang="uz-Cyrl-UZ" dirty="0"/>
          </a:p>
          <a:p>
            <a:pPr marL="0" lvl="0" indent="0">
              <a:buNone/>
            </a:pPr>
            <a:r>
              <a:rPr lang="ru-RU" dirty="0" err="1"/>
              <a:t>Платформо</a:t>
            </a:r>
            <a:r>
              <a:rPr lang="en-US" dirty="0"/>
              <a:t>-</a:t>
            </a:r>
            <a:r>
              <a:rPr lang="ru-RU" dirty="0"/>
              <a:t>зависимые модули</a:t>
            </a:r>
            <a:r>
              <a:rPr lang="en-US" dirty="0"/>
              <a:t>. </a:t>
            </a:r>
            <a:r>
              <a:rPr lang="ru-RU" dirty="0"/>
              <a:t>Для</a:t>
            </a:r>
            <a:r>
              <a:rPr lang="en-US" dirty="0"/>
              <a:t> UNIX: commands, </a:t>
            </a:r>
            <a:r>
              <a:rPr lang="en-US" dirty="0" err="1"/>
              <a:t>pwd</a:t>
            </a:r>
            <a:r>
              <a:rPr lang="en-US" dirty="0"/>
              <a:t>, </a:t>
            </a:r>
            <a:r>
              <a:rPr lang="en-US" dirty="0" err="1"/>
              <a:t>grp</a:t>
            </a:r>
            <a:r>
              <a:rPr lang="en-US" dirty="0"/>
              <a:t>, </a:t>
            </a:r>
            <a:r>
              <a:rPr lang="en-US" dirty="0" err="1"/>
              <a:t>fcntl</a:t>
            </a:r>
            <a:r>
              <a:rPr lang="en-US" dirty="0"/>
              <a:t>, resource, </a:t>
            </a:r>
            <a:r>
              <a:rPr lang="en-US" dirty="0" err="1"/>
              <a:t>termios</a:t>
            </a:r>
            <a:r>
              <a:rPr lang="en-US" dirty="0"/>
              <a:t>, </a:t>
            </a:r>
            <a:r>
              <a:rPr lang="en-US" dirty="0" err="1"/>
              <a:t>readline</a:t>
            </a:r>
            <a:r>
              <a:rPr lang="en-US" dirty="0"/>
              <a:t>, </a:t>
            </a:r>
            <a:r>
              <a:rPr lang="en-US" dirty="0" err="1"/>
              <a:t>rlcompleter</a:t>
            </a:r>
            <a:r>
              <a:rPr lang="en-US" dirty="0"/>
              <a:t>. </a:t>
            </a:r>
            <a:r>
              <a:rPr lang="ru-RU" dirty="0"/>
              <a:t>Для </a:t>
            </a:r>
            <a:r>
              <a:rPr lang="ru-RU" dirty="0" err="1"/>
              <a:t>Windows</a:t>
            </a:r>
            <a:r>
              <a:rPr lang="ru-RU" dirty="0"/>
              <a:t>: </a:t>
            </a:r>
            <a:r>
              <a:rPr lang="ru-RU" dirty="0" err="1"/>
              <a:t>msvcrt</a:t>
            </a:r>
            <a:r>
              <a:rPr lang="ru-RU" dirty="0"/>
              <a:t>, _</a:t>
            </a:r>
            <a:r>
              <a:rPr lang="ru-RU" dirty="0" err="1"/>
              <a:t>winreg</a:t>
            </a:r>
            <a:r>
              <a:rPr lang="ru-RU" dirty="0"/>
              <a:t>, </a:t>
            </a:r>
            <a:r>
              <a:rPr lang="ru-RU" dirty="0" err="1"/>
              <a:t>winsound</a:t>
            </a:r>
            <a:r>
              <a:rPr lang="ru-RU" dirty="0"/>
              <a:t>. 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Поддержка сети. Протоколы Интернет. Модули: </a:t>
            </a:r>
            <a:r>
              <a:rPr lang="ru-RU" dirty="0" err="1"/>
              <a:t>cgi</a:t>
            </a:r>
            <a:r>
              <a:rPr lang="ru-RU" dirty="0"/>
              <a:t>, </a:t>
            </a:r>
            <a:r>
              <a:rPr lang="ru-RU" dirty="0" err="1"/>
              <a:t>Cookie</a:t>
            </a:r>
            <a:r>
              <a:rPr lang="ru-RU" dirty="0"/>
              <a:t>, </a:t>
            </a:r>
            <a:r>
              <a:rPr lang="ru-RU" dirty="0" err="1"/>
              <a:t>urllib</a:t>
            </a:r>
            <a:r>
              <a:rPr lang="ru-RU" dirty="0"/>
              <a:t>, </a:t>
            </a:r>
            <a:r>
              <a:rPr lang="ru-RU" dirty="0" err="1"/>
              <a:t>urlparse</a:t>
            </a:r>
            <a:r>
              <a:rPr lang="ru-RU" dirty="0"/>
              <a:t>, </a:t>
            </a:r>
            <a:r>
              <a:rPr lang="ru-RU" dirty="0" err="1"/>
              <a:t>httplib</a:t>
            </a:r>
            <a:r>
              <a:rPr lang="ru-RU" dirty="0"/>
              <a:t>, </a:t>
            </a:r>
            <a:r>
              <a:rPr lang="ru-RU" dirty="0" err="1"/>
              <a:t>smtplib</a:t>
            </a:r>
            <a:r>
              <a:rPr lang="ru-RU" dirty="0"/>
              <a:t>, </a:t>
            </a:r>
            <a:r>
              <a:rPr lang="ru-RU" dirty="0" err="1"/>
              <a:t>poplib</a:t>
            </a:r>
            <a:r>
              <a:rPr lang="ru-RU" dirty="0"/>
              <a:t>, </a:t>
            </a:r>
            <a:r>
              <a:rPr lang="ru-RU" dirty="0" err="1"/>
              <a:t>telnetlib</a:t>
            </a:r>
            <a:r>
              <a:rPr lang="ru-RU" dirty="0"/>
              <a:t>, </a:t>
            </a:r>
            <a:r>
              <a:rPr lang="ru-RU" dirty="0" err="1"/>
              <a:t>socket</a:t>
            </a:r>
            <a:r>
              <a:rPr lang="ru-RU" dirty="0"/>
              <a:t>, </a:t>
            </a:r>
            <a:r>
              <a:rPr lang="ru-RU" dirty="0" err="1"/>
              <a:t>asyncore</a:t>
            </a:r>
            <a:r>
              <a:rPr lang="ru-RU" dirty="0"/>
              <a:t>. Примеры серверов: </a:t>
            </a:r>
            <a:r>
              <a:rPr lang="ru-RU" dirty="0" err="1"/>
              <a:t>SocketServer</a:t>
            </a:r>
            <a:r>
              <a:rPr lang="ru-RU" dirty="0"/>
              <a:t>, </a:t>
            </a:r>
            <a:r>
              <a:rPr lang="ru-RU" dirty="0" err="1"/>
              <a:t>BaseHTTPServer</a:t>
            </a:r>
            <a:r>
              <a:rPr lang="ru-RU" dirty="0"/>
              <a:t>, </a:t>
            </a:r>
            <a:r>
              <a:rPr lang="ru-RU" dirty="0" err="1"/>
              <a:t>xmlrpclib</a:t>
            </a:r>
            <a:r>
              <a:rPr lang="ru-RU" dirty="0"/>
              <a:t>, </a:t>
            </a:r>
            <a:r>
              <a:rPr lang="ru-RU" dirty="0" err="1"/>
              <a:t>asynchat</a:t>
            </a:r>
            <a:r>
              <a:rPr lang="ru-RU" dirty="0"/>
              <a:t>. 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Поддержка </a:t>
            </a:r>
            <a:r>
              <a:rPr lang="ru-RU" dirty="0" err="1"/>
              <a:t>Internet</a:t>
            </a:r>
            <a:r>
              <a:rPr lang="ru-RU" dirty="0"/>
              <a:t>. Форматы данных. Модули: </a:t>
            </a:r>
            <a:r>
              <a:rPr lang="ru-RU" dirty="0" err="1"/>
              <a:t>quopri</a:t>
            </a:r>
            <a:r>
              <a:rPr lang="ru-RU" dirty="0"/>
              <a:t>, </a:t>
            </a:r>
            <a:r>
              <a:rPr lang="ru-RU" dirty="0" err="1"/>
              <a:t>uu</a:t>
            </a:r>
            <a:r>
              <a:rPr lang="ru-RU" dirty="0"/>
              <a:t>, base64, </a:t>
            </a:r>
            <a:r>
              <a:rPr lang="ru-RU" dirty="0" err="1"/>
              <a:t>binhex</a:t>
            </a:r>
            <a:r>
              <a:rPr lang="ru-RU" dirty="0"/>
              <a:t>, </a:t>
            </a:r>
            <a:r>
              <a:rPr lang="ru-RU" dirty="0" err="1"/>
              <a:t>binascii</a:t>
            </a:r>
            <a:r>
              <a:rPr lang="ru-RU" dirty="0"/>
              <a:t>, rfc822, </a:t>
            </a:r>
            <a:r>
              <a:rPr lang="ru-RU" dirty="0" err="1"/>
              <a:t>mimetools</a:t>
            </a:r>
            <a:r>
              <a:rPr lang="ru-RU" dirty="0"/>
              <a:t>, </a:t>
            </a:r>
            <a:r>
              <a:rPr lang="ru-RU" dirty="0" err="1"/>
              <a:t>MimeWriter</a:t>
            </a:r>
            <a:r>
              <a:rPr lang="ru-RU" dirty="0"/>
              <a:t>, </a:t>
            </a:r>
            <a:r>
              <a:rPr lang="ru-RU" dirty="0" err="1"/>
              <a:t>multifile</a:t>
            </a:r>
            <a:r>
              <a:rPr lang="ru-RU" dirty="0"/>
              <a:t>, </a:t>
            </a:r>
            <a:r>
              <a:rPr lang="ru-RU" dirty="0" err="1"/>
              <a:t>mailbox</a:t>
            </a:r>
            <a:r>
              <a:rPr lang="ru-RU" dirty="0"/>
              <a:t>. Пакет </a:t>
            </a:r>
            <a:r>
              <a:rPr lang="ru-RU" dirty="0" err="1"/>
              <a:t>email</a:t>
            </a:r>
            <a:r>
              <a:rPr lang="ru-RU" dirty="0"/>
              <a:t>. </a:t>
            </a:r>
            <a:endParaRPr lang="uz-Cyrl-UZ" dirty="0"/>
          </a:p>
          <a:p>
            <a:pPr marL="0" lvl="0" indent="0">
              <a:buNone/>
            </a:pPr>
            <a:r>
              <a:rPr lang="en-US" dirty="0"/>
              <a:t>Python </a:t>
            </a:r>
            <a:r>
              <a:rPr lang="ru-RU" dirty="0"/>
              <a:t>о себе</a:t>
            </a:r>
            <a:r>
              <a:rPr lang="en-US" dirty="0"/>
              <a:t>. </a:t>
            </a:r>
            <a:r>
              <a:rPr lang="ru-RU" dirty="0"/>
              <a:t>Модули</a:t>
            </a:r>
            <a:r>
              <a:rPr lang="en-US" dirty="0"/>
              <a:t>: parser, symbol, token, keyword, inspect, tokenize, </a:t>
            </a:r>
            <a:r>
              <a:rPr lang="en-US" dirty="0" err="1"/>
              <a:t>pyclbr</a:t>
            </a:r>
            <a:r>
              <a:rPr lang="en-US" dirty="0"/>
              <a:t>, </a:t>
            </a:r>
            <a:r>
              <a:rPr lang="en-US" dirty="0" err="1"/>
              <a:t>py_compile</a:t>
            </a:r>
            <a:r>
              <a:rPr lang="en-US" dirty="0"/>
              <a:t>, </a:t>
            </a:r>
            <a:r>
              <a:rPr lang="en-US" dirty="0" err="1"/>
              <a:t>compileall</a:t>
            </a:r>
            <a:r>
              <a:rPr lang="en-US" dirty="0"/>
              <a:t>, dis, compiler. </a:t>
            </a:r>
            <a:endParaRPr lang="uz-Cyrl-UZ" dirty="0"/>
          </a:p>
          <a:p>
            <a:pPr marL="0" lvl="0" indent="0">
              <a:buNone/>
            </a:pPr>
            <a:r>
              <a:rPr lang="ru-RU" dirty="0"/>
              <a:t>Графический интерфейс. Модуль </a:t>
            </a:r>
            <a:r>
              <a:rPr lang="ru-RU" dirty="0" err="1"/>
              <a:t>Tkinter</a:t>
            </a:r>
            <a:r>
              <a:rPr lang="ru-RU" dirty="0"/>
              <a:t>.</a:t>
            </a:r>
            <a:endParaRPr lang="uz-Cyrl-UZ" dirty="0"/>
          </a:p>
          <a:p>
            <a:pPr marL="0" indent="0">
              <a:buNone/>
            </a:pP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331747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111978"/>
              </p:ext>
            </p:extLst>
          </p:nvPr>
        </p:nvGraphicFramePr>
        <p:xfrm>
          <a:off x="251520" y="1340766"/>
          <a:ext cx="8767192" cy="5457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2248"/>
                <a:gridCol w="6534944"/>
              </a:tblGrid>
              <a:tr h="1358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exit</a:t>
                      </a:r>
                      <a:r>
                        <a:rPr lang="ru-RU" sz="1800" dirty="0">
                          <a:effectLst/>
                        </a:rPr>
                        <a:t>([c])</a:t>
                      </a:r>
                      <a:endParaRPr lang="uz-Cyrl-U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Выход из программы. Можно передать числовой код завершения: 0 в случае успешного завершения, другие числа при аварийном завершении программы.</a:t>
                      </a:r>
                      <a:endParaRPr lang="uz-Cyrl-U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1358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argv</a:t>
                      </a:r>
                      <a:endParaRPr lang="uz-Cyrl-U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Список аргументов командной строки. Обычно sys.argv[0] содержит имя запущенной программы, а остальные параметры передаются из командной строки.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522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platform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Платформа, на которой работает интерпретатор.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522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stdin, stdout, stderr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Стандартный ввод, вывод, вывод ошибок. Открытые файловые объекты.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522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version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Версия интерпретатора.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522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setrecursionlimit(limit)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Установка уровня максимальной вложенности рекурсивных вызовов.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522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exc_info()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Информация об обрабатываемом исключении.</a:t>
                      </a:r>
                      <a:endParaRPr lang="uz-Cyrl-U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94999"/>
            <a:ext cx="8911208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Сервисы периода выполнения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Модуль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sys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Модуль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sys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содержит информацию о среде выполнения программы, об интерпретаторе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Python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. Далее будут представлены наиболее популярные объекты из этого модуля: остальное можно изучить по документации.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912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Модуль </a:t>
            </a:r>
            <a:r>
              <a:rPr lang="ru-RU" b="1" dirty="0" err="1"/>
              <a:t>copy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Этот модуль содержит функции для копирования объектов. Вначале предлагается к рассмотрению "парадокс", который вводит в замешательство новичков в </a:t>
            </a:r>
            <a:r>
              <a:rPr lang="ru-RU" dirty="0" err="1"/>
              <a:t>Python</a:t>
            </a:r>
            <a:r>
              <a:rPr lang="ru-RU" dirty="0"/>
              <a:t>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lst1 = [0, 0, 0]</a:t>
            </a:r>
            <a:r>
              <a:rPr lang="en-US" dirty="0" err="1"/>
              <a:t>lst</a:t>
            </a:r>
            <a:r>
              <a:rPr lang="en-US" dirty="0"/>
              <a:t> = [lst1] * 3print </a:t>
            </a:r>
            <a:r>
              <a:rPr lang="en-US" dirty="0" err="1"/>
              <a:t>lstlst</a:t>
            </a:r>
            <a:r>
              <a:rPr lang="en-US" dirty="0"/>
              <a:t>[0][1] = 1</a:t>
            </a:r>
            <a:r>
              <a:rPr lang="ru-RU" dirty="0" err="1"/>
              <a:t>print</a:t>
            </a:r>
            <a:r>
              <a:rPr lang="ru-RU" dirty="0"/>
              <a:t> </a:t>
            </a:r>
            <a:r>
              <a:rPr lang="ru-RU" dirty="0" err="1"/>
              <a:t>lst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В результате получается, возможно, не то, что ожидалось: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[[0, 0, 0], [0, 0, 0], [0, 0, 0]][[0, 1, 0], [0, 1, 0], [0, 1, 0]]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Дело в том, что список </a:t>
            </a:r>
            <a:r>
              <a:rPr lang="ru-RU" dirty="0" err="1"/>
              <a:t>lst</a:t>
            </a:r>
            <a:r>
              <a:rPr lang="ru-RU" dirty="0"/>
              <a:t> содержит ссылки на один и тот же список! Для того чтобы действительно размножить список, необходимо применить функцию </a:t>
            </a:r>
            <a:r>
              <a:rPr lang="ru-RU" dirty="0" err="1"/>
              <a:t>copy</a:t>
            </a:r>
            <a:r>
              <a:rPr lang="ru-RU" dirty="0"/>
              <a:t>() из модуля </a:t>
            </a:r>
            <a:r>
              <a:rPr lang="ru-RU" dirty="0" err="1"/>
              <a:t>copy</a:t>
            </a:r>
            <a:r>
              <a:rPr lang="ru-RU" dirty="0"/>
              <a:t>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from copy import copylst1 = [0, 0, 0]</a:t>
            </a:r>
            <a:r>
              <a:rPr lang="en-US" dirty="0" err="1"/>
              <a:t>lst</a:t>
            </a:r>
            <a:r>
              <a:rPr lang="en-US" dirty="0"/>
              <a:t> = [copy(lst1) for </a:t>
            </a:r>
            <a:r>
              <a:rPr lang="en-US" dirty="0" err="1"/>
              <a:t>i</a:t>
            </a:r>
            <a:r>
              <a:rPr lang="en-US" dirty="0"/>
              <a:t> in range(3)]</a:t>
            </a:r>
            <a:r>
              <a:rPr lang="ru-RU" dirty="0" err="1"/>
              <a:t>print</a:t>
            </a:r>
            <a:r>
              <a:rPr lang="ru-RU" dirty="0"/>
              <a:t> </a:t>
            </a:r>
            <a:r>
              <a:rPr lang="ru-RU" dirty="0" err="1"/>
              <a:t>lstlst</a:t>
            </a:r>
            <a:r>
              <a:rPr lang="ru-RU" dirty="0"/>
              <a:t>[0][1] = 1print </a:t>
            </a:r>
            <a:r>
              <a:rPr lang="ru-RU" dirty="0" err="1"/>
              <a:t>lst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Теперь результат тот, который ожидался: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[[0, 0, 0], [0, 0, 0], [0, 0, 0]][[0, 1, 0], [0, 0, 0], [0, 0, 0]]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В модуле </a:t>
            </a:r>
            <a:r>
              <a:rPr lang="ru-RU" dirty="0" err="1"/>
              <a:t>copy</a:t>
            </a:r>
            <a:r>
              <a:rPr lang="ru-RU" dirty="0"/>
              <a:t> есть еще и функция </a:t>
            </a:r>
            <a:r>
              <a:rPr lang="ru-RU" dirty="0" err="1"/>
              <a:t>deepcopy</a:t>
            </a:r>
            <a:r>
              <a:rPr lang="ru-RU" dirty="0"/>
              <a:t>() для глубокого копирования, при которой объекты копируются на всю возможную глубину, рекурсивно</a:t>
            </a:r>
            <a:r>
              <a:rPr lang="ru-RU" dirty="0" smtClean="0"/>
              <a:t>.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2051570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Понятие модуля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Перед тем как приступить к изучению модулей стандартной библиотеки, необходимо определить то, что в </a:t>
            </a:r>
            <a:r>
              <a:rPr lang="ru-RU" dirty="0" err="1"/>
              <a:t>Python</a:t>
            </a:r>
            <a:r>
              <a:rPr lang="ru-RU" dirty="0"/>
              <a:t> называется </a:t>
            </a:r>
            <a:r>
              <a:rPr lang="ru-RU" b="1" dirty="0"/>
              <a:t>модулем</a:t>
            </a:r>
            <a:r>
              <a:rPr lang="ru-RU" dirty="0"/>
              <a:t>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В соответствии с модульным подходом к программированию большая задача разбивается на несколько более мелких, каждую из которых (в идеале) решает отдельный модуль. В разных методологиях даются различные ограничения на размер модулей, однако при построении модульной структуры программы важнее составить такую композицию модулей, которая позволила бы свести к минимуму связи между ними. Набор классов и функций, имеющий множество связей между своими элементами, было бы логично расположить в одном модуле. Есть и еще одно полезное замечание: модули должно быть легче использовать, чем написать заново. Это значит, что модуль должен иметь удобный </a:t>
            </a:r>
            <a:r>
              <a:rPr lang="ru-RU" b="1" dirty="0"/>
              <a:t>интерфейс</a:t>
            </a:r>
            <a:r>
              <a:rPr lang="ru-RU" dirty="0"/>
              <a:t>: набор функций, классов и констант, который он предлагает своим пользователям.</a:t>
            </a:r>
            <a:endParaRPr lang="uz-Cyrl-UZ" dirty="0"/>
          </a:p>
          <a:p>
            <a:pPr marL="0" indent="0">
              <a:buNone/>
            </a:pP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279966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677026"/>
              </p:ext>
            </p:extLst>
          </p:nvPr>
        </p:nvGraphicFramePr>
        <p:xfrm>
          <a:off x="143954" y="1916832"/>
          <a:ext cx="8767253" cy="4243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2275"/>
                <a:gridCol w="6834978"/>
              </a:tblGrid>
              <a:tr h="223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Функция или константа</a:t>
                      </a:r>
                      <a:endParaRPr lang="uz-Cyrl-UZ" sz="1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</a:t>
                      </a:r>
                      <a:endParaRPr lang="uz-Cyrl-UZ" sz="1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 anchor="ctr"/>
                </a:tc>
              </a:tr>
              <a:tr h="223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acos(z)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арккосинус z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223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asin(z)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арксинус z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223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atan(z)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арктангенс z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223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atan2(y,x)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atan(y/x)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223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ceil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(x)</a:t>
                      </a:r>
                      <a:endParaRPr lang="uz-Cyrl-UZ" sz="1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наименьшее целое, большее или равное x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223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cos(z)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косинус z</a:t>
                      </a:r>
                      <a:endParaRPr lang="uz-Cyrl-UZ" sz="1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223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cosh(x)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гиперболический косинус x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223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константа e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223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exp(z)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экспонента (то есть, e**z)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223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fabs(x)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абсолютное значение x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223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floor(x)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наибольшее целое, меньшее или равное x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223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fmod(x,y)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остаток от деления x на y</a:t>
                      </a:r>
                      <a:endParaRPr lang="uz-Cyrl-UZ" sz="1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1982" y="260648"/>
            <a:ext cx="8767253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Модули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math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cmath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этих модулях собраны математические функции для действительных и комплексных аргументов. Это те же функции, что используются в языке C. В таблице ниже даны функции модуля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math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Там, где аргумент обозначен буквой z, аналогичная функция определена и в модуле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cmath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964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761"/>
              </p:ext>
            </p:extLst>
          </p:nvPr>
        </p:nvGraphicFramePr>
        <p:xfrm>
          <a:off x="251520" y="260648"/>
          <a:ext cx="8640960" cy="63367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4440"/>
                <a:gridCol w="6736520"/>
              </a:tblGrid>
              <a:tr h="1114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frexp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(x)</a:t>
                      </a:r>
                      <a:endParaRPr lang="uz-Cyrl-UZ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возвращает мантиссу и порядок x как пару (m, i), где m - число с плавающей точкой, а i - целое, такое, что x = m * 2.**i. Если 0, возвращает (0,0), иначе 0.5 &lt;=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(m) &lt; 1.0</a:t>
                      </a:r>
                      <a:endParaRPr lang="uz-Cyrl-UZ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405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hypot(x,y)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sqrt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(x*x + y*y)</a:t>
                      </a:r>
                      <a:endParaRPr lang="uz-Cyrl-UZ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405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ldexp(m,i)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 * (2**i)</a:t>
                      </a:r>
                      <a:endParaRPr lang="uz-Cyrl-UZ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405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log(z)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натуральный логарифм z</a:t>
                      </a:r>
                      <a:endParaRPr lang="uz-Cyrl-UZ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405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log10(z)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десятичный логарифм z</a:t>
                      </a:r>
                      <a:endParaRPr lang="uz-Cyrl-UZ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759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modf(x)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возвращает пару (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y,q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- целую и дробную часть x. Обе части имеют знак исходного числа</a:t>
                      </a:r>
                      <a:endParaRPr lang="uz-Cyrl-UZ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405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константа пи</a:t>
                      </a:r>
                      <a:endParaRPr lang="uz-Cyrl-UZ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405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pow(x,y)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x**y</a:t>
                      </a:r>
                      <a:endParaRPr lang="uz-Cyrl-UZ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405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sin(z)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синус z</a:t>
                      </a:r>
                      <a:endParaRPr lang="uz-Cyrl-UZ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405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sinh(z)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гиперболический синус z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405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sqrt(z)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корень квадратный от z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405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tan(z)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тангенс z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  <a:tr h="405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tanh(z)</a:t>
                      </a:r>
                      <a:endParaRPr lang="uz-Cyrl-UZ" sz="16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гиперболический тангенс z</a:t>
                      </a:r>
                      <a:endParaRPr lang="uz-Cyrl-UZ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500" marR="15500" marT="15500" marB="155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8250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99234"/>
              </p:ext>
            </p:extLst>
          </p:nvPr>
        </p:nvGraphicFramePr>
        <p:xfrm>
          <a:off x="107504" y="1412776"/>
          <a:ext cx="8640960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0"/>
                <a:gridCol w="4320480"/>
              </a:tblGrid>
              <a:tr h="7886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random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()</a:t>
                      </a:r>
                      <a:endParaRPr lang="uz-Cyrl-UZ" sz="1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Генерирует псевдослучайное число из полуоткрытого диапазона [0.0, 1.0).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</a:tr>
              <a:tr h="7886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choice(s)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Выбирает случайный элемент из последовательности s.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</a:tr>
              <a:tr h="7886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shuffle(s)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Размешивает элементы изменчивой последовательности s на месте.</a:t>
                      </a:r>
                      <a:endParaRPr lang="uz-Cyrl-UZ" sz="1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</a:tr>
              <a:tr h="1154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randrange([start,] stop[, step])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Выдает случайное целое число из диапазона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range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start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stop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step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). Аналогично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choice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range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start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stop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step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)).</a:t>
                      </a:r>
                      <a:endParaRPr lang="uz-Cyrl-UZ" sz="1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</a:tr>
              <a:tr h="1520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normalvariate(mu, sigma)</a:t>
                      </a:r>
                      <a:endParaRPr lang="uz-Cyrl-UZ" sz="18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Выдает число из последовательности нормально распределенных псевдослучайных чисел. Здесь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среднее,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sigma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среднеквадратическое отклонение (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sigma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&gt; 0)</a:t>
                      </a:r>
                      <a:endParaRPr lang="uz-Cyrl-UZ" sz="1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260648"/>
            <a:ext cx="8784976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Модуль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random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Этот модуль генерирует псевдослучайные числа для нескольких различных распределений. Наиболее используемые функции: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7416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Остальные функции и их параметры можно уточнить по документации. Следует отметить, что в модуле есть функция </a:t>
            </a:r>
            <a:r>
              <a:rPr lang="ru-RU" dirty="0" err="1"/>
              <a:t>seed</a:t>
            </a:r>
            <a:r>
              <a:rPr lang="ru-RU" dirty="0"/>
              <a:t>(n), которая позволяет установить генератор случайных чисел в некоторое состояние. Например, если возникнет необходимость многократного использования одной и той же последовательности псевдослучайных чисел.</a:t>
            </a:r>
            <a:endParaRPr lang="uz-Cyrl-UZ" dirty="0"/>
          </a:p>
          <a:p>
            <a:pPr marL="0" indent="0">
              <a:buNone/>
            </a:pPr>
            <a:r>
              <a:rPr lang="ru-RU" b="1" dirty="0"/>
              <a:t>Модуль </a:t>
            </a:r>
            <a:r>
              <a:rPr lang="ru-RU" b="1" dirty="0" err="1"/>
              <a:t>time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Этот модуль дает функции для получения текущего времени и преобразования форматов времени.</a:t>
            </a:r>
            <a:endParaRPr lang="uz-Cyrl-UZ" dirty="0"/>
          </a:p>
          <a:p>
            <a:pPr marL="0" indent="0">
              <a:buNone/>
            </a:pPr>
            <a:r>
              <a:rPr lang="ru-RU" b="1" dirty="0"/>
              <a:t>Модуль </a:t>
            </a:r>
            <a:r>
              <a:rPr lang="ru-RU" b="1" dirty="0" err="1"/>
              <a:t>sets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Модуль реализует тип данных для множеств. Следующий пример показывает, как использовать этот модуль. Следует заметить, что в </a:t>
            </a:r>
            <a:r>
              <a:rPr lang="ru-RU" dirty="0" err="1"/>
              <a:t>Python</a:t>
            </a:r>
            <a:r>
              <a:rPr lang="ru-RU" dirty="0"/>
              <a:t> 2.4 и старше тип </a:t>
            </a:r>
            <a:r>
              <a:rPr lang="ru-RU" dirty="0" err="1"/>
              <a:t>set</a:t>
            </a:r>
            <a:r>
              <a:rPr lang="ru-RU" dirty="0"/>
              <a:t> стал встроенным, и вместо </a:t>
            </a:r>
            <a:r>
              <a:rPr lang="ru-RU" dirty="0" err="1"/>
              <a:t>sets.Set</a:t>
            </a:r>
            <a:r>
              <a:rPr lang="ru-RU" dirty="0"/>
              <a:t> можно использовать </a:t>
            </a:r>
            <a:r>
              <a:rPr lang="ru-RU" dirty="0" err="1"/>
              <a:t>set</a:t>
            </a:r>
            <a:r>
              <a:rPr lang="ru-RU" dirty="0"/>
              <a:t>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setsA</a:t>
            </a:r>
            <a:r>
              <a:rPr lang="en-US" dirty="0"/>
              <a:t> = </a:t>
            </a:r>
            <a:r>
              <a:rPr lang="en-US" dirty="0" err="1"/>
              <a:t>sets.Set</a:t>
            </a:r>
            <a:r>
              <a:rPr lang="en-US" dirty="0"/>
              <a:t>([1, 2, 3]) B = </a:t>
            </a:r>
            <a:r>
              <a:rPr lang="en-US" dirty="0" err="1"/>
              <a:t>sets.Set</a:t>
            </a:r>
            <a:r>
              <a:rPr lang="en-US" dirty="0"/>
              <a:t>([2, 3, 4])print A | B, A &amp; B, A - B, A ^ </a:t>
            </a:r>
            <a:r>
              <a:rPr lang="en-US" dirty="0" err="1"/>
              <a:t>Bfor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in A:  if </a:t>
            </a:r>
            <a:r>
              <a:rPr lang="en-US" dirty="0" err="1"/>
              <a:t>i</a:t>
            </a:r>
            <a:r>
              <a:rPr lang="en-US" dirty="0"/>
              <a:t> in B:    </a:t>
            </a:r>
            <a:r>
              <a:rPr lang="ru-RU" dirty="0" err="1"/>
              <a:t>print</a:t>
            </a:r>
            <a:r>
              <a:rPr lang="ru-RU" dirty="0"/>
              <a:t> i,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В результате будет выведено: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Set([1, 2, 3, 4]) Set([2, 3]) Set([1]) Set([1, 4])2 3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24165204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/>
              <a:t>Модули</a:t>
            </a:r>
            <a:r>
              <a:rPr lang="en-US" b="1" dirty="0"/>
              <a:t> array </a:t>
            </a:r>
            <a:r>
              <a:rPr lang="ru-RU" b="1" dirty="0"/>
              <a:t>и</a:t>
            </a:r>
            <a:r>
              <a:rPr lang="en-US" b="1" dirty="0"/>
              <a:t> </a:t>
            </a:r>
            <a:r>
              <a:rPr lang="en-US" b="1" dirty="0" err="1"/>
              <a:t>struct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Эти модули реализуют низкоуровневый массив и структуру данных. Основное их назначение - разбор двоичных форматов данных.</a:t>
            </a:r>
            <a:endParaRPr lang="uz-Cyrl-UZ" dirty="0"/>
          </a:p>
          <a:p>
            <a:pPr marL="0" indent="0">
              <a:buNone/>
            </a:pPr>
            <a:r>
              <a:rPr lang="ru-RU" b="1" dirty="0"/>
              <a:t>Модуль </a:t>
            </a:r>
            <a:r>
              <a:rPr lang="ru-RU" b="1" dirty="0" err="1"/>
              <a:t>itertools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Этот модуль содержит набор функций для работы с </a:t>
            </a:r>
            <a:r>
              <a:rPr lang="ru-RU" b="1" dirty="0"/>
              <a:t>итераторами</a:t>
            </a:r>
            <a:r>
              <a:rPr lang="ru-RU" dirty="0"/>
              <a:t>. Итераторы позволяют работать с данными последовательно, как если бы они получались в цикле. Альтернативный подход - использование списков для хранения промежуточных результатов - требует подчас большого количества памяти, тогда как использование итераторов позволяет получать значения на момент, когда они действительно требуются для дальнейших вычислений. Итераторы будут рассмотрены более подробно в лекции по функциональному программированию</a:t>
            </a:r>
            <a:r>
              <a:rPr lang="ru-RU" dirty="0" smtClean="0"/>
              <a:t>.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8618071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Модуль </a:t>
            </a:r>
            <a:r>
              <a:rPr lang="ru-RU" b="1" dirty="0" err="1"/>
              <a:t>locale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Модуль </a:t>
            </a:r>
            <a:r>
              <a:rPr lang="ru-RU" dirty="0" err="1"/>
              <a:t>locale</a:t>
            </a:r>
            <a:r>
              <a:rPr lang="ru-RU" dirty="0"/>
              <a:t> применяется для работы с культурной средой. В конкретной культурной среде могут использоваться свои правила для написания чисел, валют, времени и даты и т.п. Следующий пример выводит дату сначала в культурной среде "C", а затем на русском языке: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import time, </a:t>
            </a:r>
            <a:r>
              <a:rPr lang="en-US" dirty="0" err="1"/>
              <a:t>localelocale.setlocale</a:t>
            </a:r>
            <a:r>
              <a:rPr lang="en-US" dirty="0"/>
              <a:t>(</a:t>
            </a:r>
            <a:r>
              <a:rPr lang="en-US" dirty="0" err="1"/>
              <a:t>locale.LC_ALL</a:t>
            </a:r>
            <a:r>
              <a:rPr lang="en-US" dirty="0"/>
              <a:t>, None)print </a:t>
            </a:r>
            <a:r>
              <a:rPr lang="en-US" dirty="0" err="1"/>
              <a:t>time.strftime</a:t>
            </a:r>
            <a:r>
              <a:rPr lang="en-US" dirty="0"/>
              <a:t>("%d %B %Y", </a:t>
            </a:r>
            <a:r>
              <a:rPr lang="en-US" dirty="0" err="1"/>
              <a:t>time.localtime</a:t>
            </a:r>
            <a:r>
              <a:rPr lang="en-US" dirty="0"/>
              <a:t> (</a:t>
            </a:r>
            <a:r>
              <a:rPr lang="en-US" dirty="0" err="1"/>
              <a:t>time.time</a:t>
            </a:r>
            <a:r>
              <a:rPr lang="en-US" dirty="0"/>
              <a:t>()))</a:t>
            </a:r>
            <a:r>
              <a:rPr lang="en-US" dirty="0" err="1"/>
              <a:t>locale.setlocale</a:t>
            </a:r>
            <a:r>
              <a:rPr lang="en-US" dirty="0"/>
              <a:t>(</a:t>
            </a:r>
            <a:r>
              <a:rPr lang="en-US" dirty="0" err="1"/>
              <a:t>locale.LC_ALL</a:t>
            </a:r>
            <a:r>
              <a:rPr lang="en-US" dirty="0"/>
              <a:t>, "ru_RU.KOI8-R")print </a:t>
            </a:r>
            <a:r>
              <a:rPr lang="en-US" dirty="0" err="1"/>
              <a:t>time.strftime</a:t>
            </a:r>
            <a:r>
              <a:rPr lang="en-US" dirty="0"/>
              <a:t>("%d %B %Y", </a:t>
            </a:r>
            <a:r>
              <a:rPr lang="en-US" dirty="0" err="1"/>
              <a:t>time.localtime</a:t>
            </a:r>
            <a:r>
              <a:rPr lang="en-US" dirty="0"/>
              <a:t> (</a:t>
            </a:r>
            <a:r>
              <a:rPr lang="en-US" dirty="0" err="1"/>
              <a:t>time.time</a:t>
            </a:r>
            <a:r>
              <a:rPr lang="en-US" dirty="0"/>
              <a:t>()))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В результате: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18 </a:t>
            </a:r>
            <a:r>
              <a:rPr lang="ru-RU" dirty="0" err="1"/>
              <a:t>November</a:t>
            </a:r>
            <a:r>
              <a:rPr lang="ru-RU" dirty="0"/>
              <a:t> 200418 Ноября 2004</a:t>
            </a:r>
            <a:r>
              <a:rPr lang="uz-Cyrl-UZ" dirty="0" smtClean="0">
                <a:effectLst/>
              </a:rPr>
              <a:t> </a:t>
            </a:r>
            <a:r>
              <a:rPr lang="ru-RU" b="1" dirty="0"/>
              <a:t>Модуль </a:t>
            </a:r>
            <a:r>
              <a:rPr lang="ru-RU" b="1" dirty="0" err="1"/>
              <a:t>gettext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При интернационализации программы важно не только предусмотреть возможность использования нескольких культурных сред, но и перевод сообщений и меню программы на соответствующий язык. Модуль </a:t>
            </a:r>
            <a:r>
              <a:rPr lang="ru-RU" dirty="0" err="1"/>
              <a:t>gettext</a:t>
            </a:r>
            <a:r>
              <a:rPr lang="ru-RU" dirty="0"/>
              <a:t> позволяет упростить этот процесс достаточно стандартным способом. Основные сообщения программы пишутся на английском языке. А переводы строк, отмеченных в программе специальным образом, даются в виде отдельных файлов, по одному на каждый язык (или культурную среду). Уточнить нюансы использования </a:t>
            </a:r>
            <a:r>
              <a:rPr lang="ru-RU" dirty="0" err="1"/>
              <a:t>gettext</a:t>
            </a:r>
            <a:r>
              <a:rPr lang="ru-RU" dirty="0"/>
              <a:t> можно по документации к </a:t>
            </a:r>
            <a:r>
              <a:rPr lang="ru-RU" dirty="0" err="1"/>
              <a:t>Python</a:t>
            </a:r>
            <a:r>
              <a:rPr lang="ru-RU" dirty="0" smtClean="0"/>
              <a:t>.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2888246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5527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В языке </a:t>
            </a:r>
            <a:r>
              <a:rPr lang="ru-RU" dirty="0" err="1"/>
              <a:t>Python</a:t>
            </a:r>
            <a:r>
              <a:rPr lang="ru-RU" dirty="0"/>
              <a:t> набор модулей, посвященных одной проблеме, можно поместить в </a:t>
            </a:r>
            <a:r>
              <a:rPr lang="ru-RU" b="1" dirty="0"/>
              <a:t>пакет</a:t>
            </a:r>
            <a:r>
              <a:rPr lang="ru-RU" dirty="0"/>
              <a:t>. Хорошим примером такого пакета является пакет </a:t>
            </a:r>
            <a:r>
              <a:rPr lang="ru-RU" dirty="0" err="1"/>
              <a:t>xml</a:t>
            </a:r>
            <a:r>
              <a:rPr lang="ru-RU" dirty="0"/>
              <a:t>, в котором собраны модули для различных аспектов обработки XML.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В программе на </a:t>
            </a:r>
            <a:r>
              <a:rPr lang="ru-RU" dirty="0" err="1"/>
              <a:t>Python</a:t>
            </a:r>
            <a:r>
              <a:rPr lang="ru-RU" dirty="0"/>
              <a:t> модуль представлен объектом-модулем, атрибутами которого являются имена, определенные в модуле: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import </a:t>
            </a:r>
            <a:r>
              <a:rPr lang="en-US" dirty="0" err="1"/>
              <a:t>datetime</a:t>
            </a:r>
            <a:r>
              <a:rPr lang="en-US" dirty="0"/>
              <a:t>&gt;&gt;&gt; d1 = </a:t>
            </a:r>
            <a:r>
              <a:rPr lang="en-US" dirty="0" err="1"/>
              <a:t>datetime.date</a:t>
            </a:r>
            <a:r>
              <a:rPr lang="en-US" dirty="0"/>
              <a:t>(2004, 11, 20)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В данном примере импортируется модуль </a:t>
            </a:r>
            <a:r>
              <a:rPr lang="ru-RU" dirty="0" err="1"/>
              <a:t>datetime</a:t>
            </a:r>
            <a:r>
              <a:rPr lang="ru-RU" dirty="0"/>
              <a:t>. В результате работы оператора </a:t>
            </a:r>
            <a:r>
              <a:rPr lang="ru-RU" dirty="0" err="1"/>
              <a:t>import</a:t>
            </a:r>
            <a:r>
              <a:rPr lang="ru-RU" dirty="0"/>
              <a:t> в текущем пространстве имен появляется объект с именем </a:t>
            </a:r>
            <a:r>
              <a:rPr lang="ru-RU" dirty="0" err="1"/>
              <a:t>datetime</a:t>
            </a:r>
            <a:r>
              <a:rPr lang="ru-RU" dirty="0"/>
              <a:t>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Модули для использования в программах на языке </a:t>
            </a:r>
            <a:r>
              <a:rPr lang="ru-RU" dirty="0" err="1"/>
              <a:t>Python</a:t>
            </a:r>
            <a:r>
              <a:rPr lang="ru-RU" dirty="0"/>
              <a:t> по своему происхождению делятся на обычные (написанные на </a:t>
            </a:r>
            <a:r>
              <a:rPr lang="ru-RU" dirty="0" err="1"/>
              <a:t>Python</a:t>
            </a:r>
            <a:r>
              <a:rPr lang="ru-RU" dirty="0"/>
              <a:t>) и модули расширения, написанные на другом языке программирования (как правило, на C). С точки зрения пользователя они могут отличаться разве что быстродействием. Бывает, что в стандартной библиотеке есть два варианта модуля: на </a:t>
            </a:r>
            <a:r>
              <a:rPr lang="ru-RU" dirty="0" err="1"/>
              <a:t>Python</a:t>
            </a:r>
            <a:r>
              <a:rPr lang="ru-RU" dirty="0"/>
              <a:t> и на C. Таковы, например, модули </a:t>
            </a:r>
            <a:r>
              <a:rPr lang="ru-RU" dirty="0" err="1"/>
              <a:t>pickle</a:t>
            </a:r>
            <a:r>
              <a:rPr lang="ru-RU" dirty="0"/>
              <a:t> и </a:t>
            </a:r>
            <a:r>
              <a:rPr lang="ru-RU" dirty="0" err="1"/>
              <a:t>cPickle</a:t>
            </a:r>
            <a:r>
              <a:rPr lang="ru-RU" dirty="0"/>
              <a:t>. Обычно модули на </a:t>
            </a:r>
            <a:r>
              <a:rPr lang="ru-RU" dirty="0" err="1"/>
              <a:t>Python</a:t>
            </a:r>
            <a:r>
              <a:rPr lang="ru-RU" dirty="0"/>
              <a:t> в чем-то гибче, чем модули расширения</a:t>
            </a:r>
            <a:r>
              <a:rPr lang="ru-RU" dirty="0" smtClean="0"/>
              <a:t>.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3014847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4087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Модули в </a:t>
            </a:r>
            <a:r>
              <a:rPr lang="ru-RU" b="1" dirty="0" err="1"/>
              <a:t>Python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Модуль оформляется в виде отдельного файла с исходным кодом. Стандартные модули находятся в каталоге, где их может найти соответствующий интерпретатор языка. Пути к каталогам, в которых </a:t>
            </a:r>
            <a:r>
              <a:rPr lang="ru-RU" dirty="0" err="1"/>
              <a:t>Python</a:t>
            </a:r>
            <a:r>
              <a:rPr lang="ru-RU" dirty="0"/>
              <a:t> ищет модули, можно увидеть в значении переменной </a:t>
            </a:r>
            <a:r>
              <a:rPr lang="ru-RU" dirty="0" err="1"/>
              <a:t>sys.path</a:t>
            </a:r>
            <a:r>
              <a:rPr lang="ru-RU" dirty="0"/>
              <a:t>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sys.path</a:t>
            </a:r>
            <a:r>
              <a:rPr lang="en-US" dirty="0"/>
              <a:t>['', '/</a:t>
            </a:r>
            <a:r>
              <a:rPr lang="en-US" dirty="0" err="1"/>
              <a:t>usr</a:t>
            </a:r>
            <a:r>
              <a:rPr lang="en-US" dirty="0"/>
              <a:t>/local/lib/python23.zip', '/</a:t>
            </a:r>
            <a:r>
              <a:rPr lang="en-US" dirty="0" err="1"/>
              <a:t>usr</a:t>
            </a:r>
            <a:r>
              <a:rPr lang="en-US" dirty="0"/>
              <a:t>/local/lib/python2.3', '/</a:t>
            </a:r>
            <a:r>
              <a:rPr lang="en-US" dirty="0" err="1"/>
              <a:t>usr</a:t>
            </a:r>
            <a:r>
              <a:rPr lang="en-US" dirty="0"/>
              <a:t>/local/lib/python2.3/plat-linux2', '/</a:t>
            </a:r>
            <a:r>
              <a:rPr lang="en-US" dirty="0" err="1"/>
              <a:t>usr</a:t>
            </a:r>
            <a:r>
              <a:rPr lang="en-US" dirty="0"/>
              <a:t>/local/lib/python2.3/lib-</a:t>
            </a:r>
            <a:r>
              <a:rPr lang="en-US" dirty="0" err="1"/>
              <a:t>tk</a:t>
            </a:r>
            <a:r>
              <a:rPr lang="en-US" dirty="0"/>
              <a:t>', '/</a:t>
            </a:r>
            <a:r>
              <a:rPr lang="en-US" dirty="0" err="1"/>
              <a:t>usr</a:t>
            </a:r>
            <a:r>
              <a:rPr lang="en-US" dirty="0"/>
              <a:t>/local/lib/python2.3/lib-</a:t>
            </a:r>
            <a:r>
              <a:rPr lang="en-US" dirty="0" err="1"/>
              <a:t>dynload</a:t>
            </a:r>
            <a:r>
              <a:rPr lang="en-US" dirty="0"/>
              <a:t>', '/</a:t>
            </a:r>
            <a:r>
              <a:rPr lang="en-US" dirty="0" err="1"/>
              <a:t>usr</a:t>
            </a:r>
            <a:r>
              <a:rPr lang="en-US" dirty="0"/>
              <a:t>/local/lib/python2.3/site-packages']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В последних версиях </a:t>
            </a:r>
            <a:r>
              <a:rPr lang="ru-RU" dirty="0" err="1"/>
              <a:t>Python</a:t>
            </a:r>
            <a:r>
              <a:rPr lang="ru-RU" dirty="0"/>
              <a:t> модули можно помещать и в </a:t>
            </a:r>
            <a:r>
              <a:rPr lang="ru-RU" dirty="0" err="1"/>
              <a:t>zip</a:t>
            </a:r>
            <a:r>
              <a:rPr lang="ru-RU" dirty="0"/>
              <a:t>-архивы для более компактного хранения (по аналогии с </a:t>
            </a:r>
            <a:r>
              <a:rPr lang="ru-RU" dirty="0" err="1"/>
              <a:t>jar</a:t>
            </a:r>
            <a:r>
              <a:rPr lang="ru-RU" dirty="0"/>
              <a:t>-архивами в </a:t>
            </a:r>
            <a:r>
              <a:rPr lang="ru-RU" dirty="0" err="1"/>
              <a:t>Java</a:t>
            </a:r>
            <a:r>
              <a:rPr lang="ru-RU" dirty="0"/>
              <a:t>).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При запуске программы поиск модулей также идет в текущем каталоге. (Нужно внимательно называть собственные модули, чтобы не было конфликта имен со стандартными или дополнительно установленными модулями.)</a:t>
            </a:r>
            <a:endParaRPr lang="uz-Cyrl-UZ" dirty="0"/>
          </a:p>
          <a:p>
            <a:pPr marL="0" indent="0">
              <a:buNone/>
            </a:pP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502517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61926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Подключение модуля к программе на </a:t>
            </a:r>
            <a:r>
              <a:rPr lang="ru-RU" dirty="0" err="1"/>
              <a:t>Python</a:t>
            </a:r>
            <a:r>
              <a:rPr lang="ru-RU" dirty="0"/>
              <a:t> осуществляется с помощью оператора </a:t>
            </a:r>
            <a:r>
              <a:rPr lang="ru-RU" dirty="0" err="1"/>
              <a:t>import</a:t>
            </a:r>
            <a:r>
              <a:rPr lang="ru-RU" dirty="0"/>
              <a:t>. У него есть две формы</a:t>
            </a:r>
            <a:r>
              <a:rPr lang="en-US" dirty="0"/>
              <a:t>: import </a:t>
            </a:r>
            <a:r>
              <a:rPr lang="ru-RU" dirty="0"/>
              <a:t>и </a:t>
            </a:r>
            <a:r>
              <a:rPr lang="en-US" dirty="0"/>
              <a:t>from-import: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osimport</a:t>
            </a:r>
            <a:r>
              <a:rPr lang="en-US" dirty="0"/>
              <a:t> pre as </a:t>
            </a:r>
            <a:r>
              <a:rPr lang="en-US" dirty="0" err="1"/>
              <a:t>refrom</a:t>
            </a:r>
            <a:r>
              <a:rPr lang="en-US" dirty="0"/>
              <a:t> sys import </a:t>
            </a:r>
            <a:r>
              <a:rPr lang="en-US" dirty="0" err="1"/>
              <a:t>argv</a:t>
            </a:r>
            <a:r>
              <a:rPr lang="en-US" dirty="0"/>
              <a:t>, </a:t>
            </a:r>
            <a:r>
              <a:rPr lang="en-US" dirty="0" err="1"/>
              <a:t>environfrom</a:t>
            </a:r>
            <a:r>
              <a:rPr lang="en-US" dirty="0"/>
              <a:t> string import *</a:t>
            </a:r>
            <a:r>
              <a:rPr lang="ru-RU" dirty="0"/>
              <a:t>С помощью первой формы с текущей областью видимости связывается только имя, ссылающееся на объект модуля, а при использовании второй - указанные имена (или все имена, если применена *) объектов модуля связываются с текущей областью видимости. При импорте можно изменить имя, с которым объект будет связан, с помощью </a:t>
            </a:r>
            <a:r>
              <a:rPr lang="ru-RU" dirty="0" err="1"/>
              <a:t>as</a:t>
            </a:r>
            <a:r>
              <a:rPr lang="ru-RU" dirty="0"/>
              <a:t>. В первом случае пространство имен модуля остается в отдельном имени и для доступа к конкретному имени из модуля нужно применять точку.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3745372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26469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Во втором случае имена используются так, как если бы они были определены в текущем модуле:</a:t>
            </a:r>
            <a:endParaRPr lang="uz-Cyrl-UZ" dirty="0"/>
          </a:p>
          <a:p>
            <a:pPr marL="0" indent="0">
              <a:buNone/>
            </a:pPr>
            <a:r>
              <a:rPr lang="en-US" dirty="0" err="1"/>
              <a:t>os.system</a:t>
            </a:r>
            <a:r>
              <a:rPr lang="en-US" dirty="0"/>
              <a:t>("</a:t>
            </a:r>
            <a:r>
              <a:rPr lang="en-US" dirty="0" err="1"/>
              <a:t>dir</a:t>
            </a:r>
            <a:r>
              <a:rPr lang="en-US" dirty="0"/>
              <a:t>")digits = </a:t>
            </a:r>
            <a:r>
              <a:rPr lang="en-US" dirty="0" err="1"/>
              <a:t>re.compile</a:t>
            </a:r>
            <a:r>
              <a:rPr lang="en-US" dirty="0"/>
              <a:t>("\d+")</a:t>
            </a:r>
            <a:r>
              <a:rPr lang="ru-RU" dirty="0" err="1"/>
              <a:t>print</a:t>
            </a:r>
            <a:r>
              <a:rPr lang="ru-RU" dirty="0"/>
              <a:t> </a:t>
            </a:r>
            <a:r>
              <a:rPr lang="ru-RU" dirty="0" err="1"/>
              <a:t>argv</a:t>
            </a:r>
            <a:r>
              <a:rPr lang="ru-RU" dirty="0"/>
              <a:t>[0], </a:t>
            </a:r>
            <a:r>
              <a:rPr lang="ru-RU" dirty="0" err="1"/>
              <a:t>environ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Повторный импорт модуля происходит гораздо быстрее, так как модули кэшируются интерпретатором. Загруженный модуль можно загрузить еще раз (например, если модуль изменился на диске) с помощью функции </a:t>
            </a:r>
            <a:r>
              <a:rPr lang="ru-RU" dirty="0" err="1"/>
              <a:t>reload</a:t>
            </a:r>
            <a:r>
              <a:rPr lang="ru-RU" dirty="0"/>
              <a:t>():</a:t>
            </a:r>
            <a:endParaRPr lang="uz-Cyrl-UZ" dirty="0"/>
          </a:p>
          <a:p>
            <a:pPr marL="0" indent="0">
              <a:buNone/>
            </a:pPr>
            <a:r>
              <a:rPr lang="ru-RU" dirty="0" err="1"/>
              <a:t>import</a:t>
            </a:r>
            <a:r>
              <a:rPr lang="ru-RU" dirty="0"/>
              <a:t> </a:t>
            </a:r>
            <a:r>
              <a:rPr lang="ru-RU" dirty="0" err="1"/>
              <a:t>mymodule</a:t>
            </a:r>
            <a:r>
              <a:rPr lang="ru-RU" dirty="0"/>
              <a:t>. . .</a:t>
            </a:r>
            <a:r>
              <a:rPr lang="ru-RU" dirty="0" err="1"/>
              <a:t>reload</a:t>
            </a:r>
            <a:r>
              <a:rPr lang="ru-RU" dirty="0"/>
              <a:t>(</a:t>
            </a:r>
            <a:r>
              <a:rPr lang="ru-RU" dirty="0" err="1"/>
              <a:t>mymodule</a:t>
            </a:r>
            <a:r>
              <a:rPr lang="ru-RU" dirty="0"/>
              <a:t>)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Однако в этом случае все объекты, являющиеся экземплярами классов из старого варианта модуля, не изменят своего поведения.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При работе с модулями есть и другие тонкости. Например, сам процесс импорта модуля можно переопределить. Подробнее об этом можно узнать в оригинальной документации.</a:t>
            </a:r>
            <a:endParaRPr lang="uz-Cyrl-UZ" dirty="0"/>
          </a:p>
          <a:p>
            <a:pPr marL="0" indent="0">
              <a:buNone/>
            </a:pP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42543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/>
              <a:t>Встроенные </a:t>
            </a:r>
            <a:r>
              <a:rPr lang="ru-RU" sz="2000" b="1" dirty="0" smtClean="0"/>
              <a:t>функции</a:t>
            </a:r>
            <a:endParaRPr lang="uz-Cyrl-UZ" sz="2000" b="1" dirty="0"/>
          </a:p>
          <a:p>
            <a:pPr marL="0" indent="0">
              <a:buNone/>
            </a:pPr>
            <a:r>
              <a:rPr lang="ru-RU" sz="2000" dirty="0"/>
              <a:t>В среде </a:t>
            </a:r>
            <a:r>
              <a:rPr lang="ru-RU" sz="2000" dirty="0" err="1"/>
              <a:t>Python</a:t>
            </a:r>
            <a:r>
              <a:rPr lang="ru-RU" sz="2000" dirty="0"/>
              <a:t> без дополнительных операций импорта доступно более сотни встроенных объектов, в основном, функций и исключений. Для удобства функции условно разделены по категориям:</a:t>
            </a:r>
            <a:endParaRPr lang="uz-Cyrl-UZ" sz="2000" dirty="0"/>
          </a:p>
          <a:p>
            <a:pPr marL="0" lvl="0" indent="0">
              <a:buNone/>
            </a:pPr>
            <a:r>
              <a:rPr lang="ru-RU" sz="2000" dirty="0"/>
              <a:t>Функции преобразования типов и классы</a:t>
            </a:r>
            <a:r>
              <a:rPr lang="en-US" sz="2000" dirty="0"/>
              <a:t>: coerce, </a:t>
            </a:r>
            <a:r>
              <a:rPr lang="en-US" sz="2000" dirty="0" err="1"/>
              <a:t>str</a:t>
            </a:r>
            <a:r>
              <a:rPr lang="en-US" sz="2000" dirty="0"/>
              <a:t>, </a:t>
            </a:r>
            <a:r>
              <a:rPr lang="en-US" sz="2000" dirty="0" err="1"/>
              <a:t>repr</a:t>
            </a:r>
            <a:r>
              <a:rPr lang="en-US" sz="2000" dirty="0"/>
              <a:t>, </a:t>
            </a:r>
            <a:r>
              <a:rPr lang="en-US" sz="2000" dirty="0" err="1"/>
              <a:t>int</a:t>
            </a:r>
            <a:r>
              <a:rPr lang="en-US" sz="2000" dirty="0"/>
              <a:t>, list, tuple, long, float, complex, </a:t>
            </a:r>
            <a:r>
              <a:rPr lang="en-US" sz="2000" dirty="0" err="1"/>
              <a:t>dict</a:t>
            </a:r>
            <a:r>
              <a:rPr lang="en-US" sz="2000" dirty="0"/>
              <a:t>, super, file, </a:t>
            </a:r>
            <a:r>
              <a:rPr lang="en-US" sz="2000" dirty="0" err="1"/>
              <a:t>bool</a:t>
            </a:r>
            <a:r>
              <a:rPr lang="en-US" sz="2000" dirty="0"/>
              <a:t>, object </a:t>
            </a:r>
            <a:endParaRPr lang="uz-Cyrl-UZ" sz="2000" dirty="0"/>
          </a:p>
          <a:p>
            <a:pPr marL="0" lvl="0" indent="0">
              <a:buNone/>
            </a:pPr>
            <a:r>
              <a:rPr lang="ru-RU" sz="2000" dirty="0"/>
              <a:t>Числовые и строковые функции</a:t>
            </a:r>
            <a:r>
              <a:rPr lang="en-US" sz="2000" dirty="0"/>
              <a:t>: abs, </a:t>
            </a:r>
            <a:r>
              <a:rPr lang="en-US" sz="2000" dirty="0" err="1"/>
              <a:t>divmod</a:t>
            </a:r>
            <a:r>
              <a:rPr lang="en-US" sz="2000" dirty="0"/>
              <a:t>, </a:t>
            </a:r>
            <a:r>
              <a:rPr lang="en-US" sz="2000" dirty="0" err="1"/>
              <a:t>ord</a:t>
            </a:r>
            <a:r>
              <a:rPr lang="en-US" sz="2000" dirty="0"/>
              <a:t>, </a:t>
            </a:r>
            <a:r>
              <a:rPr lang="en-US" sz="2000" dirty="0" err="1"/>
              <a:t>pow</a:t>
            </a:r>
            <a:r>
              <a:rPr lang="en-US" sz="2000" dirty="0"/>
              <a:t>, </a:t>
            </a:r>
            <a:r>
              <a:rPr lang="en-US" sz="2000" dirty="0" err="1"/>
              <a:t>len</a:t>
            </a:r>
            <a:r>
              <a:rPr lang="en-US" sz="2000" dirty="0"/>
              <a:t>, </a:t>
            </a:r>
            <a:r>
              <a:rPr lang="en-US" sz="2000" dirty="0" err="1"/>
              <a:t>chr</a:t>
            </a:r>
            <a:r>
              <a:rPr lang="en-US" sz="2000" dirty="0"/>
              <a:t>, </a:t>
            </a:r>
            <a:r>
              <a:rPr lang="en-US" sz="2000" dirty="0" err="1"/>
              <a:t>unichr</a:t>
            </a:r>
            <a:r>
              <a:rPr lang="en-US" sz="2000" dirty="0"/>
              <a:t>, hex, </a:t>
            </a:r>
            <a:r>
              <a:rPr lang="en-US" sz="2000" dirty="0" err="1"/>
              <a:t>oct</a:t>
            </a:r>
            <a:r>
              <a:rPr lang="en-US" sz="2000" dirty="0"/>
              <a:t>, </a:t>
            </a:r>
            <a:r>
              <a:rPr lang="en-US" sz="2000" dirty="0" err="1"/>
              <a:t>cmp</a:t>
            </a:r>
            <a:r>
              <a:rPr lang="en-US" sz="2000" dirty="0"/>
              <a:t>, round, </a:t>
            </a:r>
            <a:r>
              <a:rPr lang="en-US" sz="2000" dirty="0" err="1"/>
              <a:t>unicode</a:t>
            </a:r>
            <a:r>
              <a:rPr lang="en-US" sz="2000" dirty="0"/>
              <a:t> </a:t>
            </a:r>
            <a:endParaRPr lang="uz-Cyrl-UZ" sz="2000" dirty="0"/>
          </a:p>
          <a:p>
            <a:pPr marL="0" lvl="0" indent="0">
              <a:buNone/>
            </a:pPr>
            <a:r>
              <a:rPr lang="ru-RU" sz="2000" dirty="0"/>
              <a:t>Функции обработки данных</a:t>
            </a:r>
            <a:r>
              <a:rPr lang="en-US" sz="2000" dirty="0"/>
              <a:t>: apply, map, filter, reduce, zip, range, </a:t>
            </a:r>
            <a:r>
              <a:rPr lang="en-US" sz="2000" dirty="0" err="1"/>
              <a:t>xrange</a:t>
            </a:r>
            <a:r>
              <a:rPr lang="en-US" sz="2000" dirty="0"/>
              <a:t>, max, min, </a:t>
            </a:r>
            <a:r>
              <a:rPr lang="en-US" sz="2000" dirty="0" err="1"/>
              <a:t>iter</a:t>
            </a:r>
            <a:r>
              <a:rPr lang="en-US" sz="2000" dirty="0"/>
              <a:t>, enumerate, sum </a:t>
            </a:r>
            <a:endParaRPr lang="uz-Cyrl-UZ" sz="2000" dirty="0"/>
          </a:p>
          <a:p>
            <a:pPr marL="0" lvl="0" indent="0">
              <a:buNone/>
            </a:pPr>
            <a:r>
              <a:rPr lang="ru-RU" sz="2000" dirty="0"/>
              <a:t>Функции определения свойств</a:t>
            </a:r>
            <a:r>
              <a:rPr lang="en-US" sz="2000" dirty="0"/>
              <a:t>: hash, id, callable, </a:t>
            </a:r>
            <a:r>
              <a:rPr lang="en-US" sz="2000" dirty="0" err="1"/>
              <a:t>issubclass</a:t>
            </a:r>
            <a:r>
              <a:rPr lang="en-US" sz="2000" dirty="0"/>
              <a:t>, </a:t>
            </a:r>
            <a:r>
              <a:rPr lang="en-US" sz="2000" dirty="0" err="1"/>
              <a:t>isinstance</a:t>
            </a:r>
            <a:r>
              <a:rPr lang="en-US" sz="2000" dirty="0"/>
              <a:t>, type </a:t>
            </a:r>
            <a:endParaRPr lang="uz-Cyrl-UZ" sz="2000" dirty="0"/>
          </a:p>
          <a:p>
            <a:pPr marL="0" lvl="0" indent="0">
              <a:buNone/>
            </a:pPr>
            <a:r>
              <a:rPr lang="ru-RU" sz="2000" dirty="0"/>
              <a:t>Функции для доступа к внутренним структурам: </a:t>
            </a:r>
            <a:r>
              <a:rPr lang="ru-RU" sz="2000" dirty="0" err="1"/>
              <a:t>locals</a:t>
            </a:r>
            <a:r>
              <a:rPr lang="ru-RU" sz="2000" dirty="0"/>
              <a:t>, </a:t>
            </a:r>
            <a:r>
              <a:rPr lang="ru-RU" sz="2000" dirty="0" err="1"/>
              <a:t>globals</a:t>
            </a:r>
            <a:r>
              <a:rPr lang="ru-RU" sz="2000" dirty="0"/>
              <a:t>, </a:t>
            </a:r>
            <a:r>
              <a:rPr lang="ru-RU" sz="2000" dirty="0" err="1"/>
              <a:t>vars</a:t>
            </a:r>
            <a:r>
              <a:rPr lang="ru-RU" sz="2000" dirty="0"/>
              <a:t>, </a:t>
            </a:r>
            <a:r>
              <a:rPr lang="ru-RU" sz="2000" dirty="0" err="1"/>
              <a:t>intern</a:t>
            </a:r>
            <a:r>
              <a:rPr lang="ru-RU" sz="2000" dirty="0"/>
              <a:t>, </a:t>
            </a:r>
            <a:r>
              <a:rPr lang="ru-RU" sz="2000" dirty="0" err="1"/>
              <a:t>dir</a:t>
            </a:r>
            <a:r>
              <a:rPr lang="ru-RU" sz="2000" dirty="0"/>
              <a:t> </a:t>
            </a:r>
            <a:endParaRPr lang="uz-Cyrl-UZ" sz="2000" dirty="0"/>
          </a:p>
          <a:p>
            <a:pPr marL="0" lvl="0" indent="0">
              <a:buNone/>
            </a:pPr>
            <a:r>
              <a:rPr lang="ru-RU" sz="2000" dirty="0"/>
              <a:t>Функции компиляции и исполнения: </a:t>
            </a:r>
            <a:r>
              <a:rPr lang="ru-RU" sz="2000" dirty="0" err="1"/>
              <a:t>eval</a:t>
            </a:r>
            <a:r>
              <a:rPr lang="ru-RU" sz="2000" dirty="0"/>
              <a:t>, </a:t>
            </a:r>
            <a:r>
              <a:rPr lang="ru-RU" sz="2000" dirty="0" err="1"/>
              <a:t>execfile</a:t>
            </a:r>
            <a:r>
              <a:rPr lang="ru-RU" sz="2000" dirty="0"/>
              <a:t>, </a:t>
            </a:r>
            <a:r>
              <a:rPr lang="ru-RU" sz="2000" dirty="0" err="1"/>
              <a:t>reload</a:t>
            </a:r>
            <a:r>
              <a:rPr lang="ru-RU" sz="2000" dirty="0"/>
              <a:t>, __</a:t>
            </a:r>
            <a:r>
              <a:rPr lang="ru-RU" sz="2000" dirty="0" err="1"/>
              <a:t>import</a:t>
            </a:r>
            <a:r>
              <a:rPr lang="ru-RU" sz="2000" dirty="0"/>
              <a:t>__, </a:t>
            </a:r>
            <a:r>
              <a:rPr lang="ru-RU" sz="2000" dirty="0" err="1"/>
              <a:t>compile</a:t>
            </a:r>
            <a:r>
              <a:rPr lang="ru-RU" sz="2000" dirty="0"/>
              <a:t> </a:t>
            </a:r>
            <a:endParaRPr lang="uz-Cyrl-UZ" sz="2000" dirty="0"/>
          </a:p>
          <a:p>
            <a:pPr marL="0" lvl="0" indent="0">
              <a:buNone/>
            </a:pPr>
            <a:r>
              <a:rPr lang="ru-RU" sz="2000" dirty="0"/>
              <a:t>Функции ввода-вывода: </a:t>
            </a:r>
            <a:r>
              <a:rPr lang="ru-RU" sz="2000" dirty="0" err="1"/>
              <a:t>input</a:t>
            </a:r>
            <a:r>
              <a:rPr lang="ru-RU" sz="2000" dirty="0"/>
              <a:t>, </a:t>
            </a:r>
            <a:r>
              <a:rPr lang="ru-RU" sz="2000" dirty="0" err="1"/>
              <a:t>raw_input</a:t>
            </a:r>
            <a:r>
              <a:rPr lang="ru-RU" sz="2000" dirty="0"/>
              <a:t>, </a:t>
            </a:r>
            <a:r>
              <a:rPr lang="ru-RU" sz="2000" dirty="0" err="1"/>
              <a:t>open</a:t>
            </a:r>
            <a:r>
              <a:rPr lang="ru-RU" sz="2000" dirty="0"/>
              <a:t> </a:t>
            </a:r>
            <a:endParaRPr lang="uz-Cyrl-UZ" sz="2000" dirty="0"/>
          </a:p>
          <a:p>
            <a:pPr marL="0" lvl="0" indent="0">
              <a:buNone/>
            </a:pPr>
            <a:r>
              <a:rPr lang="ru-RU" sz="2000" dirty="0"/>
              <a:t>Функции для работы с атрибутами: </a:t>
            </a:r>
            <a:r>
              <a:rPr lang="ru-RU" sz="2000" dirty="0" err="1"/>
              <a:t>getattr</a:t>
            </a:r>
            <a:r>
              <a:rPr lang="ru-RU" sz="2000" dirty="0"/>
              <a:t>, </a:t>
            </a:r>
            <a:r>
              <a:rPr lang="ru-RU" sz="2000" dirty="0" err="1"/>
              <a:t>setattr</a:t>
            </a:r>
            <a:r>
              <a:rPr lang="ru-RU" sz="2000" dirty="0"/>
              <a:t>, </a:t>
            </a:r>
            <a:r>
              <a:rPr lang="ru-RU" sz="2000" dirty="0" err="1"/>
              <a:t>delattr</a:t>
            </a:r>
            <a:r>
              <a:rPr lang="ru-RU" sz="2000" dirty="0"/>
              <a:t>, </a:t>
            </a:r>
            <a:r>
              <a:rPr lang="ru-RU" sz="2000" dirty="0" err="1"/>
              <a:t>hasattr</a:t>
            </a:r>
            <a:r>
              <a:rPr lang="ru-RU" sz="2000" dirty="0"/>
              <a:t> </a:t>
            </a:r>
            <a:endParaRPr lang="uz-Cyrl-UZ" sz="2000" dirty="0"/>
          </a:p>
          <a:p>
            <a:pPr marL="0" lvl="0" indent="0">
              <a:buNone/>
            </a:pPr>
            <a:r>
              <a:rPr lang="ru-RU" sz="2000" dirty="0"/>
              <a:t>Функции-"украшатели" методов классов: </a:t>
            </a:r>
            <a:r>
              <a:rPr lang="ru-RU" sz="2000" dirty="0" err="1"/>
              <a:t>staticmethod</a:t>
            </a:r>
            <a:r>
              <a:rPr lang="ru-RU" sz="2000" dirty="0"/>
              <a:t>, </a:t>
            </a:r>
            <a:r>
              <a:rPr lang="ru-RU" sz="2000" dirty="0" err="1"/>
              <a:t>classmethod</a:t>
            </a:r>
            <a:r>
              <a:rPr lang="ru-RU" sz="2000" dirty="0"/>
              <a:t>, </a:t>
            </a:r>
            <a:r>
              <a:rPr lang="ru-RU" sz="2000" dirty="0" err="1"/>
              <a:t>property</a:t>
            </a:r>
            <a:r>
              <a:rPr lang="ru-RU" sz="2000" dirty="0"/>
              <a:t> </a:t>
            </a:r>
            <a:endParaRPr lang="uz-Cyrl-UZ" sz="2000" dirty="0"/>
          </a:p>
          <a:p>
            <a:pPr marL="0" lvl="0" indent="0">
              <a:buNone/>
            </a:pPr>
            <a:r>
              <a:rPr lang="ru-RU" sz="2000" dirty="0"/>
              <a:t>Прочие функции: </a:t>
            </a:r>
            <a:r>
              <a:rPr lang="ru-RU" sz="2000" dirty="0" err="1"/>
              <a:t>buffer</a:t>
            </a:r>
            <a:r>
              <a:rPr lang="ru-RU" sz="2000" dirty="0"/>
              <a:t>, </a:t>
            </a:r>
            <a:r>
              <a:rPr lang="ru-RU" sz="2000" dirty="0" err="1" smtClean="0"/>
              <a:t>slice</a:t>
            </a:r>
            <a:endParaRPr lang="uz-Cyrl-UZ" sz="2000" dirty="0"/>
          </a:p>
        </p:txBody>
      </p:sp>
    </p:spTree>
    <p:extLst>
      <p:ext uri="{BB962C8B-B14F-4D97-AF65-F5344CB8AC3E}">
        <p14:creationId xmlns:p14="http://schemas.microsoft.com/office/powerpoint/2010/main" val="2016459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264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Совет: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Уточнить назначение функции, ее аргументов и результата можно в интерактивной сессии интерпретатора </a:t>
            </a:r>
            <a:r>
              <a:rPr lang="ru-RU" dirty="0" err="1"/>
              <a:t>Python</a:t>
            </a:r>
            <a:r>
              <a:rPr lang="ru-RU" dirty="0"/>
              <a:t>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help(</a:t>
            </a:r>
            <a:r>
              <a:rPr lang="en-US" dirty="0" err="1"/>
              <a:t>len</a:t>
            </a:r>
            <a:r>
              <a:rPr lang="en-US" dirty="0"/>
              <a:t>)Help on built-in function </a:t>
            </a:r>
            <a:r>
              <a:rPr lang="en-US" dirty="0" err="1"/>
              <a:t>len:len</a:t>
            </a:r>
            <a:r>
              <a:rPr lang="en-US" dirty="0"/>
              <a:t>(...)  </a:t>
            </a:r>
            <a:r>
              <a:rPr lang="en-US" dirty="0" err="1"/>
              <a:t>len</a:t>
            </a:r>
            <a:r>
              <a:rPr lang="en-US" dirty="0"/>
              <a:t>(object) -&gt; integer  Return the number of items of a sequence or mapping.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Или так</a:t>
            </a:r>
            <a:r>
              <a:rPr lang="en-US" dirty="0"/>
              <a:t>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print </a:t>
            </a:r>
            <a:r>
              <a:rPr lang="en-US" dirty="0" err="1"/>
              <a:t>len</a:t>
            </a:r>
            <a:r>
              <a:rPr lang="en-US" dirty="0"/>
              <a:t>.__doc__</a:t>
            </a:r>
            <a:r>
              <a:rPr lang="en-US" dirty="0" err="1"/>
              <a:t>len</a:t>
            </a:r>
            <a:r>
              <a:rPr lang="en-US" dirty="0"/>
              <a:t>(object) -&gt; </a:t>
            </a:r>
            <a:r>
              <a:rPr lang="en-US" dirty="0" err="1"/>
              <a:t>integerReturn</a:t>
            </a:r>
            <a:r>
              <a:rPr lang="en-US" dirty="0"/>
              <a:t> the number of items of a sequence or mapping.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2012411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Функции преобразования типов и классы</a:t>
            </a:r>
            <a:endParaRPr lang="uz-Cyrl-UZ" b="1" dirty="0"/>
          </a:p>
          <a:p>
            <a:pPr marL="0" indent="0">
              <a:buNone/>
            </a:pPr>
            <a:r>
              <a:rPr lang="ru-RU" dirty="0"/>
              <a:t>Функции и классы из этой категории служат для преобразования типов данных. В старых версиях </a:t>
            </a:r>
            <a:r>
              <a:rPr lang="ru-RU" dirty="0" err="1"/>
              <a:t>Python</a:t>
            </a:r>
            <a:r>
              <a:rPr lang="ru-RU" dirty="0"/>
              <a:t> для преобразования к нужному типу использовалась одноименная функция. В новых версиях </a:t>
            </a:r>
            <a:r>
              <a:rPr lang="ru-RU" dirty="0" err="1"/>
              <a:t>Python</a:t>
            </a:r>
            <a:r>
              <a:rPr lang="ru-RU" dirty="0"/>
              <a:t> роль таких функций играют имена встроенных классов (однако семантика не изменилась). Для понимания сути достаточно небольшого примера: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&gt;&gt;&gt; </a:t>
            </a:r>
            <a:r>
              <a:rPr lang="ru-RU" dirty="0" err="1"/>
              <a:t>int</a:t>
            </a:r>
            <a:r>
              <a:rPr lang="ru-RU" dirty="0"/>
              <a:t>(23.5)23&gt;&gt;&gt; </a:t>
            </a:r>
            <a:r>
              <a:rPr lang="ru-RU" dirty="0" err="1"/>
              <a:t>float</a:t>
            </a:r>
            <a:r>
              <a:rPr lang="ru-RU" dirty="0"/>
              <a:t>('12.345')</a:t>
            </a:r>
            <a:r>
              <a:rPr lang="en-US" dirty="0"/>
              <a:t>12.345000000000001&gt;&gt;&gt; </a:t>
            </a:r>
            <a:r>
              <a:rPr lang="en-US" dirty="0" err="1"/>
              <a:t>dict</a:t>
            </a:r>
            <a:r>
              <a:rPr lang="en-US" dirty="0"/>
              <a:t>([('a', 2), ('b', 3)]){'a': 2, 'b': 3}&gt;&gt;&gt; object&lt;type 'object'&gt;&gt;&gt;&gt; class </a:t>
            </a:r>
            <a:r>
              <a:rPr lang="en-US" dirty="0" err="1"/>
              <a:t>MyObject</a:t>
            </a:r>
            <a:r>
              <a:rPr lang="en-US" dirty="0"/>
              <a:t>(object):</a:t>
            </a:r>
            <a:r>
              <a:rPr lang="ru-RU" dirty="0"/>
              <a:t>...   </a:t>
            </a:r>
            <a:r>
              <a:rPr lang="ru-RU" dirty="0" err="1"/>
              <a:t>pass</a:t>
            </a:r>
            <a:r>
              <a:rPr lang="ru-RU" dirty="0"/>
              <a:t>...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1949322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3281</Words>
  <Application>Microsoft Office PowerPoint</Application>
  <PresentationFormat>Экран (4:3)</PresentationFormat>
  <Paragraphs>198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Основные стандартные модули Python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Лекция: Основные стандартные модули Python</dc:title>
  <dc:creator>Аваз</dc:creator>
  <cp:lastModifiedBy>Аваз</cp:lastModifiedBy>
  <cp:revision>3</cp:revision>
  <dcterms:created xsi:type="dcterms:W3CDTF">2018-02-24T06:29:28Z</dcterms:created>
  <dcterms:modified xsi:type="dcterms:W3CDTF">2018-02-24T06:54:01Z</dcterms:modified>
</cp:coreProperties>
</file>