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83"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BAC9D6-5300-4419-8AC6-2EF4B084457F}" type="datetimeFigureOut">
              <a:rPr lang="sk-SK" smtClean="0"/>
              <a:t>14. 7. 2019</a:t>
            </a:fld>
            <a:endParaRPr lang="sk-SK"/>
          </a:p>
        </p:txBody>
      </p:sp>
      <p:sp>
        <p:nvSpPr>
          <p:cNvPr id="4" name="Zástupný symbol pät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B35AC9-E682-4DEE-AF82-DEB7B791D2E2}" type="slidenum">
              <a:rPr lang="sk-SK" smtClean="0"/>
              <a:t>‹#›</a:t>
            </a:fld>
            <a:endParaRPr lang="sk-SK"/>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93FA2-FF94-498D-820B-178063A08C50}" type="datetimeFigureOut">
              <a:rPr lang="sk-SK" smtClean="0"/>
              <a:t>14. 7. 2019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3D981-2350-4810-8447-A9F202ABBEA1}" type="slidenum">
              <a:rPr lang="sk-SK" smtClean="0"/>
              <a:t>‹#›</a:t>
            </a:fld>
            <a:endParaRPr lang="sk-SK"/>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a:p>
        </p:txBody>
      </p:sp>
      <p:sp>
        <p:nvSpPr>
          <p:cNvPr id="5" name="Zástupný symbol päty 4"/>
          <p:cNvSpPr>
            <a:spLocks noGrp="1"/>
          </p:cNvSpPr>
          <p:nvPr>
            <p:ph type="ftr" sz="quarter" idx="10"/>
          </p:nvPr>
        </p:nvSpPr>
        <p:spPr/>
        <p:txBody>
          <a:bodyPr/>
          <a:lstStyle/>
          <a:p>
            <a:endParaRPr lang="sk-SK"/>
          </a:p>
        </p:txBody>
      </p:sp>
      <p:sp>
        <p:nvSpPr>
          <p:cNvPr id="6" name="Zástupný symbol hlavičky 5"/>
          <p:cNvSpPr>
            <a:spLocks noGrp="1"/>
          </p:cNvSpPr>
          <p:nvPr>
            <p:ph type="hdr" sz="quarter" idx="11"/>
          </p:nvPr>
        </p:nvSpPr>
        <p:spPr/>
        <p:txBody>
          <a:bodyP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
        <p:nvSpPr>
          <p:cNvPr id="15" name="Prostokąt 14"/>
          <p:cNvSpPr/>
          <p:nvPr/>
        </p:nvSpPr>
        <p:spPr>
          <a:xfrm>
            <a:off x="368978" y="6304002"/>
            <a:ext cx="8202967" cy="553998"/>
          </a:xfrm>
          <a:prstGeom prst="rect">
            <a:avLst/>
          </a:prstGeom>
        </p:spPr>
        <p:txBody>
          <a:bodyPr wrap="square">
            <a:spAutoFit/>
          </a:bodyPr>
          <a:lstStyle/>
          <a:p>
            <a:pPr algn="ctr"/>
            <a:r>
              <a:rPr lang="pl-PL" sz="1000" dirty="0" err="1" smtClean="0"/>
              <a:t>Intelligent</a:t>
            </a:r>
            <a:r>
              <a:rPr lang="pl-PL" sz="1000" dirty="0" smtClean="0"/>
              <a:t> Transport Systems: New ICT – </a:t>
            </a:r>
            <a:r>
              <a:rPr lang="pl-PL" sz="1000" dirty="0" err="1" smtClean="0"/>
              <a:t>based</a:t>
            </a:r>
            <a:r>
              <a:rPr lang="pl-PL" sz="1000" dirty="0" smtClean="0"/>
              <a:t> </a:t>
            </a:r>
            <a:r>
              <a:rPr lang="pl-PL" sz="1000" dirty="0" err="1" smtClean="0"/>
              <a:t>Master’s</a:t>
            </a:r>
            <a:r>
              <a:rPr lang="pl-PL" sz="1000" dirty="0" smtClean="0"/>
              <a:t> Curricula in Uzbekistan (INTRAS)</a:t>
            </a:r>
          </a:p>
          <a:p>
            <a:pPr algn="ctr"/>
            <a:r>
              <a:rPr lang="pl-PL" sz="1000" dirty="0" smtClean="0"/>
              <a:t>Agreement </a:t>
            </a:r>
            <a:r>
              <a:rPr lang="pl-PL" sz="1000" dirty="0" err="1" smtClean="0"/>
              <a:t>number</a:t>
            </a:r>
            <a:r>
              <a:rPr lang="pl-PL" sz="1000" dirty="0" smtClean="0"/>
              <a:t>: 2017-3516/001-001</a:t>
            </a:r>
          </a:p>
          <a:p>
            <a:pPr algn="ctr"/>
            <a:r>
              <a:rPr lang="pl-PL" sz="1000" dirty="0" smtClean="0"/>
              <a:t>Project </a:t>
            </a:r>
            <a:r>
              <a:rPr lang="pl-PL" sz="1000" dirty="0" err="1" smtClean="0"/>
              <a:t>reference</a:t>
            </a:r>
            <a:r>
              <a:rPr lang="pl-PL" sz="1000" dirty="0" smtClean="0"/>
              <a:t> </a:t>
            </a:r>
            <a:r>
              <a:rPr lang="pl-PL" sz="1000" dirty="0" err="1" smtClean="0"/>
              <a:t>number</a:t>
            </a:r>
            <a:r>
              <a:rPr lang="pl-PL" sz="1000" dirty="0" smtClean="0"/>
              <a:t>: 586292-EPP-1-2017-1-PL-EPPKA2-CBHE-JP</a:t>
            </a:r>
          </a:p>
        </p:txBody>
      </p:sp>
    </p:spTree>
    <p:extLst>
      <p:ext uri="{BB962C8B-B14F-4D97-AF65-F5344CB8AC3E}">
        <p14:creationId xmlns:p14="http://schemas.microsoft.com/office/powerpoint/2010/main" val="1582344164"/>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6914947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38332616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ED8F6484-4142-415A-8E27-163F18125258}" type="datetime1">
              <a:rPr lang="sk-SK" smtClean="0"/>
              <a:t>14. 7. 2019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255171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9281319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479838905"/>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7669436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248175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smtClean="0"/>
              <a:t>Upravte štýly predlohy textu</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24191749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41396349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5133993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18EA0B-0505-4EC7-8829-B23AE40DC870}" type="datetime1">
              <a:rPr lang="sk-SK" smtClean="0"/>
              <a:t>14. 7. 2019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7A5E66-084F-4F98-B323-48F57FFD1832}" type="slidenum">
              <a:rPr lang="sk-SK" smtClean="0"/>
              <a:t>‹#›</a:t>
            </a:fld>
            <a:endParaRPr lang="sk-SK"/>
          </a:p>
        </p:txBody>
      </p:sp>
    </p:spTree>
    <p:extLst>
      <p:ext uri="{BB962C8B-B14F-4D97-AF65-F5344CB8AC3E}">
        <p14:creationId xmlns:p14="http://schemas.microsoft.com/office/powerpoint/2010/main" val="22613558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17577" y="6356351"/>
            <a:ext cx="57971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pic>
        <p:nvPicPr>
          <p:cNvPr id="7" name="Obraz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8" name="Obraz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Tree>
    <p:extLst>
      <p:ext uri="{BB962C8B-B14F-4D97-AF65-F5344CB8AC3E}">
        <p14:creationId xmlns:p14="http://schemas.microsoft.com/office/powerpoint/2010/main" val="3837709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6"/>
            <a:ext cx="7772400" cy="1470025"/>
          </a:xfrm>
        </p:spPr>
        <p:txBody>
          <a:bodyPr/>
          <a:lstStyle/>
          <a:p>
            <a:r>
              <a:rPr lang="en-GB" b="1" dirty="0" smtClean="0">
                <a:solidFill>
                  <a:srgbClr val="0070C0"/>
                </a:solidFill>
              </a:rPr>
              <a:t>“</a:t>
            </a:r>
            <a:r>
              <a:rPr lang="en-US" b="1" dirty="0" err="1">
                <a:solidFill>
                  <a:srgbClr val="0070C0"/>
                </a:solidFill>
              </a:rPr>
              <a:t>Signalling</a:t>
            </a:r>
            <a:r>
              <a:rPr lang="en-US" b="1" dirty="0">
                <a:solidFill>
                  <a:srgbClr val="0070C0"/>
                </a:solidFill>
              </a:rPr>
              <a:t>, Command-Control and Safety for </a:t>
            </a:r>
            <a:r>
              <a:rPr lang="en-US" b="1" dirty="0" smtClean="0">
                <a:solidFill>
                  <a:srgbClr val="0070C0"/>
                </a:solidFill>
              </a:rPr>
              <a:t>Railway</a:t>
            </a:r>
            <a:r>
              <a:rPr lang="sk-SK" b="1" dirty="0" smtClean="0">
                <a:solidFill>
                  <a:srgbClr val="0070C0"/>
                </a:solidFill>
              </a:rPr>
              <a:t>s</a:t>
            </a:r>
            <a:r>
              <a:rPr lang="en-GB" b="1" dirty="0" smtClean="0">
                <a:solidFill>
                  <a:srgbClr val="0070C0"/>
                </a:solidFill>
              </a:rPr>
              <a:t>”</a:t>
            </a:r>
            <a:endParaRPr lang="sk-SK" dirty="0">
              <a:solidFill>
                <a:srgbClr val="0070C0"/>
              </a:solidFill>
            </a:endParaRPr>
          </a:p>
        </p:txBody>
      </p:sp>
      <p:sp>
        <p:nvSpPr>
          <p:cNvPr id="3" name="Podnadpis 2"/>
          <p:cNvSpPr>
            <a:spLocks noGrp="1"/>
          </p:cNvSpPr>
          <p:nvPr>
            <p:ph type="subTitle" idx="1"/>
          </p:nvPr>
        </p:nvSpPr>
        <p:spPr>
          <a:xfrm>
            <a:off x="1371600" y="3645024"/>
            <a:ext cx="6400800" cy="1752600"/>
          </a:xfrm>
        </p:spPr>
        <p:txBody>
          <a:bodyPr/>
          <a:lstStyle/>
          <a:p>
            <a:r>
              <a:rPr lang="sk-SK" b="1" dirty="0" err="1" smtClean="0"/>
              <a:t>lecture</a:t>
            </a:r>
            <a:endParaRPr lang="sk-SK" b="1" dirty="0" smtClean="0"/>
          </a:p>
          <a:p>
            <a:r>
              <a:rPr lang="en-US" sz="1800" b="1" dirty="0" smtClean="0">
                <a:solidFill>
                  <a:schemeClr val="tx1"/>
                </a:solidFill>
              </a:rPr>
              <a:t>doc</a:t>
            </a:r>
            <a:r>
              <a:rPr lang="en-US" sz="1800" b="1" dirty="0">
                <a:solidFill>
                  <a:schemeClr val="tx1"/>
                </a:solidFill>
              </a:rPr>
              <a:t>. Ing. </a:t>
            </a:r>
            <a:r>
              <a:rPr lang="en-US" sz="1800" b="1" dirty="0" smtClean="0">
                <a:solidFill>
                  <a:schemeClr val="tx1"/>
                </a:solidFill>
              </a:rPr>
              <a:t>Martin </a:t>
            </a:r>
            <a:r>
              <a:rPr lang="en-US" sz="1800" b="1" dirty="0">
                <a:solidFill>
                  <a:schemeClr val="tx1"/>
                </a:solidFill>
              </a:rPr>
              <a:t>Kendra, PhD</a:t>
            </a:r>
            <a:r>
              <a:rPr lang="en-US" sz="1800" b="1" dirty="0" smtClean="0">
                <a:solidFill>
                  <a:schemeClr val="tx1"/>
                </a:solidFill>
              </a:rPr>
              <a:t>.</a:t>
            </a:r>
            <a:endParaRPr lang="sk-SK" sz="1800" b="1" dirty="0" smtClean="0">
              <a:solidFill>
                <a:schemeClr val="tx1"/>
              </a:solidFill>
            </a:endParaRPr>
          </a:p>
          <a:p>
            <a:endParaRPr lang="sk-SK" sz="1800" b="1" dirty="0">
              <a:solidFill>
                <a:schemeClr val="tx1"/>
              </a:solidFill>
            </a:endParaRPr>
          </a:p>
          <a:p>
            <a:r>
              <a:rPr lang="sk-SK" sz="1800" b="1" dirty="0" err="1" smtClean="0">
                <a:solidFill>
                  <a:schemeClr val="tx1"/>
                </a:solidFill>
              </a:rPr>
              <a:t>July</a:t>
            </a:r>
            <a:r>
              <a:rPr lang="sk-SK" sz="1800" b="1" dirty="0" smtClean="0">
                <a:solidFill>
                  <a:schemeClr val="tx1"/>
                </a:solidFill>
              </a:rPr>
              <a:t>, 2th, 2019</a:t>
            </a:r>
            <a:endParaRPr lang="sk-SK" sz="1800" dirty="0">
              <a:solidFill>
                <a:schemeClr val="tx1"/>
              </a:solidFill>
            </a:endParaRPr>
          </a:p>
        </p:txBody>
      </p:sp>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err="1" smtClean="0">
                <a:solidFill>
                  <a:srgbClr val="0070C0"/>
                </a:solidFill>
              </a:rPr>
              <a:t>Level</a:t>
            </a:r>
            <a:r>
              <a:rPr lang="sk-SK" sz="3200" b="1" dirty="0" smtClean="0">
                <a:solidFill>
                  <a:srgbClr val="0070C0"/>
                </a:solidFill>
              </a:rPr>
              <a:t> 1</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sk-SK" sz="2800" dirty="0"/>
              <a:t>I</a:t>
            </a:r>
            <a:r>
              <a:rPr lang="en-US" sz="2800" dirty="0" err="1" smtClean="0"/>
              <a:t>nvolves</a:t>
            </a:r>
            <a:r>
              <a:rPr lang="en-US" sz="2800" dirty="0" smtClean="0"/>
              <a:t> continuous supervision of train movement while a non-continuous communication between train and trackside (normally by means of Euro-</a:t>
            </a:r>
            <a:r>
              <a:rPr lang="en-US" sz="2800" dirty="0" err="1" smtClean="0"/>
              <a:t>balises</a:t>
            </a:r>
            <a:r>
              <a:rPr lang="en-US" sz="2800" dirty="0" smtClean="0"/>
              <a:t>)</a:t>
            </a:r>
            <a:endParaRPr lang="sk-SK" sz="2800" dirty="0" smtClean="0"/>
          </a:p>
          <a:p>
            <a:pPr marL="182563" indent="-182563">
              <a:buFontTx/>
              <a:buChar char="-"/>
              <a:tabLst>
                <a:tab pos="182563" algn="l"/>
              </a:tabLst>
            </a:pPr>
            <a:r>
              <a:rPr lang="en-US" sz="2800" dirty="0" err="1" smtClean="0"/>
              <a:t>Lineside</a:t>
            </a:r>
            <a:r>
              <a:rPr lang="en-US" sz="2800" dirty="0" smtClean="0"/>
              <a:t> signals are necessary and train detection is performed by the trackside equipment out of the scope of ERTMS</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6" name="Obrázok 15" descr="https://upload.wikimedia.org/wikipedia/commons/thumb/8/83/ETCS_L1_en.svg/2560px-ETCS_L1_en.svg.png"/>
          <p:cNvPicPr/>
          <p:nvPr/>
        </p:nvPicPr>
        <p:blipFill>
          <a:blip r:embed="rId3" cstate="print"/>
          <a:srcRect t="7331" b="6452"/>
          <a:stretch>
            <a:fillRect/>
          </a:stretch>
        </p:blipFill>
        <p:spPr bwMode="auto">
          <a:xfrm>
            <a:off x="3707904" y="4149080"/>
            <a:ext cx="4032448" cy="1832223"/>
          </a:xfrm>
          <a:prstGeom prst="rect">
            <a:avLst/>
          </a:prstGeom>
          <a:noFill/>
          <a:ln w="9525">
            <a:noFill/>
            <a:miter lim="800000"/>
            <a:headEnd/>
            <a:tailEnd/>
          </a:ln>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err="1" smtClean="0">
                <a:solidFill>
                  <a:srgbClr val="0070C0"/>
                </a:solidFill>
              </a:rPr>
              <a:t>Level</a:t>
            </a:r>
            <a:r>
              <a:rPr lang="sk-SK" sz="3200" b="1" dirty="0" smtClean="0">
                <a:solidFill>
                  <a:srgbClr val="0070C0"/>
                </a:solidFill>
              </a:rPr>
              <a:t> 2</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sk-SK" sz="2800" dirty="0" smtClean="0"/>
              <a:t>I</a:t>
            </a:r>
            <a:r>
              <a:rPr lang="en-US" sz="2800" dirty="0" err="1" smtClean="0"/>
              <a:t>nvolves</a:t>
            </a:r>
            <a:r>
              <a:rPr lang="en-US" sz="2800" dirty="0" smtClean="0"/>
              <a:t> continuous supervision of train movement with continuous communication, which is provided by GSM-R, between both the train and trackside</a:t>
            </a:r>
            <a:endParaRPr lang="sk-SK" sz="2800" dirty="0" smtClean="0"/>
          </a:p>
          <a:p>
            <a:pPr marL="182563" indent="-182563">
              <a:buFontTx/>
              <a:buChar char="-"/>
              <a:tabLst>
                <a:tab pos="182563" algn="l"/>
              </a:tabLst>
            </a:pPr>
            <a:r>
              <a:rPr lang="en-US" sz="2800" dirty="0" err="1" smtClean="0"/>
              <a:t>Lineside</a:t>
            </a:r>
            <a:r>
              <a:rPr lang="en-US" sz="2800" dirty="0" smtClean="0"/>
              <a:t> signals are optional in this case</a:t>
            </a:r>
            <a:endParaRPr lang="sk-SK" sz="2800" dirty="0" smtClean="0"/>
          </a:p>
          <a:p>
            <a:pPr marL="182563" indent="-182563">
              <a:buFontTx/>
              <a:buChar char="-"/>
              <a:tabLst>
                <a:tab pos="182563" algn="l"/>
              </a:tabLst>
            </a:pPr>
            <a:r>
              <a:rPr lang="sk-SK" sz="2800" dirty="0" smtClean="0"/>
              <a:t>T</a:t>
            </a:r>
            <a:r>
              <a:rPr lang="en-US" sz="2800" dirty="0" smtClean="0"/>
              <a:t>rain detection is performed by the trackside equipment out of the scope of ERTMS</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5" name="Obrázok 14" descr="https://upload.wikimedia.org/wikipedia/commons/thumb/9/9d/ETCS_L2_en.svg/2560px-ETCS_L2_en.svg.png"/>
          <p:cNvPicPr/>
          <p:nvPr/>
        </p:nvPicPr>
        <p:blipFill>
          <a:blip r:embed="rId3" cstate="print"/>
          <a:srcRect t="6745" b="12023"/>
          <a:stretch>
            <a:fillRect/>
          </a:stretch>
        </p:blipFill>
        <p:spPr bwMode="auto">
          <a:xfrm>
            <a:off x="4716016" y="4437113"/>
            <a:ext cx="4034433" cy="1656184"/>
          </a:xfrm>
          <a:prstGeom prst="rect">
            <a:avLst/>
          </a:prstGeom>
          <a:noFill/>
          <a:ln w="9525">
            <a:noFill/>
            <a:miter lim="800000"/>
            <a:headEnd/>
            <a:tailEnd/>
          </a:ln>
        </p:spPr>
      </p:pic>
      <p:sp>
        <p:nvSpPr>
          <p:cNvPr id="16"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err="1" smtClean="0">
                <a:solidFill>
                  <a:srgbClr val="0070C0"/>
                </a:solidFill>
              </a:rPr>
              <a:t>Level</a:t>
            </a:r>
            <a:r>
              <a:rPr lang="sk-SK" sz="3200" b="1" dirty="0" smtClean="0">
                <a:solidFill>
                  <a:srgbClr val="0070C0"/>
                </a:solidFill>
              </a:rPr>
              <a:t> 3</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lnSpcReduction="10000"/>
          </a:bodyPr>
          <a:lstStyle/>
          <a:p>
            <a:pPr marL="182563" indent="-182563">
              <a:buFontTx/>
              <a:buChar char="-"/>
              <a:tabLst>
                <a:tab pos="182563" algn="l"/>
              </a:tabLst>
            </a:pPr>
            <a:r>
              <a:rPr lang="sk-SK" sz="2800" dirty="0" smtClean="0"/>
              <a:t>C</a:t>
            </a:r>
            <a:r>
              <a:rPr lang="en-US" sz="2800" dirty="0" err="1" smtClean="0"/>
              <a:t>ontinuous</a:t>
            </a:r>
            <a:r>
              <a:rPr lang="en-US" sz="2800" dirty="0" smtClean="0"/>
              <a:t> train supervision with continuous communication between the train and trackside</a:t>
            </a:r>
            <a:endParaRPr lang="sk-SK" sz="2800" dirty="0" smtClean="0"/>
          </a:p>
          <a:p>
            <a:pPr marL="182563" indent="-182563">
              <a:buFontTx/>
              <a:buChar char="-"/>
              <a:tabLst>
                <a:tab pos="182563" algn="l"/>
              </a:tabLst>
            </a:pPr>
            <a:r>
              <a:rPr lang="sk-SK" sz="2800" dirty="0" smtClean="0"/>
              <a:t>M</a:t>
            </a:r>
            <a:r>
              <a:rPr lang="en-US" sz="2800" dirty="0" err="1" smtClean="0"/>
              <a:t>ain</a:t>
            </a:r>
            <a:r>
              <a:rPr lang="en-US" sz="2800" dirty="0" smtClean="0"/>
              <a:t> difference with level 2 is that the train location and integrity is managed within the scope of the ERTMS system, i.e. there is no need for </a:t>
            </a:r>
            <a:r>
              <a:rPr lang="en-US" sz="2800" dirty="0" err="1" smtClean="0"/>
              <a:t>lineside</a:t>
            </a:r>
            <a:r>
              <a:rPr lang="en-US" sz="2800" dirty="0" smtClean="0"/>
              <a:t> signals or train detection systems on the trackside other than Euro-</a:t>
            </a:r>
            <a:r>
              <a:rPr lang="en-US" sz="2800" dirty="0" err="1" smtClean="0"/>
              <a:t>balises</a:t>
            </a:r>
            <a:endParaRPr lang="sk-SK" sz="2800" dirty="0" smtClean="0"/>
          </a:p>
          <a:p>
            <a:pPr marL="182563" indent="-182563">
              <a:buFontTx/>
              <a:buChar char="-"/>
              <a:tabLst>
                <a:tab pos="182563" algn="l"/>
              </a:tabLst>
            </a:pPr>
            <a:r>
              <a:rPr lang="en-US" sz="2800" dirty="0" smtClean="0"/>
              <a:t>Train integrity is supervised by the train, i.e. the train supervises being complete and not having been accidentally split</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err="1" smtClean="0">
                <a:solidFill>
                  <a:srgbClr val="0070C0"/>
                </a:solidFill>
              </a:rPr>
              <a:t>Level</a:t>
            </a:r>
            <a:r>
              <a:rPr lang="sk-SK" sz="3200" b="1" dirty="0" smtClean="0">
                <a:solidFill>
                  <a:srgbClr val="0070C0"/>
                </a:solidFill>
              </a:rPr>
              <a:t> 3</a:t>
            </a:r>
            <a:endParaRPr lang="sk-SK" sz="3200" b="1" dirty="0">
              <a:solidFill>
                <a:srgbClr val="0070C0"/>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 name="Obrázok 13" descr="https://upload.wikimedia.org/wikipedia/commons/thumb/8/8b/ETCS_L3_en.svg/2560px-ETCS_L3_en.svg.png"/>
          <p:cNvPicPr/>
          <p:nvPr/>
        </p:nvPicPr>
        <p:blipFill>
          <a:blip r:embed="rId3" cstate="print"/>
          <a:srcRect t="7625" b="11437"/>
          <a:stretch>
            <a:fillRect/>
          </a:stretch>
        </p:blipFill>
        <p:spPr bwMode="auto">
          <a:xfrm>
            <a:off x="1690687" y="2114550"/>
            <a:ext cx="5762625" cy="2628900"/>
          </a:xfrm>
          <a:prstGeom prst="rect">
            <a:avLst/>
          </a:prstGeom>
          <a:noFill/>
          <a:ln w="9525">
            <a:noFill/>
            <a:miter lim="800000"/>
            <a:headEnd/>
            <a:tailEnd/>
          </a:ln>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err="1" smtClean="0">
                <a:solidFill>
                  <a:srgbClr val="0070C0"/>
                </a:solidFill>
              </a:rPr>
              <a:t>Addition</a:t>
            </a:r>
            <a:r>
              <a:rPr lang="sk-SK" sz="3200" b="1" dirty="0" smtClean="0">
                <a:solidFill>
                  <a:srgbClr val="0070C0"/>
                </a:solidFill>
              </a:rPr>
              <a:t> </a:t>
            </a:r>
            <a:r>
              <a:rPr lang="sk-SK" sz="3200" b="1" dirty="0" err="1" smtClean="0">
                <a:solidFill>
                  <a:srgbClr val="0070C0"/>
                </a:solidFill>
              </a:rPr>
              <a:t>levels</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en-US" sz="2800" b="1" dirty="0" smtClean="0"/>
              <a:t>Level 0</a:t>
            </a:r>
            <a:r>
              <a:rPr lang="sk-SK" sz="2800" dirty="0" smtClean="0"/>
              <a:t> -</a:t>
            </a:r>
            <a:r>
              <a:rPr lang="en-US" sz="2800" dirty="0" smtClean="0"/>
              <a:t> for trains equipped with ETCS running along non-equipped lines</a:t>
            </a:r>
            <a:endParaRPr lang="sk-SK" sz="2800" dirty="0" smtClean="0"/>
          </a:p>
          <a:p>
            <a:pPr marL="182563" indent="-182563">
              <a:tabLst>
                <a:tab pos="182563" algn="l"/>
              </a:tabLst>
            </a:pPr>
            <a:endParaRPr lang="sk-SK" sz="2800" dirty="0" smtClean="0"/>
          </a:p>
          <a:p>
            <a:pPr marL="182563" indent="-182563">
              <a:buFontTx/>
              <a:buChar char="-"/>
              <a:tabLst>
                <a:tab pos="182563" algn="l"/>
              </a:tabLst>
            </a:pPr>
            <a:r>
              <a:rPr lang="en-US" sz="2800" b="1" dirty="0" smtClean="0"/>
              <a:t>Level STM</a:t>
            </a:r>
            <a:r>
              <a:rPr lang="sk-SK" sz="2800" b="1" dirty="0" smtClean="0"/>
              <a:t> </a:t>
            </a:r>
            <a:r>
              <a:rPr lang="sk-SK" sz="2800" dirty="0" smtClean="0"/>
              <a:t>-</a:t>
            </a:r>
            <a:r>
              <a:rPr lang="en-US" sz="2800" dirty="0" smtClean="0"/>
              <a:t> for trains equipped with ETCS running on lines where the class B system needs to be operated</a:t>
            </a:r>
            <a:r>
              <a:rPr lang="sk-SK" sz="2800" dirty="0" smtClean="0"/>
              <a:t>;</a:t>
            </a:r>
            <a:r>
              <a:rPr lang="en-US" sz="2800" dirty="0" smtClean="0"/>
              <a:t> </a:t>
            </a:r>
            <a:r>
              <a:rPr lang="sk-SK" sz="2800" dirty="0" smtClean="0"/>
              <a:t>r</a:t>
            </a:r>
            <a:r>
              <a:rPr lang="en-US" sz="2800" dirty="0" err="1" smtClean="0"/>
              <a:t>egarding</a:t>
            </a:r>
            <a:r>
              <a:rPr lang="en-US" sz="2800" dirty="0" smtClean="0"/>
              <a:t> the STM level, the ETCS acts as an interface between the driver and the national ATP</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700808"/>
            <a:ext cx="8229600" cy="4320480"/>
          </a:xfrm>
          <a:prstGeom prst="rect">
            <a:avLst/>
          </a:prstGeom>
        </p:spPr>
        <p:txBody>
          <a:bodyPr vert="horz" lIns="91440" tIns="45720" rIns="91440" bIns="45720" rtlCol="0">
            <a:normAutofit fontScale="92500" lnSpcReduction="20000"/>
          </a:bodyPr>
          <a:lstStyle/>
          <a:p>
            <a:pPr marL="182563" indent="-182563" algn="ctr">
              <a:tabLst>
                <a:tab pos="182563" algn="l"/>
              </a:tabLst>
            </a:pPr>
            <a:r>
              <a:rPr lang="sk-SK" sz="3200" b="1" dirty="0" err="1" smtClean="0">
                <a:solidFill>
                  <a:schemeClr val="tx1">
                    <a:tint val="75000"/>
                  </a:schemeClr>
                </a:solidFill>
              </a:rPr>
              <a:t>Trackside</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err="1" smtClean="0"/>
              <a:t>Euro-balise</a:t>
            </a:r>
            <a:endParaRPr lang="sk-SK" sz="2800" b="1" dirty="0" smtClean="0"/>
          </a:p>
          <a:p>
            <a:pPr marL="712788" indent="-355600">
              <a:tabLst>
                <a:tab pos="712788" algn="l"/>
              </a:tabLst>
            </a:pPr>
            <a:r>
              <a:rPr lang="sk-SK" sz="2800" dirty="0" smtClean="0"/>
              <a:t>=	P</a:t>
            </a:r>
            <a:r>
              <a:rPr lang="en-US" sz="2800" dirty="0" err="1" smtClean="0"/>
              <a:t>assive</a:t>
            </a:r>
            <a:r>
              <a:rPr lang="en-US" sz="2800" dirty="0" smtClean="0"/>
              <a:t> device that lays on the track</a:t>
            </a:r>
            <a:endParaRPr lang="sk-SK" sz="2800" dirty="0" smtClean="0"/>
          </a:p>
          <a:p>
            <a:pPr marL="712788" indent="-355600">
              <a:tabLst>
                <a:tab pos="712788" algn="l"/>
              </a:tabLst>
            </a:pPr>
            <a:r>
              <a:rPr lang="sk-SK" sz="2800" dirty="0" smtClean="0"/>
              <a:t>=	S</a:t>
            </a:r>
            <a:r>
              <a:rPr lang="en-US" sz="2800" dirty="0" err="1" smtClean="0"/>
              <a:t>toring</a:t>
            </a:r>
            <a:r>
              <a:rPr lang="en-US" sz="2800" dirty="0" smtClean="0"/>
              <a:t> data (fixed or switchable, i.e. with the possibility of changing information content) related to the infrastructure</a:t>
            </a:r>
            <a:r>
              <a:rPr lang="sk-SK" sz="2800" dirty="0" smtClean="0"/>
              <a:t> (</a:t>
            </a:r>
            <a:r>
              <a:rPr lang="en-US" sz="2800" dirty="0" smtClean="0"/>
              <a:t>such as speed limits, position references, gradients, etc.)</a:t>
            </a:r>
            <a:endParaRPr lang="sk-SK" sz="2800" dirty="0" smtClean="0"/>
          </a:p>
          <a:p>
            <a:pPr marL="712788" indent="-355600">
              <a:tabLst>
                <a:tab pos="712788" algn="l"/>
              </a:tabLst>
            </a:pPr>
            <a:r>
              <a:rPr lang="sk-SK" sz="2800" dirty="0" smtClean="0"/>
              <a:t>=	P</a:t>
            </a:r>
            <a:r>
              <a:rPr lang="en-US" sz="2800" dirty="0" err="1" smtClean="0"/>
              <a:t>assive</a:t>
            </a:r>
            <a:r>
              <a:rPr lang="en-US" sz="2800" dirty="0" smtClean="0"/>
              <a:t> device because it does not</a:t>
            </a:r>
            <a:endParaRPr lang="sk-SK" sz="2800" dirty="0" smtClean="0"/>
          </a:p>
          <a:p>
            <a:pPr marL="712788" indent="-355600">
              <a:tabLst>
                <a:tab pos="712788" algn="l"/>
              </a:tabLst>
            </a:pPr>
            <a:r>
              <a:rPr lang="sk-SK" sz="2800" dirty="0"/>
              <a:t>	</a:t>
            </a:r>
            <a:r>
              <a:rPr lang="en-US" sz="2800" dirty="0" smtClean="0"/>
              <a:t>need an electric supply, since it is the</a:t>
            </a:r>
            <a:endParaRPr lang="sk-SK" sz="2800" dirty="0" smtClean="0"/>
          </a:p>
          <a:p>
            <a:pPr marL="712788" indent="-355600">
              <a:tabLst>
                <a:tab pos="712788" algn="l"/>
              </a:tabLst>
            </a:pPr>
            <a:r>
              <a:rPr lang="sk-SK" sz="2800" dirty="0"/>
              <a:t>	</a:t>
            </a:r>
            <a:r>
              <a:rPr lang="en-US" sz="2800" dirty="0" smtClean="0"/>
              <a:t>train antenna (BTM) that energizes it</a:t>
            </a:r>
            <a:endParaRPr lang="sk-SK" sz="2800" dirty="0" smtClean="0"/>
          </a:p>
          <a:p>
            <a:pPr marL="712788" indent="-355600">
              <a:tabLst>
                <a:tab pos="712788" algn="l"/>
              </a:tabLst>
            </a:pPr>
            <a:r>
              <a:rPr lang="sk-SK" sz="2800" dirty="0"/>
              <a:t>	</a:t>
            </a:r>
            <a:r>
              <a:rPr lang="en-US" sz="2800" dirty="0" smtClean="0"/>
              <a:t>when passing over it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 name="Obrázok 13"/>
          <p:cNvPicPr/>
          <p:nvPr/>
        </p:nvPicPr>
        <p:blipFill>
          <a:blip r:embed="rId3" cstate="print"/>
          <a:srcRect l="61487" t="57843" r="26777" b="19118"/>
          <a:stretch>
            <a:fillRect/>
          </a:stretch>
        </p:blipFill>
        <p:spPr bwMode="auto">
          <a:xfrm>
            <a:off x="6242446" y="4293096"/>
            <a:ext cx="2794050" cy="1542280"/>
          </a:xfrm>
          <a:prstGeom prst="rect">
            <a:avLst/>
          </a:prstGeom>
          <a:noFill/>
          <a:ln w="9525">
            <a:noFill/>
            <a:miter lim="800000"/>
            <a:headEnd/>
            <a:tailEnd/>
          </a:ln>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700808"/>
            <a:ext cx="8496944" cy="4320480"/>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Trackside</a:t>
            </a:r>
            <a:endParaRPr lang="sk-SK" sz="3200" b="1" dirty="0" smtClean="0">
              <a:solidFill>
                <a:schemeClr val="tx1">
                  <a:tint val="75000"/>
                </a:schemeClr>
              </a:solidFill>
            </a:endParaRPr>
          </a:p>
          <a:p>
            <a:pPr marL="182563" indent="-182563" algn="ctr">
              <a:tabLst>
                <a:tab pos="182563" algn="l"/>
              </a:tabLst>
            </a:pPr>
            <a:endParaRPr lang="sk-SK" sz="2000" b="1" dirty="0">
              <a:solidFill>
                <a:schemeClr val="tx1">
                  <a:tint val="75000"/>
                </a:schemeClr>
              </a:solidFill>
            </a:endParaRPr>
          </a:p>
          <a:p>
            <a:pPr marL="182563" indent="-182563">
              <a:buFontTx/>
              <a:buChar char="-"/>
              <a:tabLst>
                <a:tab pos="182563" algn="l"/>
              </a:tabLst>
            </a:pPr>
            <a:r>
              <a:rPr lang="sk-SK" sz="2800" b="1" dirty="0"/>
              <a:t>LEU (</a:t>
            </a:r>
            <a:r>
              <a:rPr lang="sk-SK" sz="2800" b="1" dirty="0" err="1"/>
              <a:t>Lineside</a:t>
            </a:r>
            <a:r>
              <a:rPr lang="sk-SK" sz="2800" b="1" dirty="0"/>
              <a:t> </a:t>
            </a:r>
            <a:r>
              <a:rPr lang="sk-SK" sz="2800" b="1" dirty="0" err="1"/>
              <a:t>Electronic</a:t>
            </a:r>
            <a:r>
              <a:rPr lang="sk-SK" sz="2800" b="1" dirty="0"/>
              <a:t> </a:t>
            </a:r>
            <a:r>
              <a:rPr lang="sk-SK" sz="2800" b="1" dirty="0" err="1" smtClean="0"/>
              <a:t>Unit</a:t>
            </a:r>
            <a:r>
              <a:rPr lang="sk-SK" sz="2800" b="1" dirty="0" smtClean="0"/>
              <a:t>)</a:t>
            </a:r>
          </a:p>
          <a:p>
            <a:pPr marL="712788" indent="-355600">
              <a:tabLst>
                <a:tab pos="712788" algn="l"/>
              </a:tabLst>
            </a:pPr>
            <a:r>
              <a:rPr lang="sk-SK" sz="2800" dirty="0" smtClean="0"/>
              <a:t>=	I</a:t>
            </a:r>
            <a:r>
              <a:rPr lang="en-US" sz="2800" dirty="0" err="1" smtClean="0"/>
              <a:t>nterface</a:t>
            </a:r>
            <a:r>
              <a:rPr lang="en-US" sz="2800" dirty="0" smtClean="0"/>
              <a:t> between the Euro-</a:t>
            </a:r>
            <a:r>
              <a:rPr lang="en-US" sz="2800" dirty="0" err="1" smtClean="0"/>
              <a:t>balise</a:t>
            </a:r>
            <a:r>
              <a:rPr lang="en-US" sz="2800" dirty="0" smtClean="0"/>
              <a:t> and interlocking</a:t>
            </a:r>
            <a:endParaRPr lang="sk-SK" sz="2800" dirty="0" smtClean="0"/>
          </a:p>
          <a:p>
            <a:pPr marL="712788" indent="-355600">
              <a:tabLst>
                <a:tab pos="712788" algn="l"/>
              </a:tabLst>
            </a:pPr>
            <a:r>
              <a:rPr lang="sk-SK" sz="2800" dirty="0" smtClean="0"/>
              <a:t>=	A</a:t>
            </a:r>
            <a:r>
              <a:rPr lang="en-US" sz="2800" dirty="0" err="1" smtClean="0"/>
              <a:t>cquires</a:t>
            </a:r>
            <a:r>
              <a:rPr lang="en-US" sz="2800" dirty="0" smtClean="0"/>
              <a:t> the information from the latter, and in concordance with the </a:t>
            </a:r>
            <a:r>
              <a:rPr lang="en-US" sz="2800" dirty="0" err="1" smtClean="0"/>
              <a:t>lineside</a:t>
            </a:r>
            <a:r>
              <a:rPr lang="en-US" sz="2800" dirty="0" smtClean="0"/>
              <a:t> </a:t>
            </a:r>
            <a:r>
              <a:rPr lang="en-US" sz="2800" dirty="0" err="1" smtClean="0"/>
              <a:t>signalling</a:t>
            </a:r>
            <a:r>
              <a:rPr lang="en-US" sz="2800" dirty="0" smtClean="0"/>
              <a:t> (if available) sends the appropriate telegrams to the Euro-</a:t>
            </a:r>
            <a:r>
              <a:rPr lang="en-US" sz="2800" dirty="0" err="1" smtClean="0"/>
              <a:t>balises</a:t>
            </a:r>
            <a:r>
              <a:rPr lang="en-US" sz="2800" dirty="0" smtClean="0"/>
              <a:t>.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5" name="Obrázok 14"/>
          <p:cNvPicPr/>
          <p:nvPr/>
        </p:nvPicPr>
        <p:blipFill>
          <a:blip r:embed="rId3" cstate="print"/>
          <a:srcRect l="88099" t="50000" r="2810" b="24510"/>
          <a:stretch>
            <a:fillRect/>
          </a:stretch>
        </p:blipFill>
        <p:spPr bwMode="auto">
          <a:xfrm>
            <a:off x="6804248" y="4653136"/>
            <a:ext cx="1984680" cy="1876425"/>
          </a:xfrm>
          <a:prstGeom prst="rect">
            <a:avLst/>
          </a:prstGeom>
          <a:noFill/>
          <a:ln w="9525">
            <a:noFill/>
            <a:miter lim="800000"/>
            <a:headEnd/>
            <a:tailEnd/>
          </a:ln>
        </p:spPr>
      </p:pic>
      <p:sp>
        <p:nvSpPr>
          <p:cNvPr id="16"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700808"/>
            <a:ext cx="8496944" cy="4320480"/>
          </a:xfrm>
          <a:prstGeom prst="rect">
            <a:avLst/>
          </a:prstGeom>
        </p:spPr>
        <p:txBody>
          <a:bodyPr vert="horz" lIns="91440" tIns="45720" rIns="91440" bIns="45720" rtlCol="0">
            <a:normAutofit fontScale="92500" lnSpcReduction="20000"/>
          </a:bodyPr>
          <a:lstStyle/>
          <a:p>
            <a:pPr marL="182563" indent="-182563" algn="ctr">
              <a:tabLst>
                <a:tab pos="182563" algn="l"/>
              </a:tabLst>
            </a:pPr>
            <a:r>
              <a:rPr lang="sk-SK" sz="3200" b="1" dirty="0" err="1" smtClean="0">
                <a:solidFill>
                  <a:schemeClr val="tx1">
                    <a:tint val="75000"/>
                  </a:schemeClr>
                </a:solidFill>
              </a:rPr>
              <a:t>Trackside</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a:t>RIU (</a:t>
            </a:r>
            <a:r>
              <a:rPr lang="sk-SK" sz="2800" b="1" dirty="0" err="1"/>
              <a:t>Radio</a:t>
            </a:r>
            <a:r>
              <a:rPr lang="sk-SK" sz="2800" b="1" dirty="0"/>
              <a:t> </a:t>
            </a:r>
            <a:r>
              <a:rPr lang="sk-SK" sz="2800" b="1" dirty="0" err="1"/>
              <a:t>In-fill</a:t>
            </a:r>
            <a:r>
              <a:rPr lang="sk-SK" sz="2800" b="1" dirty="0"/>
              <a:t> </a:t>
            </a:r>
            <a:r>
              <a:rPr lang="sk-SK" sz="2800" b="1" dirty="0" err="1" smtClean="0"/>
              <a:t>Unit</a:t>
            </a:r>
            <a:r>
              <a:rPr lang="sk-SK" sz="2800" b="1" dirty="0" smtClean="0"/>
              <a:t>)</a:t>
            </a:r>
          </a:p>
          <a:p>
            <a:pPr marL="712788" indent="-355600">
              <a:tabLst>
                <a:tab pos="712788" algn="l"/>
              </a:tabLst>
            </a:pPr>
            <a:r>
              <a:rPr lang="sk-SK" sz="2800" dirty="0" smtClean="0"/>
              <a:t>=	O</a:t>
            </a:r>
            <a:r>
              <a:rPr lang="en-US" sz="2800" dirty="0" err="1" smtClean="0"/>
              <a:t>ptional</a:t>
            </a:r>
            <a:r>
              <a:rPr lang="en-US" sz="2800" dirty="0" smtClean="0"/>
              <a:t> component, applicable to ETCS Level 1 in order to increase system performance</a:t>
            </a:r>
            <a:endParaRPr lang="sk-SK" sz="2800" dirty="0" smtClean="0"/>
          </a:p>
          <a:p>
            <a:pPr marL="712788" indent="-355600">
              <a:tabLst>
                <a:tab pos="712788" algn="l"/>
              </a:tabLst>
            </a:pPr>
            <a:r>
              <a:rPr lang="sk-SK" sz="2800" dirty="0" smtClean="0"/>
              <a:t>=	A</a:t>
            </a:r>
            <a:r>
              <a:rPr lang="en-US" sz="2800" dirty="0" err="1" smtClean="0"/>
              <a:t>llows</a:t>
            </a:r>
            <a:r>
              <a:rPr lang="en-US" sz="2800" dirty="0" smtClean="0"/>
              <a:t> the message contained in a Euro-</a:t>
            </a:r>
            <a:r>
              <a:rPr lang="en-US" sz="2800" dirty="0" err="1" smtClean="0"/>
              <a:t>balise</a:t>
            </a:r>
            <a:r>
              <a:rPr lang="en-US" sz="2800" dirty="0" smtClean="0"/>
              <a:t> to be sent in advance to the train by GSM-R transmission</a:t>
            </a:r>
            <a:endParaRPr lang="sk-SK" sz="2800" dirty="0" smtClean="0"/>
          </a:p>
          <a:p>
            <a:pPr marL="712788" indent="-355600">
              <a:tabLst>
                <a:tab pos="712788" algn="l"/>
              </a:tabLst>
            </a:pPr>
            <a:r>
              <a:rPr lang="sk-SK" sz="2800" dirty="0" smtClean="0"/>
              <a:t>=	T</a:t>
            </a:r>
            <a:r>
              <a:rPr lang="en-US" sz="2800" dirty="0" smtClean="0"/>
              <a:t>rain located in the coverage area of the radio infill can constantly receive updated information, e.g.:  if the signal ‘clears’ the movement </a:t>
            </a:r>
            <a:r>
              <a:rPr lang="en-US" sz="2800" dirty="0" err="1" smtClean="0"/>
              <a:t>authorisation</a:t>
            </a:r>
            <a:r>
              <a:rPr lang="en-US" sz="2800" dirty="0" smtClean="0"/>
              <a:t> will be updated without  the train needing to read the </a:t>
            </a:r>
            <a:r>
              <a:rPr lang="en-US" sz="2800" dirty="0" err="1" smtClean="0"/>
              <a:t>balise</a:t>
            </a:r>
            <a:r>
              <a:rPr lang="en-US" sz="2800" dirty="0" smtClean="0"/>
              <a:t> located at the signal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700808"/>
            <a:ext cx="8496944" cy="4320480"/>
          </a:xfrm>
          <a:prstGeom prst="rect">
            <a:avLst/>
          </a:prstGeom>
        </p:spPr>
        <p:txBody>
          <a:bodyPr vert="horz" lIns="91440" tIns="45720" rIns="91440" bIns="45720" rtlCol="0">
            <a:normAutofit fontScale="92500" lnSpcReduction="20000"/>
          </a:bodyPr>
          <a:lstStyle/>
          <a:p>
            <a:pPr marL="182563" indent="-182563" algn="ctr">
              <a:tabLst>
                <a:tab pos="182563" algn="l"/>
              </a:tabLst>
            </a:pPr>
            <a:r>
              <a:rPr lang="sk-SK" sz="3200" b="1" dirty="0" err="1" smtClean="0">
                <a:solidFill>
                  <a:schemeClr val="tx1">
                    <a:tint val="75000"/>
                  </a:schemeClr>
                </a:solidFill>
              </a:rPr>
              <a:t>Trackside</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smtClean="0"/>
              <a:t>RBC (</a:t>
            </a:r>
            <a:r>
              <a:rPr lang="sk-SK" sz="2800" b="1" dirty="0" err="1" smtClean="0"/>
              <a:t>Radio</a:t>
            </a:r>
            <a:r>
              <a:rPr lang="sk-SK" sz="2800" b="1" dirty="0" smtClean="0"/>
              <a:t> </a:t>
            </a:r>
            <a:r>
              <a:rPr lang="sk-SK" sz="2800" b="1" dirty="0" err="1" smtClean="0"/>
              <a:t>Block</a:t>
            </a:r>
            <a:r>
              <a:rPr lang="sk-SK" sz="2800" b="1" dirty="0" smtClean="0"/>
              <a:t> Centre )</a:t>
            </a:r>
          </a:p>
          <a:p>
            <a:pPr marL="712788" indent="-355600">
              <a:tabLst>
                <a:tab pos="712788" algn="l"/>
              </a:tabLst>
            </a:pPr>
            <a:r>
              <a:rPr lang="sk-SK" sz="2800" dirty="0" smtClean="0"/>
              <a:t>=	U</a:t>
            </a:r>
            <a:r>
              <a:rPr lang="en-US" sz="2800" dirty="0" err="1" smtClean="0"/>
              <a:t>sed</a:t>
            </a:r>
            <a:r>
              <a:rPr lang="en-US" sz="2800" dirty="0" smtClean="0"/>
              <a:t> at ETCS Level 2 acting as a </a:t>
            </a:r>
            <a:r>
              <a:rPr lang="en-US" sz="2800" dirty="0" err="1" smtClean="0"/>
              <a:t>centralised</a:t>
            </a:r>
            <a:r>
              <a:rPr lang="en-US" sz="2800" dirty="0" smtClean="0"/>
              <a:t> safety unit which, using radio connection via GSM-R, receives train position information and sends movement </a:t>
            </a:r>
            <a:r>
              <a:rPr lang="en-US" sz="2800" dirty="0" err="1" smtClean="0"/>
              <a:t>authorisation</a:t>
            </a:r>
            <a:r>
              <a:rPr lang="en-US" sz="2800" dirty="0" smtClean="0"/>
              <a:t> and further information required by the train for its movement</a:t>
            </a:r>
            <a:endParaRPr lang="sk-SK" sz="2800" dirty="0" smtClean="0"/>
          </a:p>
          <a:p>
            <a:pPr marL="712788" indent="-355600">
              <a:tabLst>
                <a:tab pos="712788" algn="l"/>
              </a:tabLst>
            </a:pPr>
            <a:r>
              <a:rPr lang="sk-SK" sz="2800" dirty="0" smtClean="0"/>
              <a:t>=	</a:t>
            </a:r>
            <a:r>
              <a:rPr lang="en-US" sz="2800" dirty="0" smtClean="0"/>
              <a:t>RBC interacts with the interlocking to obtain</a:t>
            </a:r>
            <a:endParaRPr lang="sk-SK" sz="2800" dirty="0" smtClean="0"/>
          </a:p>
          <a:p>
            <a:pPr marL="712788" indent="-355600">
              <a:tabLst>
                <a:tab pos="712788" algn="l"/>
              </a:tabLst>
            </a:pPr>
            <a:r>
              <a:rPr lang="sk-SK" sz="2800" dirty="0"/>
              <a:t>	</a:t>
            </a:r>
            <a:r>
              <a:rPr lang="en-US" sz="2800" dirty="0" err="1" smtClean="0"/>
              <a:t>signalling</a:t>
            </a:r>
            <a:r>
              <a:rPr lang="en-US" sz="2800" dirty="0" smtClean="0"/>
              <a:t>-related information, route status, etc.</a:t>
            </a:r>
            <a:endParaRPr lang="sk-SK" sz="2800" dirty="0" smtClean="0"/>
          </a:p>
          <a:p>
            <a:pPr marL="712788" indent="-355600">
              <a:tabLst>
                <a:tab pos="712788" algn="l"/>
              </a:tabLst>
            </a:pPr>
            <a:r>
              <a:rPr lang="sk-SK" sz="2800" dirty="0" smtClean="0"/>
              <a:t>=	M</a:t>
            </a:r>
            <a:r>
              <a:rPr lang="en-US" sz="2800" dirty="0" err="1" smtClean="0"/>
              <a:t>anage</a:t>
            </a:r>
            <a:r>
              <a:rPr lang="en-US" sz="2800" dirty="0" smtClean="0"/>
              <a:t> the transmission of selected trackside</a:t>
            </a:r>
            <a:endParaRPr lang="sk-SK" sz="2800" dirty="0" smtClean="0"/>
          </a:p>
          <a:p>
            <a:pPr marL="712788" indent="-355600">
              <a:tabLst>
                <a:tab pos="712788" algn="l"/>
              </a:tabLst>
            </a:pPr>
            <a:r>
              <a:rPr lang="sk-SK" sz="2800" dirty="0"/>
              <a:t>	</a:t>
            </a:r>
            <a:r>
              <a:rPr lang="en-US" sz="2800" dirty="0" smtClean="0"/>
              <a:t>data and communicate with adjacent RBCs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5" name="Obrázok 14"/>
          <p:cNvPicPr/>
          <p:nvPr/>
        </p:nvPicPr>
        <p:blipFill>
          <a:blip r:embed="rId3" cstate="print"/>
          <a:srcRect l="61983" t="43137" r="30579" b="11394"/>
          <a:stretch>
            <a:fillRect/>
          </a:stretch>
        </p:blipFill>
        <p:spPr bwMode="auto">
          <a:xfrm>
            <a:off x="7812360" y="4293096"/>
            <a:ext cx="1115616" cy="2262956"/>
          </a:xfrm>
          <a:prstGeom prst="rect">
            <a:avLst/>
          </a:prstGeom>
          <a:noFill/>
          <a:ln w="9525">
            <a:noFill/>
            <a:miter lim="800000"/>
            <a:headEnd/>
            <a:tailEnd/>
          </a:ln>
        </p:spPr>
      </p:pic>
      <p:sp>
        <p:nvSpPr>
          <p:cNvPr id="16"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62880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Trackside</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6" name="Obrázok 15"/>
          <p:cNvPicPr/>
          <p:nvPr/>
        </p:nvPicPr>
        <p:blipFill>
          <a:blip r:embed="rId3" cstate="print"/>
          <a:srcRect l="62314" t="25000" r="3967" b="9314"/>
          <a:stretch>
            <a:fillRect/>
          </a:stretch>
        </p:blipFill>
        <p:spPr bwMode="auto">
          <a:xfrm>
            <a:off x="755576" y="2636912"/>
            <a:ext cx="7848872" cy="3384376"/>
          </a:xfrm>
          <a:prstGeom prst="rect">
            <a:avLst/>
          </a:prstGeom>
          <a:noFill/>
          <a:ln w="9525">
            <a:noFill/>
            <a:miter lim="800000"/>
            <a:headEnd/>
            <a:tailEnd/>
          </a:ln>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55"/>
          <p:cNvGrpSpPr>
            <a:grpSpLocks/>
          </p:cNvGrpSpPr>
          <p:nvPr/>
        </p:nvGrpSpPr>
        <p:grpSpPr bwMode="auto">
          <a:xfrm>
            <a:off x="1230138" y="6254715"/>
            <a:ext cx="6598676" cy="603249"/>
            <a:chOff x="0" y="-379"/>
            <a:chExt cx="64610" cy="6043"/>
          </a:xfrm>
        </p:grpSpPr>
        <p:sp>
          <p:nvSpPr>
            <p:cNvPr id="6" name="Prostokąt 156"/>
            <p:cNvSpPr>
              <a:spLocks noChangeArrowheads="1"/>
            </p:cNvSpPr>
            <p:nvPr/>
          </p:nvSpPr>
          <p:spPr bwMode="auto">
            <a:xfrm>
              <a:off x="0" y="0"/>
              <a:ext cx="59436" cy="274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7" name="Pole tekstowe 157"/>
            <p:cNvSpPr txBox="1">
              <a:spLocks noChangeArrowheads="1"/>
            </p:cNvSpPr>
            <p:nvPr/>
          </p:nvSpPr>
          <p:spPr bwMode="auto">
            <a:xfrm>
              <a:off x="1036" y="-379"/>
              <a:ext cx="63574" cy="6043"/>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smtClean="0">
                <a:solidFill>
                  <a:srgbClr val="0070C0"/>
                </a:solidFill>
              </a:rPr>
              <a:t>ERTMS</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fontScale="92500" lnSpcReduction="20000"/>
          </a:bodyPr>
          <a:lstStyle/>
          <a:p>
            <a:pPr algn="ctr"/>
            <a:r>
              <a:rPr lang="en-US" sz="3600" b="1" dirty="0" smtClean="0"/>
              <a:t>European Rail Traffic Management System</a:t>
            </a:r>
            <a:endParaRPr lang="sk-SK" sz="3600" b="1" dirty="0" smtClean="0"/>
          </a:p>
          <a:p>
            <a:endParaRPr lang="sk-SK" sz="1200" b="1" dirty="0" smtClean="0"/>
          </a:p>
          <a:p>
            <a:pPr marL="182563" indent="-182563">
              <a:buFontTx/>
              <a:buChar char="-"/>
              <a:tabLst>
                <a:tab pos="182563" algn="l"/>
              </a:tabLst>
            </a:pPr>
            <a:r>
              <a:rPr lang="sk-SK" sz="2800" dirty="0" smtClean="0"/>
              <a:t>S</a:t>
            </a:r>
            <a:r>
              <a:rPr lang="en-US" sz="2800" dirty="0" err="1" smtClean="0"/>
              <a:t>ystem</a:t>
            </a:r>
            <a:r>
              <a:rPr lang="en-US" sz="2800" dirty="0" smtClean="0"/>
              <a:t> of standards for management and interoperation of </a:t>
            </a:r>
            <a:r>
              <a:rPr lang="en-US" sz="2800" dirty="0" err="1" smtClean="0"/>
              <a:t>signalling</a:t>
            </a:r>
            <a:r>
              <a:rPr lang="en-US" sz="2800" dirty="0" smtClean="0"/>
              <a:t> for railways by the</a:t>
            </a:r>
            <a:r>
              <a:rPr lang="sk-SK" sz="2800" dirty="0" smtClean="0"/>
              <a:t> </a:t>
            </a:r>
            <a:r>
              <a:rPr lang="sk-SK" sz="2800" dirty="0" err="1" smtClean="0"/>
              <a:t>European</a:t>
            </a:r>
            <a:r>
              <a:rPr lang="sk-SK" sz="2800" dirty="0" smtClean="0"/>
              <a:t> </a:t>
            </a:r>
            <a:r>
              <a:rPr lang="sk-SK" sz="2800" dirty="0" err="1" smtClean="0"/>
              <a:t>Union</a:t>
            </a:r>
            <a:r>
              <a:rPr lang="en-US" sz="2800" dirty="0" smtClean="0"/>
              <a:t> (EU)</a:t>
            </a:r>
            <a:endParaRPr lang="sk-SK" sz="2800" dirty="0" smtClean="0"/>
          </a:p>
          <a:p>
            <a:pPr marL="182563" indent="-182563">
              <a:buFontTx/>
              <a:buChar char="-"/>
              <a:tabLst>
                <a:tab pos="182563" algn="l"/>
              </a:tabLst>
            </a:pPr>
            <a:endParaRPr lang="sk-SK" sz="1300" dirty="0" smtClean="0"/>
          </a:p>
          <a:p>
            <a:pPr marL="182563" indent="-182563">
              <a:buFontTx/>
              <a:buChar char="-"/>
              <a:tabLst>
                <a:tab pos="182563" algn="l"/>
              </a:tabLst>
            </a:pPr>
            <a:r>
              <a:rPr lang="sk-SK" sz="2800" dirty="0" smtClean="0"/>
              <a:t>C</a:t>
            </a:r>
            <a:r>
              <a:rPr lang="en-US" sz="2800" dirty="0" err="1" smtClean="0"/>
              <a:t>onducted</a:t>
            </a:r>
            <a:r>
              <a:rPr lang="en-US" sz="2800" dirty="0" smtClean="0"/>
              <a:t> by the</a:t>
            </a:r>
            <a:r>
              <a:rPr lang="sk-SK" sz="2800" dirty="0" smtClean="0"/>
              <a:t> </a:t>
            </a:r>
            <a:r>
              <a:rPr lang="sk-SK" sz="2800" dirty="0" err="1" smtClean="0"/>
              <a:t>European</a:t>
            </a:r>
            <a:r>
              <a:rPr lang="sk-SK" sz="2800" dirty="0" smtClean="0"/>
              <a:t> </a:t>
            </a:r>
            <a:r>
              <a:rPr lang="sk-SK" sz="2800" dirty="0" err="1" smtClean="0"/>
              <a:t>Union</a:t>
            </a:r>
            <a:r>
              <a:rPr lang="sk-SK" sz="2800" dirty="0" smtClean="0"/>
              <a:t> </a:t>
            </a:r>
            <a:r>
              <a:rPr lang="sk-SK" sz="2800" dirty="0" err="1" smtClean="0"/>
              <a:t>Agency</a:t>
            </a:r>
            <a:r>
              <a:rPr lang="sk-SK" sz="2800" dirty="0" smtClean="0"/>
              <a:t> </a:t>
            </a:r>
            <a:r>
              <a:rPr lang="sk-SK" sz="2800" dirty="0" err="1" smtClean="0"/>
              <a:t>for</a:t>
            </a:r>
            <a:r>
              <a:rPr lang="sk-SK" sz="2800" dirty="0" smtClean="0"/>
              <a:t> </a:t>
            </a:r>
            <a:r>
              <a:rPr lang="sk-SK" sz="2800" dirty="0" err="1" smtClean="0"/>
              <a:t>Railways</a:t>
            </a:r>
            <a:r>
              <a:rPr lang="en-US" sz="2800" dirty="0" smtClean="0"/>
              <a:t> (ERA)</a:t>
            </a:r>
            <a:endParaRPr lang="sk-SK" sz="2800" dirty="0" smtClean="0"/>
          </a:p>
          <a:p>
            <a:pPr marL="182563" indent="-182563">
              <a:buFontTx/>
              <a:buChar char="-"/>
              <a:tabLst>
                <a:tab pos="182563" algn="l"/>
              </a:tabLst>
            </a:pPr>
            <a:endParaRPr lang="sk-SK" sz="1500" dirty="0" smtClean="0"/>
          </a:p>
          <a:p>
            <a:pPr marL="182563" indent="-182563">
              <a:buFontTx/>
              <a:buChar char="-"/>
              <a:tabLst>
                <a:tab pos="182563" algn="l"/>
              </a:tabLst>
            </a:pPr>
            <a:r>
              <a:rPr lang="sk-SK" sz="2800" dirty="0" smtClean="0"/>
              <a:t>O</a:t>
            </a:r>
            <a:r>
              <a:rPr lang="en-US" sz="2800" dirty="0" err="1" smtClean="0"/>
              <a:t>rganisational</a:t>
            </a:r>
            <a:r>
              <a:rPr lang="en-US" sz="2800" dirty="0" smtClean="0"/>
              <a:t> umbrella for the separately managed parts of</a:t>
            </a:r>
            <a:r>
              <a:rPr lang="sk-SK" sz="2800" dirty="0" smtClean="0"/>
              <a:t>:</a:t>
            </a:r>
            <a:endParaRPr lang="en-US" sz="2800" dirty="0" smtClean="0"/>
          </a:p>
          <a:p>
            <a:pPr marL="630238" indent="-273050">
              <a:tabLst>
                <a:tab pos="630238" algn="l"/>
              </a:tabLst>
            </a:pPr>
            <a:r>
              <a:rPr lang="sk-SK" sz="2800" dirty="0" smtClean="0"/>
              <a:t>=	GMS-R (</a:t>
            </a:r>
            <a:r>
              <a:rPr lang="en-US" sz="2800" dirty="0" smtClean="0"/>
              <a:t>communication)</a:t>
            </a:r>
          </a:p>
          <a:p>
            <a:pPr marL="630238" indent="-273050">
              <a:tabLst>
                <a:tab pos="630238" algn="l"/>
              </a:tabLst>
            </a:pPr>
            <a:r>
              <a:rPr lang="sk-SK" sz="2800" dirty="0" smtClean="0"/>
              <a:t>=	</a:t>
            </a:r>
            <a:r>
              <a:rPr lang="sk-SK" sz="2800" dirty="0" err="1" smtClean="0"/>
              <a:t>European</a:t>
            </a:r>
            <a:r>
              <a:rPr lang="sk-SK" sz="2800" dirty="0" smtClean="0"/>
              <a:t> </a:t>
            </a:r>
            <a:r>
              <a:rPr lang="sk-SK" sz="2800" dirty="0" err="1" smtClean="0"/>
              <a:t>Train</a:t>
            </a:r>
            <a:r>
              <a:rPr lang="sk-SK" sz="2800" dirty="0" smtClean="0"/>
              <a:t> </a:t>
            </a:r>
            <a:r>
              <a:rPr lang="sk-SK" sz="2800" dirty="0" err="1" smtClean="0"/>
              <a:t>Control</a:t>
            </a:r>
            <a:r>
              <a:rPr lang="sk-SK" sz="2800" dirty="0" smtClean="0"/>
              <a:t> </a:t>
            </a:r>
            <a:r>
              <a:rPr lang="sk-SK" sz="2800" dirty="0" err="1" smtClean="0"/>
              <a:t>System</a:t>
            </a:r>
            <a:r>
              <a:rPr lang="sk-SK" sz="2800" dirty="0" smtClean="0"/>
              <a:t> (</a:t>
            </a:r>
            <a:r>
              <a:rPr lang="en-US" sz="2800" dirty="0" smtClean="0"/>
              <a:t>ETCS, </a:t>
            </a:r>
            <a:r>
              <a:rPr lang="en-US" sz="2800" dirty="0" err="1" smtClean="0"/>
              <a:t>signalling</a:t>
            </a:r>
            <a:r>
              <a:rPr lang="en-US" sz="2800" dirty="0" smtClean="0"/>
              <a:t>)</a:t>
            </a:r>
            <a:endParaRPr lang="sk-SK" sz="2800" dirty="0" smtClean="0"/>
          </a:p>
          <a:p>
            <a:pPr marL="630238" indent="-273050">
              <a:tabLst>
                <a:tab pos="630238" algn="l"/>
              </a:tabLst>
            </a:pPr>
            <a:r>
              <a:rPr lang="sk-SK" sz="2800" dirty="0" smtClean="0"/>
              <a:t>=	</a:t>
            </a:r>
            <a:r>
              <a:rPr lang="sk-SK" sz="2800" dirty="0" err="1" smtClean="0"/>
              <a:t>European</a:t>
            </a:r>
            <a:r>
              <a:rPr lang="sk-SK" sz="2800" dirty="0" smtClean="0"/>
              <a:t> </a:t>
            </a:r>
            <a:r>
              <a:rPr lang="sk-SK" sz="2800" dirty="0" err="1" smtClean="0"/>
              <a:t>Train</a:t>
            </a:r>
            <a:r>
              <a:rPr lang="sk-SK" sz="2800" dirty="0" smtClean="0"/>
              <a:t> </a:t>
            </a:r>
            <a:r>
              <a:rPr lang="sk-SK" sz="2800" dirty="0" err="1" smtClean="0"/>
              <a:t>Management</a:t>
            </a:r>
            <a:r>
              <a:rPr lang="sk-SK" sz="2800" dirty="0" smtClean="0"/>
              <a:t> </a:t>
            </a:r>
            <a:r>
              <a:rPr lang="sk-SK" sz="2800" dirty="0" err="1" smtClean="0"/>
              <a:t>Layer</a:t>
            </a:r>
            <a:r>
              <a:rPr lang="sk-SK" sz="2800" dirty="0" smtClean="0"/>
              <a:t> (</a:t>
            </a:r>
            <a:r>
              <a:rPr lang="en-US" sz="2800" dirty="0" smtClean="0"/>
              <a:t>ETML, payload management)</a:t>
            </a:r>
          </a:p>
          <a:p>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556792"/>
            <a:ext cx="8496944" cy="4464496"/>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2000" b="1" dirty="0">
              <a:solidFill>
                <a:schemeClr val="tx1">
                  <a:tint val="75000"/>
                </a:schemeClr>
              </a:solidFill>
            </a:endParaRPr>
          </a:p>
          <a:p>
            <a:pPr marL="182563" indent="-182563">
              <a:buFontTx/>
              <a:buChar char="-"/>
              <a:tabLst>
                <a:tab pos="182563" algn="l"/>
              </a:tabLst>
            </a:pPr>
            <a:r>
              <a:rPr lang="sk-SK" sz="2800" b="1" dirty="0" smtClean="0"/>
              <a:t>EVC (Euro </a:t>
            </a:r>
            <a:r>
              <a:rPr lang="sk-SK" sz="2800" b="1" dirty="0" err="1" smtClean="0"/>
              <a:t>Vital</a:t>
            </a:r>
            <a:r>
              <a:rPr lang="sk-SK" sz="2800" b="1" dirty="0" smtClean="0"/>
              <a:t> </a:t>
            </a:r>
            <a:r>
              <a:rPr lang="sk-SK" sz="2800" b="1" dirty="0" err="1" smtClean="0"/>
              <a:t>Computer</a:t>
            </a:r>
            <a:r>
              <a:rPr lang="sk-SK" sz="2800" b="1" dirty="0" smtClean="0"/>
              <a:t> )</a:t>
            </a:r>
          </a:p>
          <a:p>
            <a:pPr marL="712788" indent="-355600">
              <a:tabLst>
                <a:tab pos="712788" algn="l"/>
              </a:tabLst>
            </a:pPr>
            <a:r>
              <a:rPr lang="sk-SK" sz="2800" dirty="0" smtClean="0"/>
              <a:t>=	C</a:t>
            </a:r>
            <a:r>
              <a:rPr lang="en-US" sz="2800" dirty="0" smtClean="0"/>
              <a:t>ore of the ETCS onboard device</a:t>
            </a:r>
            <a:endParaRPr lang="sk-SK" sz="2800" dirty="0" smtClean="0"/>
          </a:p>
          <a:p>
            <a:pPr marL="712788" indent="-355600">
              <a:tabLst>
                <a:tab pos="712788" algn="l"/>
              </a:tabLst>
            </a:pPr>
            <a:r>
              <a:rPr lang="sk-SK" sz="2800" dirty="0" smtClean="0"/>
              <a:t>=	P</a:t>
            </a:r>
            <a:r>
              <a:rPr lang="en-US" sz="2800" dirty="0" smtClean="0"/>
              <a:t>art of the Automatic Train Protection logic</a:t>
            </a:r>
            <a:endParaRPr lang="sk-SK" sz="2800" dirty="0" smtClean="0"/>
          </a:p>
          <a:p>
            <a:pPr marL="712788" indent="-355600">
              <a:tabLst>
                <a:tab pos="712788" algn="l"/>
              </a:tabLst>
            </a:pPr>
            <a:r>
              <a:rPr lang="sk-SK" sz="2800" dirty="0" smtClean="0"/>
              <a:t>=	U</a:t>
            </a:r>
            <a:r>
              <a:rPr lang="en-US" sz="2800" dirty="0" smtClean="0"/>
              <a:t>nit with which all the other train functions interact, such as the odometer or the GSM-R data reception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6" name="Obrázok 15"/>
          <p:cNvPicPr/>
          <p:nvPr/>
        </p:nvPicPr>
        <p:blipFill>
          <a:blip r:embed="rId3" cstate="print"/>
          <a:srcRect l="61818" t="41667" r="22810" b="23529"/>
          <a:stretch>
            <a:fillRect/>
          </a:stretch>
        </p:blipFill>
        <p:spPr bwMode="auto">
          <a:xfrm>
            <a:off x="6372200" y="4509120"/>
            <a:ext cx="2644998" cy="2163316"/>
          </a:xfrm>
          <a:prstGeom prst="rect">
            <a:avLst/>
          </a:prstGeom>
          <a:noFill/>
          <a:ln w="9525">
            <a:noFill/>
            <a:miter lim="800000"/>
            <a:headEnd/>
            <a:tailEnd/>
          </a:ln>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200200" y="161714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2000" b="1" dirty="0">
              <a:solidFill>
                <a:schemeClr val="tx1">
                  <a:tint val="75000"/>
                </a:schemeClr>
              </a:solidFill>
            </a:endParaRPr>
          </a:p>
          <a:p>
            <a:pPr marL="182563" indent="-182563">
              <a:buFontTx/>
              <a:buChar char="-"/>
              <a:tabLst>
                <a:tab pos="182563" algn="l"/>
              </a:tabLst>
            </a:pPr>
            <a:r>
              <a:rPr lang="sk-SK" sz="2800" b="1" dirty="0" smtClean="0"/>
              <a:t>DMI (</a:t>
            </a:r>
            <a:r>
              <a:rPr lang="sk-SK" sz="2800" b="1" dirty="0" err="1" smtClean="0"/>
              <a:t>Driver</a:t>
            </a:r>
            <a:r>
              <a:rPr lang="sk-SK" sz="2800" b="1" dirty="0" smtClean="0"/>
              <a:t> </a:t>
            </a:r>
            <a:r>
              <a:rPr lang="sk-SK" sz="2800" b="1" dirty="0" err="1" smtClean="0"/>
              <a:t>Machine</a:t>
            </a:r>
            <a:r>
              <a:rPr lang="sk-SK" sz="2800" b="1" dirty="0" smtClean="0"/>
              <a:t> </a:t>
            </a:r>
            <a:r>
              <a:rPr lang="sk-SK" sz="2800" b="1" dirty="0" err="1" smtClean="0"/>
              <a:t>Interface</a:t>
            </a:r>
            <a:r>
              <a:rPr lang="sk-SK" sz="2800" b="1" dirty="0" smtClean="0"/>
              <a:t> )</a:t>
            </a:r>
          </a:p>
          <a:p>
            <a:pPr marL="712788" indent="-355600">
              <a:tabLst>
                <a:tab pos="712788" algn="l"/>
              </a:tabLst>
            </a:pPr>
            <a:r>
              <a:rPr lang="sk-SK" sz="2800" dirty="0" smtClean="0"/>
              <a:t>=	I</a:t>
            </a:r>
            <a:r>
              <a:rPr lang="en-US" sz="2800" dirty="0" err="1" smtClean="0"/>
              <a:t>nterface</a:t>
            </a:r>
            <a:r>
              <a:rPr lang="en-US" sz="2800" dirty="0" smtClean="0"/>
              <a:t> between the driver and the ETCS</a:t>
            </a:r>
            <a:endParaRPr lang="sk-SK" sz="2800" dirty="0" smtClean="0"/>
          </a:p>
          <a:p>
            <a:pPr marL="712788" indent="-355600">
              <a:tabLst>
                <a:tab pos="712788" algn="l"/>
              </a:tabLst>
            </a:pPr>
            <a:r>
              <a:rPr lang="sk-SK" sz="2800" dirty="0" smtClean="0"/>
              <a:t>=	</a:t>
            </a:r>
            <a:r>
              <a:rPr lang="en-US" sz="2800" dirty="0" smtClean="0"/>
              <a:t>In most cases, it is an LCD touch screen panel for control and indication functions</a:t>
            </a:r>
            <a:endParaRPr lang="sk-SK" sz="2800" dirty="0" smtClean="0"/>
          </a:p>
          <a:p>
            <a:pPr marL="712788" indent="-355600">
              <a:tabLst>
                <a:tab pos="712788" algn="l"/>
              </a:tabLst>
            </a:pPr>
            <a:r>
              <a:rPr lang="sk-SK" sz="2800" dirty="0" smtClean="0"/>
              <a:t>=	A</a:t>
            </a:r>
            <a:r>
              <a:rPr lang="en-US" sz="2800" dirty="0" err="1" smtClean="0"/>
              <a:t>llowing</a:t>
            </a:r>
            <a:r>
              <a:rPr lang="en-US" sz="2800" dirty="0" smtClean="0"/>
              <a:t> the driver to enter the required input data to the system and to visualize the output data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48130" name="Picture 2" descr="Výsledok vyhľadávania obrázkov pre dopyt Driver Machine Interface"/>
          <p:cNvPicPr>
            <a:picLocks noChangeAspect="1" noChangeArrowheads="1"/>
          </p:cNvPicPr>
          <p:nvPr/>
        </p:nvPicPr>
        <p:blipFill>
          <a:blip r:embed="rId3" cstate="print"/>
          <a:srcRect/>
          <a:stretch>
            <a:fillRect/>
          </a:stretch>
        </p:blipFill>
        <p:spPr bwMode="auto">
          <a:xfrm>
            <a:off x="6588224" y="5013175"/>
            <a:ext cx="2304256" cy="1728193"/>
          </a:xfrm>
          <a:prstGeom prst="rect">
            <a:avLst/>
          </a:prstGeom>
          <a:noFill/>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62880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smtClean="0"/>
              <a:t>TI (</a:t>
            </a:r>
            <a:r>
              <a:rPr lang="sk-SK" sz="2800" b="1" dirty="0" err="1" smtClean="0"/>
              <a:t>Train</a:t>
            </a:r>
            <a:r>
              <a:rPr lang="sk-SK" sz="2800" b="1" dirty="0" smtClean="0"/>
              <a:t> </a:t>
            </a:r>
            <a:r>
              <a:rPr lang="sk-SK" sz="2800" b="1" dirty="0" err="1" smtClean="0"/>
              <a:t>Interface</a:t>
            </a:r>
            <a:r>
              <a:rPr lang="sk-SK" sz="2800" b="1" dirty="0" smtClean="0"/>
              <a:t> )</a:t>
            </a:r>
          </a:p>
          <a:p>
            <a:pPr marL="712788" indent="-355600">
              <a:tabLst>
                <a:tab pos="712788" algn="l"/>
              </a:tabLst>
            </a:pPr>
            <a:r>
              <a:rPr lang="sk-SK" sz="2800" dirty="0" smtClean="0"/>
              <a:t>=	A</a:t>
            </a:r>
            <a:r>
              <a:rPr lang="en-US" sz="2800" dirty="0" err="1" smtClean="0"/>
              <a:t>llows</a:t>
            </a:r>
            <a:r>
              <a:rPr lang="en-US" sz="2800" dirty="0" smtClean="0"/>
              <a:t> the ETCS to exchange information (e.g. ETCS will receive the status of the direction controller through the TI) and issue commands to the rolling stock (e.g. ETCS will send the rolling stock the command to apply the brakes)</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62880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smtClean="0"/>
              <a:t>JRU (</a:t>
            </a:r>
            <a:r>
              <a:rPr lang="sk-SK" sz="2800" b="1" dirty="0" err="1" smtClean="0"/>
              <a:t>Juridical</a:t>
            </a:r>
            <a:r>
              <a:rPr lang="sk-SK" sz="2800" b="1" dirty="0" smtClean="0"/>
              <a:t> </a:t>
            </a:r>
            <a:r>
              <a:rPr lang="sk-SK" sz="2800" b="1" dirty="0" err="1" smtClean="0"/>
              <a:t>Recording</a:t>
            </a:r>
            <a:r>
              <a:rPr lang="sk-SK" sz="2800" b="1" dirty="0" smtClean="0"/>
              <a:t> </a:t>
            </a:r>
            <a:r>
              <a:rPr lang="sk-SK" sz="2800" b="1" dirty="0" err="1" smtClean="0"/>
              <a:t>Unit</a:t>
            </a:r>
            <a:r>
              <a:rPr lang="sk-SK" sz="2800" b="1" dirty="0" smtClean="0"/>
              <a:t>)</a:t>
            </a:r>
          </a:p>
          <a:p>
            <a:pPr marL="712788" indent="-355600">
              <a:tabLst>
                <a:tab pos="712788" algn="l"/>
              </a:tabLst>
            </a:pPr>
            <a:r>
              <a:rPr lang="sk-SK" sz="2800" dirty="0" smtClean="0"/>
              <a:t>=	P</a:t>
            </a:r>
            <a:r>
              <a:rPr lang="en-US" sz="2800" dirty="0" err="1" smtClean="0"/>
              <a:t>rovides</a:t>
            </a:r>
            <a:r>
              <a:rPr lang="en-US" sz="2800" dirty="0" smtClean="0"/>
              <a:t> ‘black box’ functions, i.e. it stores the most important data and variables from train journeys, allowing later analysis.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62880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smtClean="0"/>
              <a:t>BTM (</a:t>
            </a:r>
            <a:r>
              <a:rPr lang="sk-SK" sz="2800" b="1" dirty="0" err="1" smtClean="0"/>
              <a:t>Balise</a:t>
            </a:r>
            <a:r>
              <a:rPr lang="sk-SK" sz="2800" b="1" dirty="0" smtClean="0"/>
              <a:t> </a:t>
            </a:r>
            <a:r>
              <a:rPr lang="sk-SK" sz="2800" b="1" dirty="0" err="1" smtClean="0"/>
              <a:t>Transmission</a:t>
            </a:r>
            <a:r>
              <a:rPr lang="sk-SK" sz="2800" b="1" dirty="0" smtClean="0"/>
              <a:t> Module )</a:t>
            </a:r>
          </a:p>
          <a:p>
            <a:pPr marL="712788" indent="-355600">
              <a:tabLst>
                <a:tab pos="712788" algn="l"/>
              </a:tabLst>
            </a:pPr>
            <a:r>
              <a:rPr lang="sk-SK" sz="2800" dirty="0" smtClean="0"/>
              <a:t>=	M</a:t>
            </a:r>
            <a:r>
              <a:rPr lang="en-US" sz="2800" dirty="0" err="1" smtClean="0"/>
              <a:t>odule</a:t>
            </a:r>
            <a:r>
              <a:rPr lang="en-US" sz="2800" dirty="0" smtClean="0"/>
              <a:t> inside the ERTMS/ETCS on-board equipment for intermittent transmission between track and train</a:t>
            </a:r>
            <a:endParaRPr lang="sk-SK" sz="2800" dirty="0" smtClean="0"/>
          </a:p>
          <a:p>
            <a:pPr marL="712788" indent="-355600">
              <a:tabLst>
                <a:tab pos="712788" algn="l"/>
              </a:tabLst>
            </a:pPr>
            <a:r>
              <a:rPr lang="sk-SK" sz="2800" dirty="0" smtClean="0"/>
              <a:t>=	P</a:t>
            </a:r>
            <a:r>
              <a:rPr lang="en-US" sz="2800" dirty="0" err="1" smtClean="0"/>
              <a:t>rocesses</a:t>
            </a:r>
            <a:r>
              <a:rPr lang="en-US" sz="2800" dirty="0" smtClean="0"/>
              <a:t> signals received from the onboard antenna and retrieves application data messages from a </a:t>
            </a:r>
            <a:r>
              <a:rPr lang="en-US" sz="2800" dirty="0" err="1" smtClean="0"/>
              <a:t>balise</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spcBef>
                <a:spcPct val="0"/>
              </a:spcBef>
            </a:pPr>
            <a:r>
              <a:rPr lang="en-US" sz="3200" b="1" dirty="0">
                <a:solidFill>
                  <a:srgbClr val="0070C0"/>
                </a:solidFill>
              </a:rPr>
              <a:t>Subsystems and </a:t>
            </a:r>
            <a:r>
              <a:rPr lang="sk-SK" sz="3200" b="1" dirty="0" smtClean="0">
                <a:solidFill>
                  <a:srgbClr val="0070C0"/>
                </a:solidFill>
              </a:rPr>
              <a:t>c</a:t>
            </a:r>
            <a:r>
              <a:rPr lang="en-US" sz="3200" b="1" dirty="0" err="1" smtClean="0">
                <a:solidFill>
                  <a:srgbClr val="0070C0"/>
                </a:solidFill>
              </a:rPr>
              <a:t>onstituents</a:t>
            </a:r>
            <a:r>
              <a:rPr lang="en-US" sz="3200" b="1" dirty="0" smtClean="0">
                <a:solidFill>
                  <a:srgbClr val="0070C0"/>
                </a:solidFill>
              </a:rPr>
              <a:t> </a:t>
            </a:r>
            <a:r>
              <a:rPr lang="en-US" sz="3200" b="1" dirty="0">
                <a:solidFill>
                  <a:srgbClr val="0070C0"/>
                </a:solidFill>
              </a:rPr>
              <a:t>of the ERTMS</a:t>
            </a:r>
            <a:endParaRPr lang="sk-SK" sz="3200" b="1" dirty="0">
              <a:solidFill>
                <a:srgbClr val="0070C0"/>
              </a:solidFill>
            </a:endParaRPr>
          </a:p>
        </p:txBody>
      </p:sp>
      <p:sp>
        <p:nvSpPr>
          <p:cNvPr id="12" name="Zástupný symbol obsahu 2"/>
          <p:cNvSpPr txBox="1">
            <a:spLocks/>
          </p:cNvSpPr>
          <p:nvPr/>
        </p:nvSpPr>
        <p:spPr>
          <a:xfrm>
            <a:off x="467544" y="1628800"/>
            <a:ext cx="8496944" cy="4392488"/>
          </a:xfrm>
          <a:prstGeom prst="rect">
            <a:avLst/>
          </a:prstGeom>
        </p:spPr>
        <p:txBody>
          <a:bodyPr vert="horz" lIns="91440" tIns="45720" rIns="91440" bIns="45720" rtlCol="0">
            <a:normAutofit/>
          </a:bodyPr>
          <a:lstStyle/>
          <a:p>
            <a:pPr marL="182563" indent="-182563" algn="ctr">
              <a:tabLst>
                <a:tab pos="182563" algn="l"/>
              </a:tabLst>
            </a:pPr>
            <a:r>
              <a:rPr lang="sk-SK" sz="3200" b="1" dirty="0" err="1" smtClean="0">
                <a:solidFill>
                  <a:schemeClr val="tx1">
                    <a:tint val="75000"/>
                  </a:schemeClr>
                </a:solidFill>
              </a:rPr>
              <a:t>Onboard</a:t>
            </a:r>
            <a:endParaRPr lang="sk-SK" sz="3200" b="1" dirty="0" smtClean="0">
              <a:solidFill>
                <a:schemeClr val="tx1">
                  <a:tint val="75000"/>
                </a:schemeClr>
              </a:solidFill>
            </a:endParaRPr>
          </a:p>
          <a:p>
            <a:pPr marL="182563" indent="-182563" algn="ctr">
              <a:tabLst>
                <a:tab pos="182563" algn="l"/>
              </a:tabLst>
            </a:pPr>
            <a:endParaRPr lang="sk-SK" sz="3200" b="1" dirty="0">
              <a:solidFill>
                <a:schemeClr val="tx1">
                  <a:tint val="75000"/>
                </a:schemeClr>
              </a:solidFill>
            </a:endParaRPr>
          </a:p>
          <a:p>
            <a:pPr marL="182563" indent="-182563">
              <a:buFontTx/>
              <a:buChar char="-"/>
              <a:tabLst>
                <a:tab pos="182563" algn="l"/>
              </a:tabLst>
            </a:pPr>
            <a:r>
              <a:rPr lang="sk-SK" sz="2800" b="1" dirty="0" err="1" smtClean="0"/>
              <a:t>Odometer</a:t>
            </a:r>
            <a:endParaRPr lang="sk-SK" sz="2800" b="1" dirty="0" smtClean="0"/>
          </a:p>
          <a:p>
            <a:pPr marL="712788" indent="-355600">
              <a:tabLst>
                <a:tab pos="712788" algn="l"/>
              </a:tabLst>
            </a:pPr>
            <a:r>
              <a:rPr lang="sk-SK" sz="2800" dirty="0" smtClean="0"/>
              <a:t>=	R</a:t>
            </a:r>
            <a:r>
              <a:rPr lang="en-US" sz="2800" dirty="0" err="1" smtClean="0"/>
              <a:t>esponsible</a:t>
            </a:r>
            <a:r>
              <a:rPr lang="en-US" sz="2800" dirty="0" smtClean="0"/>
              <a:t> for calculating the distance run by the train</a:t>
            </a:r>
            <a:endParaRPr lang="sk-SK" sz="2800" dirty="0" smtClean="0"/>
          </a:p>
          <a:p>
            <a:pPr marL="712788" indent="-355600">
              <a:tabLst>
                <a:tab pos="712788" algn="l"/>
              </a:tabLst>
            </a:pPr>
            <a:r>
              <a:rPr lang="sk-SK" sz="2800" dirty="0" smtClean="0"/>
              <a:t>=	T</a:t>
            </a:r>
            <a:r>
              <a:rPr lang="en-US" sz="2800" dirty="0" err="1" smtClean="0"/>
              <a:t>ypically</a:t>
            </a:r>
            <a:r>
              <a:rPr lang="en-US" sz="2800" dirty="0" smtClean="0"/>
              <a:t> consisting of redundant tachometry and radar, able to calculate distance, speed and acceleration </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smtClean="0">
                <a:solidFill>
                  <a:srgbClr val="0070C0"/>
                </a:solidFill>
              </a:rPr>
              <a:t>ERTMS</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sk-SK" sz="2800" dirty="0" smtClean="0"/>
              <a:t>P</a:t>
            </a:r>
            <a:r>
              <a:rPr lang="en-US" sz="2800" dirty="0" err="1" smtClean="0"/>
              <a:t>romote</a:t>
            </a:r>
            <a:r>
              <a:rPr lang="en-US" sz="2800" dirty="0" smtClean="0"/>
              <a:t> the</a:t>
            </a:r>
            <a:r>
              <a:rPr lang="sk-SK" sz="2800" dirty="0" smtClean="0"/>
              <a:t> </a:t>
            </a:r>
            <a:r>
              <a:rPr lang="sk-SK" sz="2800" dirty="0" err="1" smtClean="0"/>
              <a:t>interoperability</a:t>
            </a:r>
            <a:r>
              <a:rPr lang="en-US" sz="2800" dirty="0" smtClean="0"/>
              <a:t> of trains in EU</a:t>
            </a:r>
            <a:endParaRPr lang="sk-SK" sz="2800" dirty="0" smtClean="0"/>
          </a:p>
          <a:p>
            <a:pPr marL="182563" indent="-182563">
              <a:buFontTx/>
              <a:buChar char="-"/>
              <a:tabLst>
                <a:tab pos="182563" algn="l"/>
              </a:tabLst>
            </a:pPr>
            <a:r>
              <a:rPr lang="sk-SK" sz="2800" dirty="0" smtClean="0"/>
              <a:t>G</a:t>
            </a:r>
            <a:r>
              <a:rPr lang="en-US" sz="2800" dirty="0" err="1" smtClean="0"/>
              <a:t>reatly</a:t>
            </a:r>
            <a:r>
              <a:rPr lang="en-US" sz="2800" dirty="0" smtClean="0"/>
              <a:t> enhance safety</a:t>
            </a:r>
            <a:endParaRPr lang="sk-SK" sz="2800" dirty="0" smtClean="0"/>
          </a:p>
          <a:p>
            <a:pPr marL="182563" indent="-182563">
              <a:buFontTx/>
              <a:buChar char="-"/>
              <a:tabLst>
                <a:tab pos="182563" algn="l"/>
              </a:tabLst>
            </a:pPr>
            <a:r>
              <a:rPr lang="sk-SK" sz="2800" dirty="0" smtClean="0"/>
              <a:t>I</a:t>
            </a:r>
            <a:r>
              <a:rPr lang="en-US" sz="2800" dirty="0" err="1" smtClean="0"/>
              <a:t>ncrease</a:t>
            </a:r>
            <a:r>
              <a:rPr lang="en-US" sz="2800" dirty="0" smtClean="0"/>
              <a:t> efficiency of train transports</a:t>
            </a:r>
            <a:endParaRPr lang="sk-SK" sz="2800" dirty="0" smtClean="0"/>
          </a:p>
          <a:p>
            <a:pPr marL="182563" indent="-182563">
              <a:buFontTx/>
              <a:buChar char="-"/>
              <a:tabLst>
                <a:tab pos="182563" algn="l"/>
              </a:tabLst>
            </a:pPr>
            <a:r>
              <a:rPr lang="sk-SK" sz="2800" dirty="0" smtClean="0"/>
              <a:t>E</a:t>
            </a:r>
            <a:r>
              <a:rPr lang="en-US" sz="2800" dirty="0" err="1" smtClean="0"/>
              <a:t>nhance</a:t>
            </a:r>
            <a:r>
              <a:rPr lang="en-US" sz="2800" dirty="0" smtClean="0"/>
              <a:t> cross-border interoperability of</a:t>
            </a:r>
            <a:r>
              <a:rPr lang="sk-SK" sz="2800" dirty="0" smtClean="0"/>
              <a:t> </a:t>
            </a:r>
            <a:r>
              <a:rPr lang="sk-SK" sz="2800" dirty="0" err="1" smtClean="0"/>
              <a:t>rail</a:t>
            </a:r>
            <a:r>
              <a:rPr lang="sk-SK" sz="2800" dirty="0" smtClean="0"/>
              <a:t> transport in </a:t>
            </a:r>
            <a:r>
              <a:rPr lang="sk-SK" sz="2800" dirty="0" err="1" smtClean="0"/>
              <a:t>Europe</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82946" name="AutoShape 2" descr="Výsledok vyhľadávania obrázkov pre dopyt tgv tr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82948" name="Picture 4" descr="Výsledok vyhľadávania obrázkov pre dopyt tgv train"/>
          <p:cNvPicPr>
            <a:picLocks noChangeAspect="1" noChangeArrowheads="1"/>
          </p:cNvPicPr>
          <p:nvPr/>
        </p:nvPicPr>
        <p:blipFill>
          <a:blip r:embed="rId3" cstate="print"/>
          <a:srcRect/>
          <a:stretch>
            <a:fillRect/>
          </a:stretch>
        </p:blipFill>
        <p:spPr bwMode="auto">
          <a:xfrm>
            <a:off x="4283968" y="3789040"/>
            <a:ext cx="3563913" cy="2200144"/>
          </a:xfrm>
          <a:prstGeom prst="rect">
            <a:avLst/>
          </a:prstGeom>
          <a:noFill/>
        </p:spPr>
      </p:pic>
      <p:sp>
        <p:nvSpPr>
          <p:cNvPr id="17"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smtClean="0">
                <a:solidFill>
                  <a:srgbClr val="0070C0"/>
                </a:solidFill>
              </a:rPr>
              <a:t>ERTMS</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sk-SK" sz="2800" dirty="0" smtClean="0"/>
              <a:t>R</a:t>
            </a:r>
            <a:r>
              <a:rPr lang="en-US" sz="2800" dirty="0" err="1" smtClean="0"/>
              <a:t>eplacing</a:t>
            </a:r>
            <a:r>
              <a:rPr lang="en-US" sz="2800" dirty="0" smtClean="0"/>
              <a:t> former national</a:t>
            </a:r>
            <a:r>
              <a:rPr lang="sk-SK" sz="2800" dirty="0" smtClean="0"/>
              <a:t> </a:t>
            </a:r>
            <a:r>
              <a:rPr lang="sk-SK" sz="2800" dirty="0" err="1" smtClean="0"/>
              <a:t>signaling</a:t>
            </a:r>
            <a:r>
              <a:rPr lang="en-US" sz="2800" dirty="0" smtClean="0"/>
              <a:t> equipment and operational procedures with a single new Europe-wide standard for train control and command systems.</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80898" name="Picture 2" descr="Výsledok vyhľadávania obrázkov pre dopyt interlocking system AŽD"/>
          <p:cNvPicPr>
            <a:picLocks noChangeAspect="1" noChangeArrowheads="1"/>
          </p:cNvPicPr>
          <p:nvPr/>
        </p:nvPicPr>
        <p:blipFill>
          <a:blip r:embed="rId3" cstate="print"/>
          <a:srcRect/>
          <a:stretch>
            <a:fillRect/>
          </a:stretch>
        </p:blipFill>
        <p:spPr bwMode="auto">
          <a:xfrm>
            <a:off x="3707904" y="3573016"/>
            <a:ext cx="4153694" cy="2334155"/>
          </a:xfrm>
          <a:prstGeom prst="rect">
            <a:avLst/>
          </a:prstGeom>
          <a:noFill/>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sk-SK" sz="3200" b="1" dirty="0" smtClean="0">
                <a:solidFill>
                  <a:srgbClr val="0070C0"/>
                </a:solidFill>
              </a:rPr>
              <a:t>ERTMS</a:t>
            </a:r>
            <a:endParaRPr lang="sk-SK" sz="3200" b="1" dirty="0">
              <a:solidFill>
                <a:srgbClr val="0070C0"/>
              </a:solidFill>
            </a:endParaRPr>
          </a:p>
        </p:txBody>
      </p:sp>
      <p:sp>
        <p:nvSpPr>
          <p:cNvPr id="12" name="Zástupný symbol obsahu 2"/>
          <p:cNvSpPr txBox="1">
            <a:spLocks/>
          </p:cNvSpPr>
          <p:nvPr/>
        </p:nvSpPr>
        <p:spPr>
          <a:xfrm>
            <a:off x="467544" y="1888232"/>
            <a:ext cx="8229600" cy="4133056"/>
          </a:xfrm>
          <a:prstGeom prst="rect">
            <a:avLst/>
          </a:prstGeom>
        </p:spPr>
        <p:txBody>
          <a:bodyPr vert="horz" lIns="91440" tIns="45720" rIns="91440" bIns="45720" rtlCol="0">
            <a:normAutofit/>
          </a:bodyPr>
          <a:lstStyle/>
          <a:p>
            <a:pPr marL="182563" indent="-182563">
              <a:buFontTx/>
              <a:buChar char="-"/>
              <a:tabLst>
                <a:tab pos="182563" algn="l"/>
              </a:tabLst>
            </a:pPr>
            <a:r>
              <a:rPr lang="sk-SK" sz="2800" dirty="0" smtClean="0"/>
              <a:t>D</a:t>
            </a:r>
            <a:r>
              <a:rPr lang="en-US" sz="2800" dirty="0" err="1" smtClean="0"/>
              <a:t>evelopment</a:t>
            </a:r>
            <a:r>
              <a:rPr lang="en-US" sz="2800" dirty="0" smtClean="0"/>
              <a:t> process started with the technical foundations for communication (GSM-R) and </a:t>
            </a:r>
            <a:r>
              <a:rPr lang="en-US" sz="2800" dirty="0" err="1" smtClean="0"/>
              <a:t>signalling</a:t>
            </a:r>
            <a:r>
              <a:rPr lang="en-US" sz="2800" dirty="0" smtClean="0"/>
              <a:t> (ETCS)</a:t>
            </a:r>
            <a:endParaRPr lang="sk-SK" sz="2800" dirty="0" smtClean="0"/>
          </a:p>
          <a:p>
            <a:pPr marL="182563" indent="-182563">
              <a:buFontTx/>
              <a:buChar char="-"/>
              <a:tabLst>
                <a:tab pos="182563" algn="l"/>
              </a:tabLst>
            </a:pPr>
            <a:r>
              <a:rPr lang="sk-SK" sz="2800" dirty="0" smtClean="0"/>
              <a:t>N</a:t>
            </a:r>
            <a:r>
              <a:rPr lang="en-US" sz="2800" dirty="0" err="1" smtClean="0"/>
              <a:t>ow</a:t>
            </a:r>
            <a:r>
              <a:rPr lang="en-US" sz="2800" dirty="0" smtClean="0"/>
              <a:t> it begins to start attention for the 3rd part of ETML i.e. for fleet management or passenger information</a:t>
            </a:r>
            <a:endParaRPr lang="sk-SK" sz="2800" b="1" dirty="0">
              <a:solidFill>
                <a:schemeClr val="tx1">
                  <a:tint val="75000"/>
                </a:schemeClr>
              </a:solidFill>
            </a:endParaRPr>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8850" name="Picture 2" descr="Výsledok vyhľadávania obrázkov pre dopyt GSM-R"/>
          <p:cNvPicPr>
            <a:picLocks noChangeAspect="1" noChangeArrowheads="1"/>
          </p:cNvPicPr>
          <p:nvPr/>
        </p:nvPicPr>
        <p:blipFill>
          <a:blip r:embed="rId3" cstate="print"/>
          <a:srcRect/>
          <a:stretch>
            <a:fillRect/>
          </a:stretch>
        </p:blipFill>
        <p:spPr bwMode="auto">
          <a:xfrm>
            <a:off x="4860032" y="4077072"/>
            <a:ext cx="3649638" cy="2056286"/>
          </a:xfrm>
          <a:prstGeom prst="rect">
            <a:avLst/>
          </a:prstGeom>
          <a:noFill/>
        </p:spPr>
      </p:pic>
      <p:sp>
        <p:nvSpPr>
          <p:cNvPr id="15"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1124744"/>
            <a:ext cx="8229600" cy="1656184"/>
          </a:xfrm>
          <a:prstGeom prst="rect">
            <a:avLst/>
          </a:prstGeom>
        </p:spPr>
        <p:txBody>
          <a:bodyPr vert="horz" lIns="91440" tIns="45720" rIns="91440" bIns="45720" rtlCol="0" anchor="ctr">
            <a:normAutofit/>
          </a:bodyPr>
          <a:lstStyle/>
          <a:p>
            <a:pPr lvl="0" algn="ctr">
              <a:spcBef>
                <a:spcPct val="0"/>
              </a:spcBef>
            </a:pPr>
            <a:r>
              <a:rPr lang="sk-SK" sz="3200" b="1" dirty="0">
                <a:solidFill>
                  <a:srgbClr val="0070C0"/>
                </a:solidFill>
              </a:rPr>
              <a:t>GSM-R</a:t>
            </a:r>
          </a:p>
          <a:p>
            <a:pPr lvl="0" algn="ctr">
              <a:spcBef>
                <a:spcPct val="0"/>
              </a:spcBef>
            </a:pPr>
            <a:r>
              <a:rPr lang="en-US" sz="3300" b="1" dirty="0"/>
              <a:t>Global System for Mobile Communications - Railways</a:t>
            </a:r>
            <a:endParaRPr lang="sk-SK" sz="3300" b="1" dirty="0"/>
          </a:p>
        </p:txBody>
      </p:sp>
      <p:sp>
        <p:nvSpPr>
          <p:cNvPr id="12" name="Zástupný symbol obsahu 2"/>
          <p:cNvSpPr txBox="1">
            <a:spLocks/>
          </p:cNvSpPr>
          <p:nvPr/>
        </p:nvSpPr>
        <p:spPr>
          <a:xfrm>
            <a:off x="467544" y="3068960"/>
            <a:ext cx="8229600" cy="2952328"/>
          </a:xfrm>
          <a:prstGeom prst="rect">
            <a:avLst/>
          </a:prstGeom>
        </p:spPr>
        <p:txBody>
          <a:bodyPr vert="horz" lIns="91440" tIns="45720" rIns="91440" bIns="45720" rtlCol="0">
            <a:normAutofit/>
          </a:bodyPr>
          <a:lstStyle/>
          <a:p>
            <a:pPr marL="182563" indent="-182563">
              <a:buFontTx/>
              <a:buChar char="-"/>
              <a:tabLst>
                <a:tab pos="182563" algn="l"/>
              </a:tabLst>
            </a:pPr>
            <a:r>
              <a:rPr lang="en-US" sz="2800" dirty="0" smtClean="0"/>
              <a:t>European radio communications standard for railway operations</a:t>
            </a:r>
            <a:endParaRPr lang="sk-SK" sz="2800" dirty="0" smtClean="0"/>
          </a:p>
          <a:p>
            <a:pPr marL="182563" indent="-182563">
              <a:buFontTx/>
              <a:buChar char="-"/>
              <a:tabLst>
                <a:tab pos="182563" algn="l"/>
              </a:tabLst>
            </a:pPr>
            <a:r>
              <a:rPr lang="en-US" sz="2800" dirty="0" smtClean="0"/>
              <a:t>Based on GSM radio technology</a:t>
            </a:r>
            <a:endParaRPr lang="sk-SK" sz="2800" dirty="0" smtClean="0"/>
          </a:p>
          <a:p>
            <a:pPr marL="182563" indent="-182563">
              <a:buFontTx/>
              <a:buChar char="-"/>
              <a:tabLst>
                <a:tab pos="182563" algn="l"/>
              </a:tabLst>
            </a:pPr>
            <a:r>
              <a:rPr lang="sk-SK" sz="2800" dirty="0" smtClean="0"/>
              <a:t>U</a:t>
            </a:r>
            <a:r>
              <a:rPr lang="en-US" sz="2800" dirty="0" err="1" smtClean="0"/>
              <a:t>ses</a:t>
            </a:r>
            <a:r>
              <a:rPr lang="en-US" sz="2800" dirty="0" smtClean="0"/>
              <a:t> exclusive frequency bands to communicate the train with traffic control </a:t>
            </a:r>
            <a:r>
              <a:rPr lang="en-US" sz="2800" dirty="0" err="1" smtClean="0"/>
              <a:t>centres</a:t>
            </a:r>
            <a:r>
              <a:rPr lang="en-US" sz="2800" dirty="0" smtClean="0"/>
              <a:t>, devices beside the track, etc. </a:t>
            </a:r>
            <a:endParaRPr lang="sk-SK" sz="2800" dirty="0" smtClean="0"/>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1" name="Nadpis 1"/>
          <p:cNvSpPr txBox="1">
            <a:spLocks/>
          </p:cNvSpPr>
          <p:nvPr/>
        </p:nvSpPr>
        <p:spPr>
          <a:xfrm>
            <a:off x="467544" y="1124744"/>
            <a:ext cx="8229600" cy="1656184"/>
          </a:xfrm>
          <a:prstGeom prst="rect">
            <a:avLst/>
          </a:prstGeom>
        </p:spPr>
        <p:txBody>
          <a:bodyPr vert="horz" lIns="91440" tIns="45720" rIns="91440" bIns="45720" rtlCol="0" anchor="ctr">
            <a:normAutofit/>
          </a:bodyPr>
          <a:lstStyle/>
          <a:p>
            <a:pPr lvl="0" algn="ctr">
              <a:spcBef>
                <a:spcPct val="0"/>
              </a:spcBef>
            </a:pPr>
            <a:r>
              <a:rPr lang="sk-SK" sz="3200" b="1" dirty="0" smtClean="0">
                <a:solidFill>
                  <a:srgbClr val="0070C0"/>
                </a:solidFill>
              </a:rPr>
              <a:t>ETCS</a:t>
            </a:r>
            <a:endParaRPr lang="sk-SK" sz="3200" b="1" dirty="0">
              <a:solidFill>
                <a:srgbClr val="0070C0"/>
              </a:solidFill>
            </a:endParaRPr>
          </a:p>
          <a:p>
            <a:pPr lvl="0" algn="ctr">
              <a:spcBef>
                <a:spcPct val="0"/>
              </a:spcBef>
            </a:pPr>
            <a:r>
              <a:rPr lang="sk-SK" sz="3300" b="1" dirty="0" err="1"/>
              <a:t>European</a:t>
            </a:r>
            <a:r>
              <a:rPr lang="sk-SK" sz="3300" b="1" dirty="0"/>
              <a:t> </a:t>
            </a:r>
            <a:r>
              <a:rPr lang="sk-SK" sz="3300" b="1" dirty="0" err="1"/>
              <a:t>Train</a:t>
            </a:r>
            <a:r>
              <a:rPr lang="sk-SK" sz="3300" b="1" dirty="0"/>
              <a:t> </a:t>
            </a:r>
            <a:r>
              <a:rPr lang="sk-SK" sz="3300" b="1" dirty="0" err="1"/>
              <a:t>Control</a:t>
            </a:r>
            <a:r>
              <a:rPr lang="sk-SK" sz="3300" b="1" dirty="0"/>
              <a:t> </a:t>
            </a:r>
            <a:r>
              <a:rPr lang="sk-SK" sz="3300" b="1" dirty="0" err="1"/>
              <a:t>System</a:t>
            </a:r>
            <a:endParaRPr lang="sk-SK" sz="3300" b="1" dirty="0"/>
          </a:p>
        </p:txBody>
      </p:sp>
      <p:sp>
        <p:nvSpPr>
          <p:cNvPr id="12" name="Zástupný symbol obsahu 2"/>
          <p:cNvSpPr txBox="1">
            <a:spLocks/>
          </p:cNvSpPr>
          <p:nvPr/>
        </p:nvSpPr>
        <p:spPr>
          <a:xfrm>
            <a:off x="467544" y="2564904"/>
            <a:ext cx="8229600" cy="3456384"/>
          </a:xfrm>
          <a:prstGeom prst="rect">
            <a:avLst/>
          </a:prstGeom>
        </p:spPr>
        <p:txBody>
          <a:bodyPr vert="horz" lIns="91440" tIns="45720" rIns="91440" bIns="45720" rtlCol="0">
            <a:normAutofit fontScale="85000" lnSpcReduction="10000"/>
          </a:bodyPr>
          <a:lstStyle/>
          <a:p>
            <a:pPr marL="182563" indent="-182563">
              <a:buFontTx/>
              <a:buChar char="-"/>
              <a:tabLst>
                <a:tab pos="182563" algn="l"/>
              </a:tabLst>
            </a:pPr>
            <a:r>
              <a:rPr lang="sk-SK" sz="2800" dirty="0" smtClean="0"/>
              <a:t>T</a:t>
            </a:r>
            <a:r>
              <a:rPr lang="en-US" sz="2800" dirty="0" smtClean="0"/>
              <a:t>rain control standard, based on in-cab equipment able to supervise train movements and to stop it according to the permitted speed at each line section, along with calculation and supervision of the maximum train speed at all times</a:t>
            </a:r>
            <a:endParaRPr lang="sk-SK" sz="2800" dirty="0" smtClean="0"/>
          </a:p>
          <a:p>
            <a:pPr marL="182563" indent="-182563">
              <a:buFontTx/>
              <a:buChar char="-"/>
              <a:tabLst>
                <a:tab pos="182563" algn="l"/>
              </a:tabLst>
            </a:pPr>
            <a:r>
              <a:rPr lang="sk-SK" sz="2800" dirty="0" smtClean="0"/>
              <a:t>I</a:t>
            </a:r>
            <a:r>
              <a:rPr lang="en-US" sz="2800" dirty="0" err="1" smtClean="0"/>
              <a:t>nformation</a:t>
            </a:r>
            <a:r>
              <a:rPr lang="en-US" sz="2800" dirty="0" smtClean="0"/>
              <a:t> is received from the ETCS equipment beside the track (</a:t>
            </a:r>
            <a:r>
              <a:rPr lang="en-US" sz="2800" dirty="0" err="1" smtClean="0"/>
              <a:t>balises</a:t>
            </a:r>
            <a:r>
              <a:rPr lang="en-US" sz="2800" dirty="0" smtClean="0"/>
              <a:t> or radio) depending on the operation level</a:t>
            </a:r>
            <a:endParaRPr lang="sk-SK" sz="2800" dirty="0" smtClean="0"/>
          </a:p>
          <a:p>
            <a:pPr marL="182563" indent="-182563">
              <a:buFontTx/>
              <a:buChar char="-"/>
              <a:tabLst>
                <a:tab pos="182563" algn="l"/>
              </a:tabLst>
            </a:pPr>
            <a:r>
              <a:rPr lang="sk-SK" sz="2800" dirty="0" smtClean="0"/>
              <a:t>D</a:t>
            </a:r>
            <a:r>
              <a:rPr lang="en-US" sz="2800" dirty="0" smtClean="0"/>
              <a:t>river’s response is continuously monitored, and if necessary the emergency brakes would be taken under control. </a:t>
            </a:r>
            <a:endParaRPr lang="sk-SK" sz="2800" dirty="0" smtClean="0"/>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 name="Obrázok 13"/>
          <p:cNvPicPr/>
          <p:nvPr/>
        </p:nvPicPr>
        <p:blipFill>
          <a:blip r:embed="rId3" cstate="print"/>
          <a:srcRect l="61488" t="42647" r="14876" b="16176"/>
          <a:stretch>
            <a:fillRect/>
          </a:stretch>
        </p:blipFill>
        <p:spPr bwMode="auto">
          <a:xfrm>
            <a:off x="611560" y="1196752"/>
            <a:ext cx="4824536" cy="3168352"/>
          </a:xfrm>
          <a:prstGeom prst="rect">
            <a:avLst/>
          </a:prstGeom>
          <a:noFill/>
          <a:ln w="9525">
            <a:noFill/>
            <a:miter lim="800000"/>
            <a:headEnd/>
            <a:tailEnd/>
          </a:ln>
        </p:spPr>
      </p:pic>
      <p:sp>
        <p:nvSpPr>
          <p:cNvPr id="15" name="BlokTextu 14"/>
          <p:cNvSpPr txBox="1"/>
          <p:nvPr/>
        </p:nvSpPr>
        <p:spPr>
          <a:xfrm>
            <a:off x="5868144" y="1628800"/>
            <a:ext cx="2952328" cy="2862322"/>
          </a:xfrm>
          <a:prstGeom prst="rect">
            <a:avLst/>
          </a:prstGeom>
          <a:noFill/>
        </p:spPr>
        <p:txBody>
          <a:bodyPr wrap="square" rtlCol="0">
            <a:spAutoFit/>
          </a:bodyPr>
          <a:lstStyle/>
          <a:p>
            <a:r>
              <a:rPr lang="en-US" sz="2000" dirty="0" smtClean="0"/>
              <a:t>The objective of this comprehensive ATP (Automatic Train Protection System) is to constantly monitor the train speed, and compare it to the maximum values that are sent by trackside </a:t>
            </a:r>
            <a:r>
              <a:rPr lang="en-US" sz="2000" dirty="0" err="1" smtClean="0"/>
              <a:t>signalling</a:t>
            </a:r>
            <a:r>
              <a:rPr lang="en-US" sz="2000" dirty="0" smtClean="0"/>
              <a:t>.</a:t>
            </a:r>
            <a:endParaRPr lang="sk-SK" sz="2000" dirty="0"/>
          </a:p>
        </p:txBody>
      </p:sp>
      <p:sp>
        <p:nvSpPr>
          <p:cNvPr id="16" name="BlokTextu 15"/>
          <p:cNvSpPr txBox="1"/>
          <p:nvPr/>
        </p:nvSpPr>
        <p:spPr>
          <a:xfrm>
            <a:off x="611560" y="4725144"/>
            <a:ext cx="8136904" cy="646331"/>
          </a:xfrm>
          <a:prstGeom prst="rect">
            <a:avLst/>
          </a:prstGeom>
          <a:noFill/>
        </p:spPr>
        <p:txBody>
          <a:bodyPr wrap="square" rtlCol="0">
            <a:spAutoFit/>
          </a:bodyPr>
          <a:lstStyle/>
          <a:p>
            <a:r>
              <a:rPr lang="sk-SK" dirty="0" smtClean="0"/>
              <a:t>C</a:t>
            </a:r>
            <a:r>
              <a:rPr lang="en-US" dirty="0" err="1" smtClean="0"/>
              <a:t>ommunication</a:t>
            </a:r>
            <a:r>
              <a:rPr lang="en-US" dirty="0" smtClean="0"/>
              <a:t> that is needed between onboard and trackside </a:t>
            </a:r>
            <a:r>
              <a:rPr lang="sk-SK" dirty="0" err="1" smtClean="0"/>
              <a:t>is</a:t>
            </a:r>
            <a:r>
              <a:rPr lang="en-US" dirty="0" smtClean="0"/>
              <a:t> provided by means of </a:t>
            </a:r>
            <a:r>
              <a:rPr lang="en-US" dirty="0" err="1" smtClean="0"/>
              <a:t>balises</a:t>
            </a:r>
            <a:r>
              <a:rPr lang="en-US" dirty="0" smtClean="0"/>
              <a:t> (</a:t>
            </a:r>
            <a:r>
              <a:rPr lang="sk-SK" dirty="0" err="1" smtClean="0"/>
              <a:t>operational</a:t>
            </a:r>
            <a:r>
              <a:rPr lang="sk-SK" dirty="0" smtClean="0"/>
              <a:t> </a:t>
            </a:r>
            <a:r>
              <a:rPr lang="en-US" dirty="0" smtClean="0"/>
              <a:t>Level 1) or by GSM-R radio connection (operation Level 2).</a:t>
            </a:r>
            <a:endParaRPr lang="sk-SK" dirty="0"/>
          </a:p>
        </p:txBody>
      </p:sp>
      <p:sp>
        <p:nvSpPr>
          <p:cNvPr id="17"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56"/>
          <p:cNvSpPr>
            <a:spLocks noChangeArrowheads="1"/>
          </p:cNvSpPr>
          <p:nvPr/>
        </p:nvSpPr>
        <p:spPr bwMode="auto">
          <a:xfrm>
            <a:off x="1230138" y="6292549"/>
            <a:ext cx="6070251" cy="273823"/>
          </a:xfrm>
          <a:prstGeom prst="rect">
            <a:avLst/>
          </a:prstGeom>
          <a:solidFill>
            <a:srgbClr val="FFFFFF">
              <a:alpha val="0"/>
            </a:srgbClr>
          </a:solidFill>
          <a:ln w="12700">
            <a:noFill/>
            <a:miter lim="800000"/>
            <a:headEnd/>
            <a:tailEnd/>
          </a:ln>
        </p:spPr>
        <p:txBody>
          <a:bodyPr vert="horz" wrap="square" lIns="91440" tIns="45720" rIns="91440" bIns="45720" numCol="1" anchor="ctr" anchorCtr="0" compatLnSpc="1">
            <a:prstTxWarp prst="textNoShape">
              <a:avLst/>
            </a:prstTxWarp>
          </a:bodyPr>
          <a:lstStyle/>
          <a:p>
            <a:endParaRPr lang="sk-SK" sz="2400"/>
          </a:p>
        </p:txBody>
      </p:sp>
      <p:sp>
        <p:nvSpPr>
          <p:cNvPr id="10" name="BlokTextu 9"/>
          <p:cNvSpPr txBox="1"/>
          <p:nvPr/>
        </p:nvSpPr>
        <p:spPr>
          <a:xfrm>
            <a:off x="323528" y="548681"/>
            <a:ext cx="5256584" cy="369332"/>
          </a:xfrm>
          <a:prstGeom prst="rect">
            <a:avLst/>
          </a:prstGeom>
          <a:noFill/>
        </p:spPr>
        <p:txBody>
          <a:bodyPr wrap="square" rtlCol="0">
            <a:spAutoFit/>
          </a:bodyPr>
          <a:lstStyle/>
          <a:p>
            <a:pPr lvl="0">
              <a:spcBef>
                <a:spcPct val="20000"/>
              </a:spcBef>
              <a:defRPr/>
            </a:pPr>
            <a:r>
              <a:rPr lang="sk-SK" dirty="0" smtClean="0">
                <a:solidFill>
                  <a:schemeClr val="bg1">
                    <a:lumMod val="50000"/>
                  </a:schemeClr>
                </a:solidFill>
              </a:rPr>
              <a:t>ERTMS/ETCS</a:t>
            </a:r>
            <a:endParaRPr lang="sk-SK" dirty="0">
              <a:solidFill>
                <a:schemeClr val="bg1">
                  <a:lumMod val="50000"/>
                </a:schemeClr>
              </a:solidFill>
            </a:endParaRPr>
          </a:p>
        </p:txBody>
      </p:sp>
      <p:sp>
        <p:nvSpPr>
          <p:cNvPr id="46082" name="AutoShape 2"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4" name="AutoShape 4"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86" name="AutoShape 6" descr="Výsledok vyhľadávania obrázkov pre dopyt ects cred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6090" name="AutoShape 10" descr="Výsledok vyhľadávania obrázkov pre dopyt stud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7" name="Obrázok 16"/>
          <p:cNvPicPr/>
          <p:nvPr/>
        </p:nvPicPr>
        <p:blipFill>
          <a:blip r:embed="rId3" cstate="print"/>
          <a:srcRect l="60826" t="24020" r="4132" b="10294"/>
          <a:stretch>
            <a:fillRect/>
          </a:stretch>
        </p:blipFill>
        <p:spPr bwMode="auto">
          <a:xfrm>
            <a:off x="1475656" y="1268760"/>
            <a:ext cx="6336704" cy="4176464"/>
          </a:xfrm>
          <a:prstGeom prst="rect">
            <a:avLst/>
          </a:prstGeom>
          <a:noFill/>
          <a:ln w="9525">
            <a:noFill/>
            <a:miter lim="800000"/>
            <a:headEnd/>
            <a:tailEnd/>
          </a:ln>
        </p:spPr>
      </p:pic>
      <p:sp>
        <p:nvSpPr>
          <p:cNvPr id="13" name="Pole tekstowe 157"/>
          <p:cNvSpPr txBox="1">
            <a:spLocks noChangeArrowheads="1"/>
          </p:cNvSpPr>
          <p:nvPr/>
        </p:nvSpPr>
        <p:spPr bwMode="auto">
          <a:xfrm>
            <a:off x="1335946" y="6254715"/>
            <a:ext cx="6492868" cy="603249"/>
          </a:xfrm>
          <a:prstGeom prst="rect">
            <a:avLst/>
          </a:prstGeom>
          <a:noFill/>
          <a:ln w="6350">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800" b="0" i="0" u="none" strike="noStrike" cap="none" normalizeH="0" baseline="0" dirty="0" smtClean="0">
                <a:ln>
                  <a:noFill/>
                </a:ln>
                <a:solidFill>
                  <a:srgbClr val="808080"/>
                </a:solidFill>
                <a:effectLst/>
                <a:latin typeface="Times New Roman" pitchFamily="18" charset="0"/>
                <a:cs typeface="Arial" pitchFamily="34" charset="0"/>
              </a:rPr>
              <a:t>Intelligent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Transport Systems: New ICT based Master’s Curricula in </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Uzbekistan</a:t>
            </a:r>
            <a:r>
              <a:rPr kumimoji="0" lang="sk-SK" sz="800" b="0" i="0" u="none" strike="noStrike" cap="none" normalizeH="0" baseline="0" dirty="0" smtClean="0">
                <a:ln>
                  <a:noFill/>
                </a:ln>
                <a:solidFill>
                  <a:srgbClr val="808080"/>
                </a:solidFill>
                <a:effectLst/>
                <a:latin typeface="Times New Roman" pitchFamily="18" charset="0"/>
                <a:cs typeface="Arial" pitchFamily="34" charset="0"/>
              </a:rPr>
              <a:t> (INTRAS)</a:t>
            </a:r>
            <a:r>
              <a:rPr kumimoji="0" lang="en-US" sz="800" b="0" i="0" u="none" strike="noStrike" cap="none" normalizeH="0" baseline="0" dirty="0" smtClean="0">
                <a:ln>
                  <a:noFill/>
                </a:ln>
                <a:solidFill>
                  <a:srgbClr val="808080"/>
                </a:solidFill>
                <a:effectLst/>
                <a:latin typeface="Times New Roman" pitchFamily="18" charset="0"/>
                <a:cs typeface="Arial" pitchFamily="34" charset="0"/>
              </a:rPr>
              <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AGREEMENT NUMBER – 2017-3516/001-001</a:t>
            </a:r>
            <a:br>
              <a:rPr kumimoji="0" lang="en-US" sz="800" b="0" i="0" u="none" strike="noStrike" cap="none" normalizeH="0" baseline="0" dirty="0" smtClean="0">
                <a:ln>
                  <a:noFill/>
                </a:ln>
                <a:solidFill>
                  <a:srgbClr val="808080"/>
                </a:solidFill>
                <a:effectLst/>
                <a:latin typeface="Times New Roman" pitchFamily="18" charset="0"/>
                <a:cs typeface="Arial" pitchFamily="34" charset="0"/>
              </a:rPr>
            </a:br>
            <a:r>
              <a:rPr kumimoji="0" lang="en-US" sz="800" b="0" i="0" u="none" strike="noStrike" cap="none" normalizeH="0" baseline="0" dirty="0" smtClean="0">
                <a:ln>
                  <a:noFill/>
                </a:ln>
                <a:solidFill>
                  <a:srgbClr val="808080"/>
                </a:solidFill>
                <a:effectLst/>
                <a:latin typeface="Times New Roman" pitchFamily="18" charset="0"/>
                <a:cs typeface="Arial" pitchFamily="34" charset="0"/>
              </a:rPr>
              <a:t>Project reference number – 586292-EPP-1-2017-1-PL-EPPKA2-CBHE-JP</a:t>
            </a:r>
            <a:r>
              <a:rPr kumimoji="0" lang="en-US" sz="8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INTRAS Presentations TEMPLATE</Template>
  <TotalTime>391</TotalTime>
  <Words>1085</Words>
  <Application>Microsoft Office PowerPoint</Application>
  <PresentationFormat>Prezentácia na obrazovke (4:3)</PresentationFormat>
  <Paragraphs>172</Paragraphs>
  <Slides>25</Slides>
  <Notes>25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25</vt:i4>
      </vt:variant>
    </vt:vector>
  </HeadingPairs>
  <TitlesOfParts>
    <vt:vector size="30" baseType="lpstr">
      <vt:lpstr>Arial</vt:lpstr>
      <vt:lpstr>Calibri</vt:lpstr>
      <vt:lpstr>Calibri Light</vt:lpstr>
      <vt:lpstr>Times New Roman</vt:lpstr>
      <vt:lpstr>Motyw pakietu Office</vt:lpstr>
      <vt:lpstr>“Signalling, Command-Control and Safety for Railways”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KŽD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“Signalling, Command-Control and Safety for Railways”</dc:title>
  <dc:creator>Matrin Kendra</dc:creator>
  <cp:lastModifiedBy>Pagan Min</cp:lastModifiedBy>
  <cp:revision>43</cp:revision>
  <dcterms:created xsi:type="dcterms:W3CDTF">2019-07-02T07:08:05Z</dcterms:created>
  <dcterms:modified xsi:type="dcterms:W3CDTF">2019-07-14T07:08:49Z</dcterms:modified>
</cp:coreProperties>
</file>