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7" r:id="rId4"/>
    <p:sldId id="259" r:id="rId5"/>
    <p:sldId id="262" r:id="rId6"/>
    <p:sldId id="261" r:id="rId7"/>
    <p:sldId id="263" r:id="rId8"/>
    <p:sldId id="264" r:id="rId9"/>
    <p:sldId id="265" r:id="rId10"/>
    <p:sldId id="266" r:id="rId11"/>
    <p:sldId id="267" r:id="rId12"/>
    <p:sldId id="268" r:id="rId13"/>
    <p:sldId id="271" r:id="rId14"/>
    <p:sldId id="270"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5" autoAdjust="0"/>
    <p:restoredTop sz="94660"/>
  </p:normalViewPr>
  <p:slideViewPr>
    <p:cSldViewPr snapToGrid="0">
      <p:cViewPr varScale="1">
        <p:scale>
          <a:sx n="88" d="100"/>
          <a:sy n="88"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971" y="326986"/>
            <a:ext cx="191091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0072" y="23522"/>
            <a:ext cx="4071929" cy="872334"/>
          </a:xfrm>
          <a:prstGeom prst="rect">
            <a:avLst/>
          </a:prstGeom>
        </p:spPr>
      </p:pic>
      <p:sp>
        <p:nvSpPr>
          <p:cNvPr id="15" name="Prostokąt 14"/>
          <p:cNvSpPr/>
          <p:nvPr/>
        </p:nvSpPr>
        <p:spPr>
          <a:xfrm>
            <a:off x="491972" y="6304002"/>
            <a:ext cx="10937289"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25567527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2628841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838201" y="365125"/>
            <a:ext cx="7734300"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4292210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DF9A480B-A7D4-4B7D-8D79-15BE70FFAEB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222792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39915936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21240358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186412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1110811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88792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30555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5183188" y="987427"/>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283771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5183188" y="987427"/>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DF9A480B-A7D4-4B7D-8D79-15BE70FFAEB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B6CB9D8D-447C-42A0-8112-56B8E0478521}" type="slidenum">
              <a:rPr lang="en-US" smtClean="0"/>
              <a:t>‹#›</a:t>
            </a:fld>
            <a:endParaRPr lang="en-US"/>
          </a:p>
        </p:txBody>
      </p:sp>
    </p:spTree>
    <p:extLst>
      <p:ext uri="{BB962C8B-B14F-4D97-AF65-F5344CB8AC3E}">
        <p14:creationId xmlns:p14="http://schemas.microsoft.com/office/powerpoint/2010/main" val="903745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556770" y="6356352"/>
            <a:ext cx="77294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Obraz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1971" y="326986"/>
            <a:ext cx="1910919" cy="265406"/>
          </a:xfrm>
          <a:prstGeom prst="rect">
            <a:avLst/>
          </a:prstGeom>
        </p:spPr>
      </p:pic>
      <p:pic>
        <p:nvPicPr>
          <p:cNvPr id="8" name="Obraz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120072" y="23522"/>
            <a:ext cx="4071929" cy="872334"/>
          </a:xfrm>
          <a:prstGeom prst="rect">
            <a:avLst/>
          </a:prstGeom>
        </p:spPr>
      </p:pic>
    </p:spTree>
    <p:extLst>
      <p:ext uri="{BB962C8B-B14F-4D97-AF65-F5344CB8AC3E}">
        <p14:creationId xmlns:p14="http://schemas.microsoft.com/office/powerpoint/2010/main" val="31423417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17857" y="3285480"/>
            <a:ext cx="7766936" cy="1646302"/>
          </a:xfrm>
        </p:spPr>
        <p:txBody>
          <a:bodyPr/>
          <a:lstStyle/>
          <a:p>
            <a:pPr algn="ctr"/>
            <a:r>
              <a:rPr lang="en-GB" sz="3600" b="1" dirty="0"/>
              <a:t>Transportation Economics and Demand </a:t>
            </a:r>
            <a:r>
              <a:rPr lang="en-GB" sz="3600" b="1" dirty="0" smtClean="0"/>
              <a:t>Analysis</a:t>
            </a:r>
            <a:r>
              <a:rPr lang="sk-SK" sz="3600" b="1" dirty="0" smtClean="0"/>
              <a:t/>
            </a:r>
            <a:br>
              <a:rPr lang="sk-SK" sz="3600" b="1" dirty="0" smtClean="0"/>
            </a:br>
            <a:r>
              <a:rPr lang="sk-SK" sz="3600" b="1" dirty="0">
                <a:solidFill>
                  <a:schemeClr val="tx1"/>
                </a:solidFill>
              </a:rPr>
              <a:t>prof.</a:t>
            </a:r>
            <a:r>
              <a:rPr lang="en-US" sz="3600" b="1" dirty="0">
                <a:solidFill>
                  <a:schemeClr val="tx1"/>
                </a:solidFill>
              </a:rPr>
              <a:t> </a:t>
            </a:r>
            <a:r>
              <a:rPr lang="en-US" sz="3600" b="1" dirty="0" err="1">
                <a:solidFill>
                  <a:schemeClr val="tx1"/>
                </a:solidFill>
              </a:rPr>
              <a:t>Ing</a:t>
            </a:r>
            <a:r>
              <a:rPr lang="en-US" sz="3600" b="1" dirty="0">
                <a:solidFill>
                  <a:schemeClr val="tx1"/>
                </a:solidFill>
              </a:rPr>
              <a:t>. </a:t>
            </a:r>
            <a:r>
              <a:rPr lang="sk-SK" sz="3600" b="1" dirty="0" smtClean="0">
                <a:solidFill>
                  <a:schemeClr val="tx1"/>
                </a:solidFill>
              </a:rPr>
              <a:t>Miloš Poliak</a:t>
            </a:r>
            <a:r>
              <a:rPr lang="en-US" sz="3600" b="1" dirty="0" smtClean="0">
                <a:solidFill>
                  <a:schemeClr val="tx1"/>
                </a:solidFill>
              </a:rPr>
              <a:t>, </a:t>
            </a:r>
            <a:r>
              <a:rPr lang="en-US" sz="3600" b="1" dirty="0">
                <a:solidFill>
                  <a:schemeClr val="tx1"/>
                </a:solidFill>
              </a:rPr>
              <a:t>PhD.</a:t>
            </a:r>
            <a:r>
              <a:rPr lang="sk-SK" sz="3600" b="1" dirty="0">
                <a:solidFill>
                  <a:schemeClr val="tx1"/>
                </a:solidFill>
              </a:rPr>
              <a:t/>
            </a:r>
            <a:br>
              <a:rPr lang="sk-SK" sz="3600" b="1" dirty="0">
                <a:solidFill>
                  <a:schemeClr val="tx1"/>
                </a:solidFill>
              </a:rPr>
            </a:br>
            <a:endParaRPr lang="en-US" sz="3600" dirty="0"/>
          </a:p>
        </p:txBody>
      </p:sp>
    </p:spTree>
    <p:extLst>
      <p:ext uri="{BB962C8B-B14F-4D97-AF65-F5344CB8AC3E}">
        <p14:creationId xmlns:p14="http://schemas.microsoft.com/office/powerpoint/2010/main" val="3921276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778934"/>
            <a:ext cx="8596668" cy="795867"/>
          </a:xfrm>
        </p:spPr>
        <p:txBody>
          <a:bodyPr>
            <a:normAutofit/>
          </a:bodyPr>
          <a:lstStyle/>
          <a:p>
            <a:r>
              <a:rPr lang="en-US" sz="2800" b="1" dirty="0" smtClean="0"/>
              <a:t>Pricing of transport services </a:t>
            </a:r>
            <a:endParaRPr lang="en-US" sz="2800" b="1" dirty="0"/>
          </a:p>
        </p:txBody>
      </p:sp>
      <p:sp>
        <p:nvSpPr>
          <p:cNvPr id="3" name="Zástupný objekt pre obsah 2"/>
          <p:cNvSpPr>
            <a:spLocks noGrp="1"/>
          </p:cNvSpPr>
          <p:nvPr>
            <p:ph idx="1"/>
          </p:nvPr>
        </p:nvSpPr>
        <p:spPr>
          <a:xfrm>
            <a:off x="677334" y="1574801"/>
            <a:ext cx="8596668" cy="4466562"/>
          </a:xfrm>
        </p:spPr>
        <p:txBody>
          <a:bodyPr>
            <a:normAutofit/>
          </a:bodyPr>
          <a:lstStyle/>
          <a:p>
            <a:r>
              <a:rPr lang="en-GB" sz="2400" dirty="0"/>
              <a:t>The principle of pricing</a:t>
            </a:r>
            <a:endParaRPr lang="en-US" sz="2400" dirty="0"/>
          </a:p>
          <a:p>
            <a:pPr lvl="1"/>
            <a:r>
              <a:rPr lang="en-GB" sz="2000" dirty="0" smtClean="0"/>
              <a:t>The </a:t>
            </a:r>
            <a:r>
              <a:rPr lang="en-GB" sz="2000" dirty="0"/>
              <a:t>pricing of transport infrastructure</a:t>
            </a:r>
            <a:endParaRPr lang="en-US" sz="2000" dirty="0"/>
          </a:p>
          <a:p>
            <a:pPr lvl="1"/>
            <a:r>
              <a:rPr lang="en-GB" sz="2000" dirty="0" smtClean="0"/>
              <a:t>Marginal </a:t>
            </a:r>
            <a:r>
              <a:rPr lang="en-GB" sz="2000" dirty="0"/>
              <a:t>costs pricing		</a:t>
            </a:r>
            <a:endParaRPr lang="en-US" sz="2000" dirty="0"/>
          </a:p>
          <a:p>
            <a:pPr lvl="1"/>
            <a:r>
              <a:rPr lang="en-US" sz="2000" dirty="0" smtClean="0"/>
              <a:t>Average </a:t>
            </a:r>
            <a:r>
              <a:rPr lang="en-US" sz="2000" dirty="0"/>
              <a:t>costs pricing</a:t>
            </a:r>
          </a:p>
          <a:p>
            <a:r>
              <a:rPr lang="en-US" sz="2400" dirty="0" smtClean="0"/>
              <a:t>Price </a:t>
            </a:r>
            <a:r>
              <a:rPr lang="en-US" sz="2400" dirty="0"/>
              <a:t>differentiation, price discrimination and yield management</a:t>
            </a:r>
          </a:p>
          <a:p>
            <a:r>
              <a:rPr lang="en-US" sz="2400" dirty="0" smtClean="0"/>
              <a:t>Transport </a:t>
            </a:r>
            <a:r>
              <a:rPr lang="en-US" sz="2400" dirty="0"/>
              <a:t>subsidies, operational objectives and </a:t>
            </a:r>
            <a:r>
              <a:rPr lang="en-US" sz="2400" dirty="0" smtClean="0"/>
              <a:t>pricing</a:t>
            </a:r>
            <a:endParaRPr lang="sk-SK" sz="2400" dirty="0" smtClean="0"/>
          </a:p>
          <a:p>
            <a:pPr lvl="1"/>
            <a:r>
              <a:rPr lang="en-US" sz="2000" dirty="0" smtClean="0"/>
              <a:t>Subsidies to the transport infrastructure</a:t>
            </a:r>
          </a:p>
          <a:p>
            <a:pPr lvl="1"/>
            <a:r>
              <a:rPr lang="en-US" sz="2000" dirty="0" smtClean="0"/>
              <a:t>Subsidies to the public transport </a:t>
            </a:r>
          </a:p>
          <a:p>
            <a:r>
              <a:rPr lang="en-GB" sz="2400" dirty="0" smtClean="0"/>
              <a:t>Efficiency </a:t>
            </a:r>
            <a:r>
              <a:rPr lang="en-GB" sz="2400" dirty="0"/>
              <a:t>losses from market price controls</a:t>
            </a:r>
            <a:endParaRPr lang="en-US" sz="2400" dirty="0"/>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3351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931333"/>
            <a:ext cx="8596668" cy="1320800"/>
          </a:xfrm>
        </p:spPr>
        <p:txBody>
          <a:bodyPr>
            <a:normAutofit/>
          </a:bodyPr>
          <a:lstStyle/>
          <a:p>
            <a:r>
              <a:rPr lang="en-US" sz="2800" b="1" dirty="0" smtClean="0"/>
              <a:t>Economic Regulation of Transport </a:t>
            </a:r>
            <a:endParaRPr lang="en-US" sz="2800" b="1" dirty="0"/>
          </a:p>
        </p:txBody>
      </p:sp>
      <p:sp>
        <p:nvSpPr>
          <p:cNvPr id="3" name="Zástupný objekt pre obsah 2"/>
          <p:cNvSpPr>
            <a:spLocks noGrp="1"/>
          </p:cNvSpPr>
          <p:nvPr>
            <p:ph idx="1"/>
          </p:nvPr>
        </p:nvSpPr>
        <p:spPr>
          <a:xfrm>
            <a:off x="677334" y="1930401"/>
            <a:ext cx="8596668" cy="4110962"/>
          </a:xfrm>
        </p:spPr>
        <p:txBody>
          <a:bodyPr>
            <a:normAutofit/>
          </a:bodyPr>
          <a:lstStyle/>
          <a:p>
            <a:r>
              <a:rPr lang="en-US" sz="2400" dirty="0" smtClean="0"/>
              <a:t>Forms of transport regulation</a:t>
            </a:r>
          </a:p>
          <a:p>
            <a:r>
              <a:rPr lang="en-US" sz="2400" dirty="0" smtClean="0"/>
              <a:t>Transport authority – regulatory authority</a:t>
            </a:r>
          </a:p>
          <a:p>
            <a:pPr lvl="1"/>
            <a:r>
              <a:rPr lang="en-US" sz="1800" dirty="0" smtClean="0"/>
              <a:t>EU transport authority</a:t>
            </a:r>
          </a:p>
          <a:p>
            <a:pPr lvl="1"/>
            <a:r>
              <a:rPr lang="en-US" sz="1800" dirty="0" smtClean="0"/>
              <a:t>National transport authorities</a:t>
            </a:r>
          </a:p>
          <a:p>
            <a:r>
              <a:rPr lang="en-US" sz="2400" dirty="0" smtClean="0"/>
              <a:t>The regulation of monopoly power</a:t>
            </a:r>
          </a:p>
          <a:p>
            <a:pPr lvl="1"/>
            <a:r>
              <a:rPr lang="en-US" sz="2000" dirty="0" smtClean="0"/>
              <a:t>Transport infrastructure </a:t>
            </a:r>
          </a:p>
          <a:p>
            <a:pPr lvl="1"/>
            <a:r>
              <a:rPr lang="en-US" sz="2000" dirty="0" smtClean="0"/>
              <a:t>Public transport - incumbents</a:t>
            </a:r>
          </a:p>
          <a:p>
            <a:r>
              <a:rPr lang="en-US" sz="2400" dirty="0" smtClean="0"/>
              <a:t>Alternative paths for regulatory reform</a:t>
            </a:r>
          </a:p>
          <a:p>
            <a:r>
              <a:rPr lang="en-US" sz="2400" dirty="0" smtClean="0"/>
              <a:t>Overview of economic deregulation in transportation </a:t>
            </a:r>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5104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9275" y="699637"/>
            <a:ext cx="8596668" cy="1320800"/>
          </a:xfrm>
        </p:spPr>
        <p:txBody>
          <a:bodyPr>
            <a:normAutofit/>
          </a:bodyPr>
          <a:lstStyle/>
          <a:p>
            <a:r>
              <a:rPr lang="en-US" sz="2800" b="1" dirty="0" smtClean="0"/>
              <a:t>External Costs of Transport</a:t>
            </a:r>
            <a:endParaRPr lang="en-US" sz="2800" b="1" dirty="0"/>
          </a:p>
        </p:txBody>
      </p:sp>
      <p:sp>
        <p:nvSpPr>
          <p:cNvPr id="3" name="Zástupný objekt pre obsah 2"/>
          <p:cNvSpPr>
            <a:spLocks noGrp="1"/>
          </p:cNvSpPr>
          <p:nvPr>
            <p:ph idx="1"/>
          </p:nvPr>
        </p:nvSpPr>
        <p:spPr>
          <a:xfrm>
            <a:off x="677334" y="1232003"/>
            <a:ext cx="8596668" cy="5774266"/>
          </a:xfrm>
        </p:spPr>
        <p:txBody>
          <a:bodyPr>
            <a:noAutofit/>
          </a:bodyPr>
          <a:lstStyle/>
          <a:p>
            <a:r>
              <a:rPr lang="en-US" sz="2400" dirty="0" smtClean="0"/>
              <a:t>Transport and environment</a:t>
            </a:r>
          </a:p>
          <a:p>
            <a:pPr lvl="1"/>
            <a:r>
              <a:rPr lang="en-US" sz="2000" dirty="0" smtClean="0"/>
              <a:t>Positive and negative externalities</a:t>
            </a:r>
          </a:p>
          <a:p>
            <a:pPr lvl="1"/>
            <a:r>
              <a:rPr lang="en-US" sz="2000" dirty="0" smtClean="0"/>
              <a:t>Impact of transport activities to the environment</a:t>
            </a:r>
          </a:p>
          <a:p>
            <a:r>
              <a:rPr lang="en-US" sz="2400" dirty="0" smtClean="0"/>
              <a:t>Methods for valuation of transport externalities</a:t>
            </a:r>
          </a:p>
          <a:p>
            <a:pPr lvl="1"/>
            <a:r>
              <a:rPr lang="en-US" sz="2000" dirty="0" smtClean="0"/>
              <a:t>Objective methods</a:t>
            </a:r>
          </a:p>
          <a:p>
            <a:pPr lvl="1"/>
            <a:r>
              <a:rPr lang="en-US" sz="2000" dirty="0" smtClean="0"/>
              <a:t>Subjective methods</a:t>
            </a:r>
          </a:p>
          <a:p>
            <a:r>
              <a:rPr lang="en-US" sz="2400" dirty="0" smtClean="0"/>
              <a:t>Economic costs of individual transport externalities </a:t>
            </a:r>
          </a:p>
          <a:p>
            <a:pPr lvl="1"/>
            <a:r>
              <a:rPr lang="en-US" sz="2000" dirty="0" smtClean="0"/>
              <a:t>Climate change</a:t>
            </a:r>
          </a:p>
          <a:p>
            <a:pPr lvl="1"/>
            <a:r>
              <a:rPr lang="en-US" sz="2000" dirty="0" smtClean="0"/>
              <a:t>Air pollution</a:t>
            </a:r>
          </a:p>
          <a:p>
            <a:pPr lvl="1"/>
            <a:r>
              <a:rPr lang="en-US" sz="2000" dirty="0" smtClean="0"/>
              <a:t>Traffic noise</a:t>
            </a:r>
          </a:p>
          <a:p>
            <a:pPr lvl="1"/>
            <a:r>
              <a:rPr lang="en-US" sz="2000" dirty="0" smtClean="0"/>
              <a:t>Accidents ...</a:t>
            </a:r>
          </a:p>
          <a:p>
            <a:r>
              <a:rPr lang="en-US" sz="2400" dirty="0" smtClean="0"/>
              <a:t>Possibilities and problems of internalization of transport externalities </a:t>
            </a:r>
          </a:p>
          <a:p>
            <a:endParaRPr lang="en-US" sz="24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98687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78935" y="2760133"/>
            <a:ext cx="8596668" cy="1056115"/>
          </a:xfrm>
        </p:spPr>
        <p:txBody>
          <a:bodyPr>
            <a:normAutofit/>
          </a:bodyPr>
          <a:lstStyle/>
          <a:p>
            <a:pPr algn="ctr"/>
            <a:r>
              <a:rPr lang="en-US" sz="3600" b="1" dirty="0" smtClean="0"/>
              <a:t>Exercises</a:t>
            </a:r>
            <a:endParaRPr lang="en-US" sz="3600" b="1" dirty="0"/>
          </a:p>
        </p:txBody>
      </p:sp>
      <p:sp>
        <p:nvSpPr>
          <p:cNvPr id="3"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86129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00024"/>
            <a:ext cx="10515600" cy="1325563"/>
          </a:xfrm>
        </p:spPr>
        <p:txBody>
          <a:bodyPr>
            <a:normAutofit/>
          </a:bodyPr>
          <a:lstStyle/>
          <a:p>
            <a:r>
              <a:rPr lang="en-US" sz="2800" b="1" dirty="0" smtClean="0"/>
              <a:t>Transport statistical database</a:t>
            </a:r>
            <a:endParaRPr lang="en-US" sz="2800" b="1" dirty="0"/>
          </a:p>
        </p:txBody>
      </p:sp>
      <p:sp>
        <p:nvSpPr>
          <p:cNvPr id="3" name="Zástupný objekt pre obsah 2"/>
          <p:cNvSpPr>
            <a:spLocks noGrp="1"/>
          </p:cNvSpPr>
          <p:nvPr>
            <p:ph idx="1"/>
          </p:nvPr>
        </p:nvSpPr>
        <p:spPr/>
        <p:txBody>
          <a:bodyPr>
            <a:normAutofit/>
          </a:bodyPr>
          <a:lstStyle/>
          <a:p>
            <a:r>
              <a:rPr lang="en-US" sz="2400" dirty="0" smtClean="0"/>
              <a:t>Work with database of Eurostat</a:t>
            </a:r>
          </a:p>
          <a:p>
            <a:pPr lvl="1"/>
            <a:r>
              <a:rPr lang="en-US" sz="2000" dirty="0" smtClean="0"/>
              <a:t>transport development vs. economics growth </a:t>
            </a:r>
          </a:p>
          <a:p>
            <a:pPr lvl="1"/>
            <a:r>
              <a:rPr lang="en-US" sz="2000" dirty="0" smtClean="0"/>
              <a:t>transport development – freight, passenger</a:t>
            </a:r>
          </a:p>
          <a:p>
            <a:pPr lvl="1"/>
            <a:r>
              <a:rPr lang="en-US" sz="2000" dirty="0" smtClean="0"/>
              <a:t>transport development – by countries</a:t>
            </a:r>
          </a:p>
          <a:p>
            <a:pPr lvl="1"/>
            <a:r>
              <a:rPr lang="en-US" sz="2000" dirty="0" smtClean="0"/>
              <a:t>modal split – freight, passenger </a:t>
            </a:r>
          </a:p>
          <a:p>
            <a:r>
              <a:rPr lang="en-US" sz="2400" dirty="0" smtClean="0"/>
              <a:t>Statistical database by mode of transport</a:t>
            </a:r>
          </a:p>
          <a:p>
            <a:r>
              <a:rPr lang="en-US" sz="2400" dirty="0" smtClean="0"/>
              <a:t>National statistical databases</a:t>
            </a:r>
            <a:endParaRPr lang="en-US" sz="24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2099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866932"/>
            <a:ext cx="10515600" cy="1325563"/>
          </a:xfrm>
        </p:spPr>
        <p:txBody>
          <a:bodyPr>
            <a:normAutofit/>
          </a:bodyPr>
          <a:lstStyle/>
          <a:p>
            <a:r>
              <a:rPr lang="en-US" sz="2800" b="1" dirty="0" smtClean="0"/>
              <a:t>Competition on the transport market </a:t>
            </a:r>
            <a:endParaRPr lang="en-US" sz="2800" b="1" dirty="0"/>
          </a:p>
        </p:txBody>
      </p:sp>
      <p:sp>
        <p:nvSpPr>
          <p:cNvPr id="3" name="Zástupný objekt pre obsah 2"/>
          <p:cNvSpPr>
            <a:spLocks noGrp="1"/>
          </p:cNvSpPr>
          <p:nvPr>
            <p:ph idx="1"/>
          </p:nvPr>
        </p:nvSpPr>
        <p:spPr>
          <a:xfrm>
            <a:off x="677334" y="1727201"/>
            <a:ext cx="8596668" cy="4314162"/>
          </a:xfrm>
        </p:spPr>
        <p:txBody>
          <a:bodyPr>
            <a:normAutofit/>
          </a:bodyPr>
          <a:lstStyle/>
          <a:p>
            <a:r>
              <a:rPr lang="en-US" sz="2400" dirty="0" smtClean="0"/>
              <a:t>Freight transport</a:t>
            </a:r>
          </a:p>
          <a:p>
            <a:pPr lvl="1"/>
            <a:r>
              <a:rPr lang="en-US" sz="2000" dirty="0" smtClean="0"/>
              <a:t>Competition between transport mode</a:t>
            </a:r>
          </a:p>
          <a:p>
            <a:pPr lvl="1"/>
            <a:r>
              <a:rPr lang="en-US" sz="2000" dirty="0" smtClean="0"/>
              <a:t>Competition on the road, rail market</a:t>
            </a:r>
          </a:p>
          <a:p>
            <a:r>
              <a:rPr lang="en-US" sz="2400" dirty="0" smtClean="0"/>
              <a:t>Passenger transport</a:t>
            </a:r>
          </a:p>
          <a:p>
            <a:pPr lvl="1"/>
            <a:r>
              <a:rPr lang="en-US" sz="2000" dirty="0" smtClean="0"/>
              <a:t>Competition - Open access services</a:t>
            </a:r>
          </a:p>
          <a:p>
            <a:pPr lvl="1"/>
            <a:r>
              <a:rPr lang="en-US" sz="2000" dirty="0" smtClean="0"/>
              <a:t>Competition – Public transport services</a:t>
            </a:r>
            <a:endParaRPr lang="en-US" sz="20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43656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15898" y="788874"/>
            <a:ext cx="10515600" cy="1325563"/>
          </a:xfrm>
        </p:spPr>
        <p:txBody>
          <a:bodyPr>
            <a:normAutofit/>
          </a:bodyPr>
          <a:lstStyle/>
          <a:p>
            <a:r>
              <a:rPr lang="en-US" sz="2800" b="1" dirty="0" smtClean="0"/>
              <a:t>Price in the transport </a:t>
            </a:r>
            <a:endParaRPr lang="en-US" sz="2800" b="1" dirty="0"/>
          </a:p>
        </p:txBody>
      </p:sp>
      <p:sp>
        <p:nvSpPr>
          <p:cNvPr id="3" name="Zástupný objekt pre obsah 2"/>
          <p:cNvSpPr>
            <a:spLocks noGrp="1"/>
          </p:cNvSpPr>
          <p:nvPr>
            <p:ph idx="1"/>
          </p:nvPr>
        </p:nvSpPr>
        <p:spPr>
          <a:xfrm>
            <a:off x="699636" y="1693747"/>
            <a:ext cx="8596668" cy="4771362"/>
          </a:xfrm>
        </p:spPr>
        <p:txBody>
          <a:bodyPr/>
          <a:lstStyle/>
          <a:p>
            <a:r>
              <a:rPr lang="en-US" sz="2400" dirty="0" smtClean="0"/>
              <a:t>Price analysis</a:t>
            </a:r>
          </a:p>
          <a:p>
            <a:pPr lvl="1"/>
            <a:r>
              <a:rPr lang="en-US" sz="2000" dirty="0" smtClean="0"/>
              <a:t>Regulated prices, </a:t>
            </a:r>
          </a:p>
          <a:p>
            <a:pPr lvl="1"/>
            <a:r>
              <a:rPr lang="en-US" sz="2000" dirty="0" smtClean="0"/>
              <a:t>Commercial prices</a:t>
            </a:r>
          </a:p>
          <a:p>
            <a:r>
              <a:rPr lang="en-US" sz="2400" dirty="0" smtClean="0"/>
              <a:t>Elasticity – long distance transport</a:t>
            </a:r>
          </a:p>
          <a:p>
            <a:pPr lvl="1"/>
            <a:r>
              <a:rPr lang="en-US" sz="2000" dirty="0" smtClean="0"/>
              <a:t>Calculation of price elasticity </a:t>
            </a:r>
          </a:p>
          <a:p>
            <a:pPr lvl="1"/>
            <a:r>
              <a:rPr lang="en-US" sz="2000" dirty="0" smtClean="0"/>
              <a:t>Calculation of cross elasticity</a:t>
            </a:r>
          </a:p>
          <a:p>
            <a:r>
              <a:rPr lang="en-US" sz="2400" dirty="0" smtClean="0"/>
              <a:t>Elasticity – regional transport</a:t>
            </a:r>
          </a:p>
          <a:p>
            <a:pPr lvl="1"/>
            <a:r>
              <a:rPr lang="en-US" sz="2000" dirty="0" smtClean="0"/>
              <a:t>Calculation of price elasticity </a:t>
            </a:r>
          </a:p>
          <a:p>
            <a:pPr lvl="1"/>
            <a:r>
              <a:rPr lang="en-US" sz="2000" dirty="0" smtClean="0"/>
              <a:t>Calculation of cross elasticity</a:t>
            </a:r>
          </a:p>
          <a:p>
            <a:endParaRPr lang="sk-SK" dirty="0" smtClean="0"/>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9813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922688"/>
            <a:ext cx="10515600" cy="1325563"/>
          </a:xfrm>
        </p:spPr>
        <p:txBody>
          <a:bodyPr>
            <a:normAutofit/>
          </a:bodyPr>
          <a:lstStyle/>
          <a:p>
            <a:r>
              <a:rPr lang="en-US" sz="2800" b="1" dirty="0" smtClean="0"/>
              <a:t>Fees of Rail transport infrastructure </a:t>
            </a:r>
            <a:endParaRPr lang="en-US" sz="2800" b="1" dirty="0"/>
          </a:p>
        </p:txBody>
      </p:sp>
      <p:sp>
        <p:nvSpPr>
          <p:cNvPr id="3" name="Zástupný objekt pre obsah 2"/>
          <p:cNvSpPr>
            <a:spLocks noGrp="1"/>
          </p:cNvSpPr>
          <p:nvPr>
            <p:ph idx="1"/>
          </p:nvPr>
        </p:nvSpPr>
        <p:spPr>
          <a:xfrm>
            <a:off x="677334" y="1930400"/>
            <a:ext cx="8596668" cy="3880773"/>
          </a:xfrm>
        </p:spPr>
        <p:txBody>
          <a:bodyPr>
            <a:normAutofit fontScale="92500" lnSpcReduction="10000"/>
          </a:bodyPr>
          <a:lstStyle/>
          <a:p>
            <a:r>
              <a:rPr lang="en-US" sz="2800" dirty="0" smtClean="0"/>
              <a:t>Freight transport </a:t>
            </a:r>
          </a:p>
          <a:p>
            <a:pPr lvl="1"/>
            <a:r>
              <a:rPr lang="en-US" sz="2400" dirty="0" smtClean="0"/>
              <a:t>Calculation of rail transport infrastructure fees in the selected European countries</a:t>
            </a:r>
          </a:p>
          <a:p>
            <a:pPr lvl="1"/>
            <a:r>
              <a:rPr lang="en-US" sz="2400" dirty="0" smtClean="0"/>
              <a:t>Calculation of rail transport infrastructure fees for different train </a:t>
            </a:r>
          </a:p>
          <a:p>
            <a:pPr lvl="1"/>
            <a:r>
              <a:rPr lang="en-US" sz="2400" dirty="0" smtClean="0"/>
              <a:t>Calculation of rail transport infrastructure fees for different loading schemes </a:t>
            </a:r>
          </a:p>
          <a:p>
            <a:r>
              <a:rPr lang="en-US" sz="2800" dirty="0" smtClean="0"/>
              <a:t>Passenger transport</a:t>
            </a:r>
          </a:p>
          <a:p>
            <a:pPr lvl="1"/>
            <a:r>
              <a:rPr lang="en-US" sz="2400" dirty="0" smtClean="0"/>
              <a:t>Calculation of rail transport infrastructure fees in the selected European countries</a:t>
            </a:r>
          </a:p>
          <a:p>
            <a:pPr lvl="1"/>
            <a:r>
              <a:rPr lang="en-US" sz="2400" dirty="0" smtClean="0"/>
              <a:t>Calculation of rail transport infrastructure fees for regional and other train </a:t>
            </a:r>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84814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011898"/>
            <a:ext cx="10515600" cy="1325563"/>
          </a:xfrm>
        </p:spPr>
        <p:txBody>
          <a:bodyPr>
            <a:normAutofit/>
          </a:bodyPr>
          <a:lstStyle/>
          <a:p>
            <a:r>
              <a:rPr lang="en-US" sz="2800" b="1" dirty="0" smtClean="0"/>
              <a:t>Economic regulation in transport sector</a:t>
            </a:r>
            <a:endParaRPr lang="en-US" sz="2800" b="1" dirty="0"/>
          </a:p>
        </p:txBody>
      </p:sp>
      <p:sp>
        <p:nvSpPr>
          <p:cNvPr id="3" name="Zástupný objekt pre obsah 2"/>
          <p:cNvSpPr>
            <a:spLocks noGrp="1"/>
          </p:cNvSpPr>
          <p:nvPr>
            <p:ph idx="1"/>
          </p:nvPr>
        </p:nvSpPr>
        <p:spPr>
          <a:xfrm>
            <a:off x="677334" y="1557868"/>
            <a:ext cx="8596668" cy="4110962"/>
          </a:xfrm>
        </p:spPr>
        <p:txBody>
          <a:bodyPr/>
          <a:lstStyle/>
          <a:p>
            <a:endParaRPr lang="sk-SK" dirty="0" smtClean="0"/>
          </a:p>
          <a:p>
            <a:r>
              <a:rPr lang="en-US" sz="2400" dirty="0" smtClean="0"/>
              <a:t>Priorities in Transport Policy</a:t>
            </a:r>
          </a:p>
          <a:p>
            <a:pPr lvl="1"/>
            <a:r>
              <a:rPr lang="en-US" sz="2000" dirty="0" smtClean="0"/>
              <a:t>History – comparison of individual phases</a:t>
            </a:r>
          </a:p>
          <a:p>
            <a:pPr lvl="1"/>
            <a:r>
              <a:rPr lang="en-US" sz="2000" dirty="0" smtClean="0"/>
              <a:t>Current situation</a:t>
            </a:r>
          </a:p>
          <a:p>
            <a:r>
              <a:rPr lang="en-US" sz="2400" dirty="0" smtClean="0"/>
              <a:t>The regulation of monopoly power</a:t>
            </a:r>
          </a:p>
          <a:p>
            <a:r>
              <a:rPr lang="en-US" sz="2400" dirty="0" smtClean="0"/>
              <a:t>Economic regulation by transport mode</a:t>
            </a:r>
          </a:p>
          <a:p>
            <a:pPr lvl="1"/>
            <a:r>
              <a:rPr lang="en-US" sz="2000" dirty="0" smtClean="0"/>
              <a:t>Advantages</a:t>
            </a:r>
          </a:p>
          <a:p>
            <a:pPr lvl="1"/>
            <a:r>
              <a:rPr lang="en-US" sz="2000" dirty="0" smtClean="0"/>
              <a:t>Disadvantages</a:t>
            </a:r>
          </a:p>
          <a:p>
            <a:pPr marL="0" indent="0">
              <a:buNone/>
            </a:pPr>
            <a:endParaRPr lang="sk-SK" dirty="0" smtClean="0"/>
          </a:p>
          <a:p>
            <a:endParaRPr lang="sk-SK" dirty="0" smtClean="0"/>
          </a:p>
          <a:p>
            <a:endParaRPr lang="sk-SK" dirty="0" smtClean="0"/>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66907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15897" y="800025"/>
            <a:ext cx="10515600" cy="1325563"/>
          </a:xfrm>
        </p:spPr>
        <p:txBody>
          <a:bodyPr>
            <a:normAutofit/>
          </a:bodyPr>
          <a:lstStyle/>
          <a:p>
            <a:r>
              <a:rPr lang="en-US" sz="2800" b="1" dirty="0" smtClean="0"/>
              <a:t>Teaching methods</a:t>
            </a:r>
            <a:endParaRPr lang="en-US" sz="2800" b="1" dirty="0"/>
          </a:p>
        </p:txBody>
      </p:sp>
      <p:sp>
        <p:nvSpPr>
          <p:cNvPr id="3" name="Zástupný objekt pre obsah 2"/>
          <p:cNvSpPr>
            <a:spLocks noGrp="1"/>
          </p:cNvSpPr>
          <p:nvPr>
            <p:ph idx="1"/>
          </p:nvPr>
        </p:nvSpPr>
        <p:spPr>
          <a:xfrm>
            <a:off x="677334" y="1703389"/>
            <a:ext cx="8596668" cy="3880773"/>
          </a:xfrm>
        </p:spPr>
        <p:txBody>
          <a:bodyPr/>
          <a:lstStyle/>
          <a:p>
            <a:r>
              <a:rPr lang="en-US" sz="2000" dirty="0"/>
              <a:t>The slides are available for the whole course. They are provided to students (or uploaded in the MOODLE system). The full contents of each slide is systematically explained by the Lecturer. Additional examples which are not included in the slides are proposed by the Lecturer to allow good understanding of the information </a:t>
            </a:r>
            <a:r>
              <a:rPr lang="en-US" sz="2000" dirty="0" smtClean="0"/>
              <a:t>provided</a:t>
            </a:r>
            <a:endParaRPr lang="sk-SK" sz="2000" dirty="0" smtClean="0"/>
          </a:p>
          <a:p>
            <a:pPr lvl="0"/>
            <a:r>
              <a:rPr lang="en-US" sz="2000" dirty="0"/>
              <a:t>The slides contain exercises without solutions. They should be solved together by lecture and students during the lecture. The students are fully assisted by the Lecturer in order to obtain correct/exact solutions to the proposed exercises. This should help to check whether the students have understood the chapters or not.</a:t>
            </a:r>
          </a:p>
          <a:p>
            <a:r>
              <a:rPr lang="en-US" sz="2000" dirty="0"/>
              <a:t>Several exercises are proposed by the Lecturer to be solved by students as projects. This should help to test the self-learning potential of students.</a:t>
            </a:r>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565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049" y="858837"/>
            <a:ext cx="10515600" cy="1325563"/>
          </a:xfrm>
        </p:spPr>
        <p:txBody>
          <a:bodyPr>
            <a:normAutofit/>
          </a:bodyPr>
          <a:lstStyle/>
          <a:p>
            <a:r>
              <a:rPr lang="en-US" sz="2800" dirty="0" smtClean="0"/>
              <a:t>ECTS credits</a:t>
            </a:r>
            <a:endParaRPr lang="en-US" sz="2800" dirty="0"/>
          </a:p>
        </p:txBody>
      </p:sp>
      <p:sp>
        <p:nvSpPr>
          <p:cNvPr id="3" name="Zástupný objekt pre obsah 2"/>
          <p:cNvSpPr>
            <a:spLocks noGrp="1"/>
          </p:cNvSpPr>
          <p:nvPr>
            <p:ph idx="1"/>
          </p:nvPr>
        </p:nvSpPr>
        <p:spPr>
          <a:xfrm>
            <a:off x="677334" y="2184400"/>
            <a:ext cx="8596668" cy="3856962"/>
          </a:xfrm>
        </p:spPr>
        <p:txBody>
          <a:bodyPr>
            <a:normAutofit/>
          </a:bodyPr>
          <a:lstStyle/>
          <a:p>
            <a:r>
              <a:rPr lang="sk-SK" sz="2400" dirty="0" smtClean="0"/>
              <a:t>45 </a:t>
            </a:r>
            <a:r>
              <a:rPr lang="sk-SK" sz="2400" dirty="0" err="1" smtClean="0"/>
              <a:t>hours</a:t>
            </a:r>
            <a:r>
              <a:rPr lang="sk-SK" sz="2400" dirty="0" smtClean="0"/>
              <a:t> – </a:t>
            </a:r>
            <a:r>
              <a:rPr lang="sk-SK" sz="2400" dirty="0" err="1"/>
              <a:t>T</a:t>
            </a:r>
            <a:r>
              <a:rPr lang="sk-SK" sz="2400" dirty="0" err="1" smtClean="0"/>
              <a:t>heory</a:t>
            </a:r>
            <a:endParaRPr lang="sk-SK" sz="2400" dirty="0" smtClean="0"/>
          </a:p>
          <a:p>
            <a:r>
              <a:rPr lang="sk-SK" sz="2400" dirty="0" smtClean="0"/>
              <a:t>30 </a:t>
            </a:r>
            <a:r>
              <a:rPr lang="sk-SK" sz="2400" dirty="0" err="1" smtClean="0"/>
              <a:t>hours</a:t>
            </a:r>
            <a:r>
              <a:rPr lang="sk-SK" sz="2400" dirty="0" smtClean="0"/>
              <a:t> – </a:t>
            </a:r>
            <a:r>
              <a:rPr lang="sk-SK" sz="2400" dirty="0" err="1" smtClean="0"/>
              <a:t>Exercises</a:t>
            </a:r>
            <a:endParaRPr lang="sk-SK" sz="2400" dirty="0" smtClean="0"/>
          </a:p>
          <a:p>
            <a:r>
              <a:rPr lang="sk-SK" sz="2400" dirty="0" smtClean="0"/>
              <a:t>ECTS </a:t>
            </a:r>
            <a:r>
              <a:rPr lang="sk-SK" sz="2400" dirty="0" err="1" smtClean="0"/>
              <a:t>credits</a:t>
            </a:r>
            <a:r>
              <a:rPr lang="sk-SK" sz="2400" dirty="0" smtClean="0"/>
              <a:t> </a:t>
            </a:r>
            <a:r>
              <a:rPr lang="sk-SK" sz="2400" dirty="0" err="1" smtClean="0"/>
              <a:t>total</a:t>
            </a:r>
            <a:r>
              <a:rPr lang="sk-SK" sz="2400" dirty="0" smtClean="0"/>
              <a:t> - 6</a:t>
            </a:r>
            <a:endParaRPr lang="en-US" sz="24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59221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77362"/>
            <a:ext cx="10515600" cy="1325563"/>
          </a:xfrm>
        </p:spPr>
        <p:txBody>
          <a:bodyPr>
            <a:normAutofit/>
          </a:bodyPr>
          <a:lstStyle/>
          <a:p>
            <a:r>
              <a:rPr lang="en-US" sz="2800" b="1" dirty="0" smtClean="0"/>
              <a:t>Literature</a:t>
            </a:r>
            <a:endParaRPr lang="en-US" sz="2800" b="1" dirty="0"/>
          </a:p>
        </p:txBody>
      </p:sp>
      <p:sp>
        <p:nvSpPr>
          <p:cNvPr id="3" name="Zástupný objekt pre obsah 2"/>
          <p:cNvSpPr>
            <a:spLocks noGrp="1"/>
          </p:cNvSpPr>
          <p:nvPr>
            <p:ph idx="1"/>
          </p:nvPr>
        </p:nvSpPr>
        <p:spPr>
          <a:xfrm>
            <a:off x="677334" y="1253067"/>
            <a:ext cx="8596668" cy="5367866"/>
          </a:xfrm>
        </p:spPr>
        <p:txBody>
          <a:bodyPr>
            <a:normAutofit/>
          </a:bodyPr>
          <a:lstStyle/>
          <a:p>
            <a:pPr marL="0" indent="0">
              <a:buNone/>
            </a:pPr>
            <a:r>
              <a:rPr lang="en-US" sz="1800" dirty="0" smtClean="0"/>
              <a:t>Textbooks</a:t>
            </a:r>
            <a:endParaRPr lang="sk-SK" sz="1800" dirty="0" smtClean="0"/>
          </a:p>
          <a:p>
            <a:pPr lvl="0"/>
            <a:r>
              <a:rPr lang="en-US" sz="1800" dirty="0"/>
              <a:t>Button K.: Transport economics. 3</a:t>
            </a:r>
            <a:r>
              <a:rPr lang="en-US" sz="1800" baseline="30000" dirty="0"/>
              <a:t>rd</a:t>
            </a:r>
            <a:r>
              <a:rPr lang="en-US" sz="1800" dirty="0"/>
              <a:t> Edition. Edward Elgar. UK</a:t>
            </a:r>
          </a:p>
          <a:p>
            <a:pPr lvl="0"/>
            <a:r>
              <a:rPr lang="en-US" sz="1800" dirty="0"/>
              <a:t>Cowie J., </a:t>
            </a:r>
            <a:r>
              <a:rPr lang="en-US" sz="1800" dirty="0" err="1"/>
              <a:t>Ison</a:t>
            </a:r>
            <a:r>
              <a:rPr lang="en-US" sz="1800" dirty="0"/>
              <a:t> S., Rye T., </a:t>
            </a:r>
            <a:r>
              <a:rPr lang="en-US" sz="1800" dirty="0" err="1"/>
              <a:t>Riddington</a:t>
            </a:r>
            <a:r>
              <a:rPr lang="en-US" sz="1800" dirty="0"/>
              <a:t> G.: The Economics of Transport. A theoretical and applied perspective</a:t>
            </a:r>
          </a:p>
          <a:p>
            <a:pPr lvl="0"/>
            <a:r>
              <a:rPr lang="en-US" sz="1800" dirty="0"/>
              <a:t>McCarthy S. P.: Transportation Economics. Theory and Practice: A Case Study Approach</a:t>
            </a:r>
          </a:p>
          <a:p>
            <a:pPr lvl="0"/>
            <a:r>
              <a:rPr lang="en-US" sz="1800" dirty="0" err="1"/>
              <a:t>Savy</a:t>
            </a:r>
            <a:r>
              <a:rPr lang="en-US" sz="1800" dirty="0"/>
              <a:t> M., Burnham J.: Freight Transport and the Modern Economy</a:t>
            </a:r>
          </a:p>
          <a:p>
            <a:r>
              <a:rPr lang="en-US" sz="1800" dirty="0"/>
              <a:t>Dolinayová A., Nedeliaková E., </a:t>
            </a:r>
            <a:r>
              <a:rPr lang="en-US" sz="1800" dirty="0" err="1"/>
              <a:t>Brumerčíkova</a:t>
            </a:r>
            <a:r>
              <a:rPr lang="en-US" sz="1800" dirty="0"/>
              <a:t> E.: Economic of Railway </a:t>
            </a:r>
            <a:r>
              <a:rPr lang="en-US" sz="1800" dirty="0" smtClean="0"/>
              <a:t>Transport</a:t>
            </a:r>
            <a:endParaRPr lang="sk-SK" sz="1800" dirty="0" smtClean="0"/>
          </a:p>
          <a:p>
            <a:pPr marL="0" indent="0">
              <a:buNone/>
            </a:pPr>
            <a:r>
              <a:rPr lang="en-US" sz="1800" dirty="0"/>
              <a:t>Selected relevant </a:t>
            </a:r>
            <a:r>
              <a:rPr lang="en-US" sz="1800" dirty="0" smtClean="0"/>
              <a:t>Publications</a:t>
            </a:r>
            <a:endParaRPr lang="sk-SK" sz="1800" dirty="0" smtClean="0"/>
          </a:p>
          <a:p>
            <a:pPr lvl="0"/>
            <a:r>
              <a:rPr lang="en-US" sz="1800" dirty="0"/>
              <a:t>Summaries of EU legislation on transport. https://eur-lex.europa.eu/summary/chapter/transport.html?root_default=SUM_1_CODED%3D32&amp;locale=en </a:t>
            </a:r>
          </a:p>
          <a:p>
            <a:pPr lvl="0"/>
            <a:r>
              <a:rPr lang="en-US" sz="1800" dirty="0"/>
              <a:t>EU transport policy – White Paper. Roadmap to a Single European Transport Area - Towards a competitive and resource efficient transport system: https://eur-lex.europa.eu/legal-content/EN/ALL/?uri=CELEX:52011DC0144</a:t>
            </a:r>
          </a:p>
          <a:p>
            <a:r>
              <a:rPr lang="en-US" sz="1800" dirty="0"/>
              <a:t>EU Transport Statistics:  https://ec.europa.eu/eurostat/data/database</a:t>
            </a:r>
          </a:p>
        </p:txBody>
      </p:sp>
    </p:spTree>
    <p:extLst>
      <p:ext uri="{BB962C8B-B14F-4D97-AF65-F5344CB8AC3E}">
        <p14:creationId xmlns:p14="http://schemas.microsoft.com/office/powerpoint/2010/main" val="110951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62878"/>
            <a:ext cx="8596668" cy="1320800"/>
          </a:xfrm>
        </p:spPr>
        <p:txBody>
          <a:bodyPr>
            <a:normAutofit/>
          </a:bodyPr>
          <a:lstStyle/>
          <a:p>
            <a:r>
              <a:rPr lang="en-US" sz="2800" dirty="0" smtClean="0"/>
              <a:t>Objectives</a:t>
            </a:r>
            <a:endParaRPr lang="en-US" sz="2800" dirty="0"/>
          </a:p>
        </p:txBody>
      </p:sp>
      <p:sp>
        <p:nvSpPr>
          <p:cNvPr id="3" name="Zástupný objekt pre obsah 2"/>
          <p:cNvSpPr>
            <a:spLocks noGrp="1"/>
          </p:cNvSpPr>
          <p:nvPr>
            <p:ph idx="1"/>
          </p:nvPr>
        </p:nvSpPr>
        <p:spPr>
          <a:xfrm>
            <a:off x="677334" y="1323278"/>
            <a:ext cx="8596668" cy="5503332"/>
          </a:xfrm>
        </p:spPr>
        <p:txBody>
          <a:bodyPr>
            <a:normAutofit fontScale="70000" lnSpcReduction="20000"/>
          </a:bodyPr>
          <a:lstStyle/>
          <a:p>
            <a:r>
              <a:rPr lang="en-US" dirty="0" smtClean="0"/>
              <a:t>The lecture provides </a:t>
            </a:r>
            <a:r>
              <a:rPr lang="en-GB" dirty="0" smtClean="0"/>
              <a:t>students </a:t>
            </a:r>
            <a:r>
              <a:rPr lang="en-GB" dirty="0"/>
              <a:t>with basic knowledge in the field of analytical use of transportation economics and Demand Analysis. The lecture should acquaint students with theoretical approach of transport market, demand for transport and pricing of transport services. Student teach to evaluation effectiveness of rendition of transport services</a:t>
            </a:r>
            <a:r>
              <a:rPr lang="en-GB" dirty="0" smtClean="0"/>
              <a:t>.</a:t>
            </a:r>
            <a:endParaRPr lang="sk-SK" dirty="0" smtClean="0"/>
          </a:p>
          <a:p>
            <a:pPr marL="0" indent="0">
              <a:buNone/>
            </a:pPr>
            <a:r>
              <a:rPr lang="en-GB" dirty="0"/>
              <a:t>The main objectives of this lecture are following</a:t>
            </a:r>
            <a:r>
              <a:rPr lang="en-GB" dirty="0" smtClean="0"/>
              <a:t>:</a:t>
            </a:r>
            <a:endParaRPr lang="sk-SK" dirty="0" smtClean="0"/>
          </a:p>
          <a:p>
            <a:pPr lvl="0"/>
            <a:r>
              <a:rPr lang="en-GB" dirty="0"/>
              <a:t>Basic terminology and basic concepts in the field of transportation economics.</a:t>
            </a:r>
            <a:endParaRPr lang="en-US" dirty="0"/>
          </a:p>
          <a:p>
            <a:pPr lvl="0"/>
            <a:r>
              <a:rPr lang="en-GB" dirty="0"/>
              <a:t>Relationship between transport and economic development.</a:t>
            </a:r>
            <a:endParaRPr lang="en-US" dirty="0"/>
          </a:p>
          <a:p>
            <a:pPr lvl="0"/>
            <a:r>
              <a:rPr lang="en-GB" dirty="0"/>
              <a:t>Market for the transport services – the theory transport supply and transport demand.</a:t>
            </a:r>
            <a:endParaRPr lang="en-US" dirty="0"/>
          </a:p>
          <a:p>
            <a:pPr lvl="0"/>
            <a:r>
              <a:rPr lang="en-GB" dirty="0"/>
              <a:t>Transport demand analysis – survey factors that influence transport demand. </a:t>
            </a:r>
            <a:endParaRPr lang="en-US" dirty="0"/>
          </a:p>
          <a:p>
            <a:pPr lvl="0"/>
            <a:r>
              <a:rPr lang="en-GB" dirty="0"/>
              <a:t>Competition in the transport market – perfect and imperfect competition. </a:t>
            </a:r>
            <a:endParaRPr lang="en-US" dirty="0"/>
          </a:p>
          <a:p>
            <a:pPr lvl="0"/>
            <a:r>
              <a:rPr lang="en-GB" dirty="0"/>
              <a:t>The pricing of transport activities – the principle of pricing separately for transport operators and transport infrastructure managers. </a:t>
            </a:r>
            <a:endParaRPr lang="en-US" dirty="0"/>
          </a:p>
          <a:p>
            <a:pPr lvl="0"/>
            <a:r>
              <a:rPr lang="en-GB" dirty="0"/>
              <a:t>Regulation of transport – description of regulated transport services, the principles of economic regulation. </a:t>
            </a:r>
            <a:endParaRPr lang="en-US" dirty="0"/>
          </a:p>
          <a:p>
            <a:r>
              <a:rPr lang="en-GB" dirty="0"/>
              <a:t>External costs of transport – quantification and evaluation transport externalities.</a:t>
            </a:r>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17380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0514"/>
            <a:ext cx="8596668" cy="1320800"/>
          </a:xfrm>
        </p:spPr>
        <p:txBody>
          <a:bodyPr>
            <a:normAutofit/>
          </a:bodyPr>
          <a:lstStyle/>
          <a:p>
            <a:r>
              <a:rPr lang="en-US" sz="2800" dirty="0" smtClean="0"/>
              <a:t>Learning outcomes </a:t>
            </a:r>
            <a:endParaRPr lang="en-US" sz="2800" dirty="0"/>
          </a:p>
        </p:txBody>
      </p:sp>
      <p:sp>
        <p:nvSpPr>
          <p:cNvPr id="3" name="Zástupný objekt pre obsah 2"/>
          <p:cNvSpPr>
            <a:spLocks noGrp="1"/>
          </p:cNvSpPr>
          <p:nvPr>
            <p:ph idx="1"/>
          </p:nvPr>
        </p:nvSpPr>
        <p:spPr>
          <a:xfrm>
            <a:off x="677334" y="1168400"/>
            <a:ext cx="8596668" cy="5503333"/>
          </a:xfrm>
        </p:spPr>
        <p:txBody>
          <a:bodyPr>
            <a:noAutofit/>
          </a:bodyPr>
          <a:lstStyle/>
          <a:p>
            <a:pPr lvl="0" fontAlgn="t"/>
            <a:r>
              <a:rPr lang="en-US" sz="2400" dirty="0" smtClean="0"/>
              <a:t>Analytical work in the field of economics and transport data processing for the research their development and interdependence;</a:t>
            </a:r>
          </a:p>
          <a:p>
            <a:pPr lvl="0" fontAlgn="t"/>
            <a:r>
              <a:rPr lang="en-US" sz="2400" dirty="0" smtClean="0"/>
              <a:t>Work with statistical information system to solve specific problems of application character;</a:t>
            </a:r>
          </a:p>
          <a:p>
            <a:pPr lvl="0" fontAlgn="t"/>
            <a:r>
              <a:rPr lang="en-US" sz="2400" dirty="0" smtClean="0"/>
              <a:t>Knowledge factors that influence transport demand and calculation price and cross elasticity;</a:t>
            </a:r>
          </a:p>
          <a:p>
            <a:pPr lvl="0" fontAlgn="t"/>
            <a:r>
              <a:rPr lang="en-US" sz="2400" dirty="0" smtClean="0"/>
              <a:t>Knowledge the transport regulation tools in the field of price regulation, infrastructure and market surveillance, international cooperation;</a:t>
            </a:r>
          </a:p>
          <a:p>
            <a:r>
              <a:rPr lang="en-US" sz="2400" dirty="0" smtClean="0"/>
              <a:t>Solving more complicated problems in the field of effectiveness of rendition of transport </a:t>
            </a:r>
            <a:r>
              <a:rPr lang="en-GB" sz="2400" dirty="0" smtClean="0"/>
              <a:t>services </a:t>
            </a:r>
            <a:r>
              <a:rPr lang="en-GB" sz="2400" dirty="0"/>
              <a:t>on the basis of a practical examples.</a:t>
            </a:r>
            <a:endParaRPr lang="en-US" sz="24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1246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94269" y="2269067"/>
            <a:ext cx="8596668" cy="1073048"/>
          </a:xfrm>
        </p:spPr>
        <p:txBody>
          <a:bodyPr>
            <a:normAutofit/>
          </a:bodyPr>
          <a:lstStyle/>
          <a:p>
            <a:pPr algn="ctr"/>
            <a:r>
              <a:rPr lang="en-US" sz="3600" b="1" dirty="0" smtClean="0"/>
              <a:t>Theory</a:t>
            </a:r>
            <a:endParaRPr lang="en-US" sz="3600" b="1" dirty="0"/>
          </a:p>
        </p:txBody>
      </p:sp>
      <p:sp>
        <p:nvSpPr>
          <p:cNvPr id="3"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10681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846667"/>
            <a:ext cx="8596668" cy="728133"/>
          </a:xfrm>
        </p:spPr>
        <p:txBody>
          <a:bodyPr>
            <a:normAutofit/>
          </a:bodyPr>
          <a:lstStyle/>
          <a:p>
            <a:r>
              <a:rPr lang="en-US" sz="2800" dirty="0" smtClean="0"/>
              <a:t>Transport economics</a:t>
            </a:r>
            <a:endParaRPr lang="en-US" sz="2800" dirty="0"/>
          </a:p>
        </p:txBody>
      </p:sp>
      <p:sp>
        <p:nvSpPr>
          <p:cNvPr id="3" name="Zástupný objekt pre obsah 2"/>
          <p:cNvSpPr>
            <a:spLocks noGrp="1"/>
          </p:cNvSpPr>
          <p:nvPr>
            <p:ph idx="1"/>
          </p:nvPr>
        </p:nvSpPr>
        <p:spPr>
          <a:xfrm>
            <a:off x="677334" y="1828801"/>
            <a:ext cx="8596668" cy="4212562"/>
          </a:xfrm>
        </p:spPr>
        <p:txBody>
          <a:bodyPr/>
          <a:lstStyle/>
          <a:p>
            <a:r>
              <a:rPr lang="en-US" sz="2400" dirty="0" smtClean="0"/>
              <a:t>Transport and the economy</a:t>
            </a:r>
          </a:p>
          <a:p>
            <a:pPr lvl="1"/>
            <a:r>
              <a:rPr lang="en-US" sz="2000" dirty="0" smtClean="0"/>
              <a:t>History</a:t>
            </a:r>
          </a:p>
          <a:p>
            <a:pPr lvl="1"/>
            <a:r>
              <a:rPr lang="en-US" sz="2000" dirty="0" smtClean="0"/>
              <a:t>Modern Transport economics</a:t>
            </a:r>
          </a:p>
          <a:p>
            <a:r>
              <a:rPr lang="en-US" sz="2400" dirty="0" smtClean="0"/>
              <a:t>	Specifics in transport services</a:t>
            </a:r>
          </a:p>
          <a:p>
            <a:pPr lvl="1"/>
            <a:r>
              <a:rPr lang="en-US" sz="2000" dirty="0" smtClean="0"/>
              <a:t>Comparison transport services vs. other services</a:t>
            </a:r>
          </a:p>
          <a:p>
            <a:pPr lvl="1"/>
            <a:r>
              <a:rPr lang="en-US" sz="2000" dirty="0" smtClean="0"/>
              <a:t>Transport services specification</a:t>
            </a:r>
          </a:p>
          <a:p>
            <a:r>
              <a:rPr lang="en-US" sz="2400" dirty="0" smtClean="0"/>
              <a:t>	The economic characteristic of transport</a:t>
            </a:r>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8729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55058"/>
            <a:ext cx="10515600" cy="1325563"/>
          </a:xfrm>
        </p:spPr>
        <p:txBody>
          <a:bodyPr>
            <a:normAutofit/>
          </a:bodyPr>
          <a:lstStyle/>
          <a:p>
            <a:r>
              <a:rPr lang="en-US" sz="2800" b="1" dirty="0" smtClean="0"/>
              <a:t>Transport and Economic </a:t>
            </a:r>
            <a:r>
              <a:rPr lang="sk-SK" sz="2800" b="1" dirty="0" smtClean="0"/>
              <a:t>d</a:t>
            </a:r>
            <a:r>
              <a:rPr lang="en-US" sz="2800" b="1" dirty="0" err="1" smtClean="0"/>
              <a:t>evelopment</a:t>
            </a:r>
            <a:endParaRPr lang="en-US" sz="2800" b="1" dirty="0"/>
          </a:p>
        </p:txBody>
      </p:sp>
      <p:sp>
        <p:nvSpPr>
          <p:cNvPr id="3" name="Zástupný objekt pre obsah 2"/>
          <p:cNvSpPr>
            <a:spLocks noGrp="1"/>
          </p:cNvSpPr>
          <p:nvPr>
            <p:ph idx="1"/>
          </p:nvPr>
        </p:nvSpPr>
        <p:spPr>
          <a:xfrm>
            <a:off x="677334" y="1405467"/>
            <a:ext cx="8596668" cy="4978400"/>
          </a:xfrm>
        </p:spPr>
        <p:txBody>
          <a:bodyPr>
            <a:normAutofit/>
          </a:bodyPr>
          <a:lstStyle/>
          <a:p>
            <a:r>
              <a:rPr lang="en-GB" sz="2400" dirty="0"/>
              <a:t>Transportation activities </a:t>
            </a:r>
            <a:endParaRPr lang="sk-SK" sz="2400" dirty="0" smtClean="0"/>
          </a:p>
          <a:p>
            <a:pPr lvl="1"/>
            <a:r>
              <a:rPr lang="en-GB" sz="2200" dirty="0"/>
              <a:t>Passenger and freight movements in the EU </a:t>
            </a:r>
            <a:endParaRPr lang="sk-SK" sz="2200" dirty="0" smtClean="0"/>
          </a:p>
          <a:p>
            <a:pPr lvl="1"/>
            <a:r>
              <a:rPr lang="en-GB" sz="2200" dirty="0"/>
              <a:t>Transportation network and performance in the </a:t>
            </a:r>
            <a:r>
              <a:rPr lang="en-GB" sz="2200" dirty="0" smtClean="0"/>
              <a:t>EU</a:t>
            </a:r>
            <a:endParaRPr lang="sk-SK" sz="2200" dirty="0" smtClean="0"/>
          </a:p>
          <a:p>
            <a:pPr lvl="1"/>
            <a:r>
              <a:rPr lang="en-GB" sz="2200" dirty="0"/>
              <a:t>Modal split</a:t>
            </a:r>
            <a:endParaRPr lang="en-US" sz="2200" dirty="0"/>
          </a:p>
          <a:p>
            <a:pPr lvl="1"/>
            <a:r>
              <a:rPr lang="en-GB" sz="2200" dirty="0"/>
              <a:t>Transport at the national </a:t>
            </a:r>
            <a:r>
              <a:rPr lang="en-GB" sz="2200" dirty="0" smtClean="0"/>
              <a:t>level</a:t>
            </a:r>
            <a:endParaRPr lang="sk-SK" sz="2200" dirty="0" smtClean="0"/>
          </a:p>
          <a:p>
            <a:pPr lvl="1"/>
            <a:r>
              <a:rPr lang="en-GB" sz="2200" dirty="0"/>
              <a:t>Local transport</a:t>
            </a:r>
            <a:endParaRPr lang="en-US" sz="2200" dirty="0"/>
          </a:p>
          <a:p>
            <a:r>
              <a:rPr lang="en-GB" sz="2400" dirty="0" smtClean="0"/>
              <a:t>Relationship </a:t>
            </a:r>
            <a:r>
              <a:rPr lang="en-GB" sz="2400" dirty="0"/>
              <a:t>between transport and economic </a:t>
            </a:r>
            <a:r>
              <a:rPr lang="en-GB" sz="2400" dirty="0" smtClean="0"/>
              <a:t>development</a:t>
            </a:r>
            <a:endParaRPr lang="sk-SK" sz="2400" dirty="0" smtClean="0"/>
          </a:p>
          <a:p>
            <a:pPr lvl="1"/>
            <a:r>
              <a:rPr lang="en-US" sz="2200" dirty="0"/>
              <a:t>Transport </a:t>
            </a:r>
            <a:r>
              <a:rPr lang="en-US" sz="2200" dirty="0" smtClean="0"/>
              <a:t>policy</a:t>
            </a:r>
            <a:endParaRPr lang="sk-SK" sz="2200" dirty="0" smtClean="0"/>
          </a:p>
          <a:p>
            <a:pPr lvl="1"/>
            <a:r>
              <a:rPr lang="en-GB" sz="2200" dirty="0"/>
              <a:t>Economic growth theory and transport</a:t>
            </a:r>
            <a:endParaRPr lang="en-US" sz="2200" dirty="0"/>
          </a:p>
          <a:p>
            <a:pPr lvl="1"/>
            <a:r>
              <a:rPr lang="en-GB" sz="2200" dirty="0"/>
              <a:t>The role of passenger transport in economic </a:t>
            </a:r>
            <a:r>
              <a:rPr lang="en-GB" sz="2200" dirty="0" smtClean="0"/>
              <a:t>development</a:t>
            </a:r>
            <a:endParaRPr lang="sk-SK" sz="2200" dirty="0" smtClean="0"/>
          </a:p>
          <a:p>
            <a:pPr lvl="1"/>
            <a:r>
              <a:rPr lang="en-GB" sz="2200" dirty="0"/>
              <a:t>Transport and </a:t>
            </a:r>
            <a:r>
              <a:rPr lang="en-GB" sz="2200" dirty="0" smtClean="0"/>
              <a:t>society</a:t>
            </a:r>
            <a:endParaRPr lang="sk-SK" sz="2200" dirty="0" smtClean="0"/>
          </a:p>
          <a:p>
            <a:pPr lvl="1"/>
            <a:r>
              <a:rPr lang="en-GB" sz="2200" dirty="0"/>
              <a:t>Transport and regional and urban </a:t>
            </a:r>
            <a:r>
              <a:rPr lang="en-US" sz="2200" dirty="0" smtClean="0"/>
              <a:t>development</a:t>
            </a:r>
          </a:p>
          <a:p>
            <a:pPr marL="0" indent="0">
              <a:buNone/>
            </a:pPr>
            <a:endParaRPr lang="en-US" sz="16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7335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15897" y="744269"/>
            <a:ext cx="10515600" cy="1325563"/>
          </a:xfrm>
        </p:spPr>
        <p:txBody>
          <a:bodyPr>
            <a:normAutofit/>
          </a:bodyPr>
          <a:lstStyle/>
          <a:p>
            <a:r>
              <a:rPr lang="en-US" sz="2800" dirty="0" smtClean="0"/>
              <a:t>Transport market</a:t>
            </a:r>
            <a:endParaRPr lang="en-US" sz="2800" dirty="0"/>
          </a:p>
        </p:txBody>
      </p:sp>
      <p:sp>
        <p:nvSpPr>
          <p:cNvPr id="3" name="Zástupný objekt pre obsah 2"/>
          <p:cNvSpPr>
            <a:spLocks noGrp="1"/>
          </p:cNvSpPr>
          <p:nvPr>
            <p:ph idx="1"/>
          </p:nvPr>
        </p:nvSpPr>
        <p:spPr>
          <a:xfrm>
            <a:off x="677334" y="1507067"/>
            <a:ext cx="8596668" cy="5012266"/>
          </a:xfrm>
        </p:spPr>
        <p:txBody>
          <a:bodyPr>
            <a:noAutofit/>
          </a:bodyPr>
          <a:lstStyle/>
          <a:p>
            <a:r>
              <a:rPr lang="en-GB" sz="2400" dirty="0"/>
              <a:t>Spectrum of transport market structure</a:t>
            </a:r>
            <a:endParaRPr lang="en-US" sz="2400" dirty="0"/>
          </a:p>
          <a:p>
            <a:r>
              <a:rPr lang="en-GB" sz="2400" dirty="0" smtClean="0"/>
              <a:t>Monopoly </a:t>
            </a:r>
            <a:r>
              <a:rPr lang="en-GB" sz="2400" dirty="0"/>
              <a:t>markets</a:t>
            </a:r>
            <a:endParaRPr lang="en-US" sz="2400" dirty="0"/>
          </a:p>
          <a:p>
            <a:r>
              <a:rPr lang="en-US" sz="2400" dirty="0" smtClean="0"/>
              <a:t>Competition </a:t>
            </a:r>
            <a:r>
              <a:rPr lang="en-US" sz="2400" dirty="0"/>
              <a:t>in the transport market</a:t>
            </a:r>
          </a:p>
          <a:p>
            <a:pPr lvl="1"/>
            <a:r>
              <a:rPr lang="en-US" sz="2000" dirty="0" smtClean="0"/>
              <a:t>Competition </a:t>
            </a:r>
            <a:r>
              <a:rPr lang="en-US" sz="2000" dirty="0"/>
              <a:t>in the freight transport</a:t>
            </a:r>
          </a:p>
          <a:p>
            <a:pPr lvl="1"/>
            <a:r>
              <a:rPr lang="en-US" sz="2000" dirty="0" smtClean="0"/>
              <a:t>Competition </a:t>
            </a:r>
            <a:r>
              <a:rPr lang="en-US" sz="2000" dirty="0"/>
              <a:t>in the passenger transport – open access </a:t>
            </a:r>
            <a:r>
              <a:rPr lang="en-US" sz="2000" dirty="0" smtClean="0"/>
              <a:t>transport</a:t>
            </a:r>
            <a:r>
              <a:rPr lang="sk-SK" sz="2000" dirty="0" smtClean="0"/>
              <a:t> </a:t>
            </a:r>
            <a:r>
              <a:rPr lang="en-US" sz="2000" dirty="0" smtClean="0"/>
              <a:t>services</a:t>
            </a:r>
            <a:endParaRPr lang="en-US" sz="2000" dirty="0"/>
          </a:p>
          <a:p>
            <a:r>
              <a:rPr lang="en-US" sz="2400" dirty="0" smtClean="0"/>
              <a:t>Public </a:t>
            </a:r>
            <a:r>
              <a:rPr lang="en-US" sz="2400" dirty="0"/>
              <a:t>passenger transport</a:t>
            </a:r>
          </a:p>
          <a:p>
            <a:pPr lvl="1"/>
            <a:r>
              <a:rPr lang="en-US" sz="2000" dirty="0" smtClean="0"/>
              <a:t>Railway </a:t>
            </a:r>
            <a:r>
              <a:rPr lang="en-US" sz="2000" dirty="0"/>
              <a:t>transport</a:t>
            </a:r>
          </a:p>
          <a:p>
            <a:pPr lvl="1"/>
            <a:r>
              <a:rPr lang="en-US" sz="2000" dirty="0" smtClean="0"/>
              <a:t>Road </a:t>
            </a:r>
            <a:r>
              <a:rPr lang="en-US" sz="2000" dirty="0"/>
              <a:t>transport</a:t>
            </a:r>
          </a:p>
          <a:p>
            <a:pPr lvl="1"/>
            <a:r>
              <a:rPr lang="en-US" sz="2000" dirty="0" smtClean="0"/>
              <a:t>Integration </a:t>
            </a:r>
            <a:r>
              <a:rPr lang="en-US" sz="2000" dirty="0"/>
              <a:t>transport system</a:t>
            </a:r>
          </a:p>
          <a:p>
            <a:endParaRPr lang="en-US" sz="2400"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3176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710815"/>
            <a:ext cx="10515600" cy="1325563"/>
          </a:xfrm>
        </p:spPr>
        <p:txBody>
          <a:bodyPr>
            <a:normAutofit/>
          </a:bodyPr>
          <a:lstStyle/>
          <a:p>
            <a:r>
              <a:rPr lang="en-US" sz="2800" b="1" dirty="0" smtClean="0"/>
              <a:t>Demand and Supply of </a:t>
            </a:r>
            <a:r>
              <a:rPr lang="sk-SK" sz="2800" b="1" dirty="0" smtClean="0"/>
              <a:t>t</a:t>
            </a:r>
            <a:r>
              <a:rPr lang="en-US" sz="2800" b="1" dirty="0" err="1" smtClean="0"/>
              <a:t>ransport</a:t>
            </a:r>
            <a:r>
              <a:rPr lang="en-US" sz="2800" b="1" dirty="0" smtClean="0"/>
              <a:t> </a:t>
            </a:r>
            <a:endParaRPr lang="en-US" sz="2800" b="1" dirty="0"/>
          </a:p>
        </p:txBody>
      </p:sp>
      <p:sp>
        <p:nvSpPr>
          <p:cNvPr id="3" name="Zástupný objekt pre obsah 2"/>
          <p:cNvSpPr>
            <a:spLocks noGrp="1"/>
          </p:cNvSpPr>
          <p:nvPr>
            <p:ph idx="1"/>
          </p:nvPr>
        </p:nvSpPr>
        <p:spPr>
          <a:xfrm>
            <a:off x="677334" y="1540933"/>
            <a:ext cx="8596668" cy="4500429"/>
          </a:xfrm>
        </p:spPr>
        <p:txBody>
          <a:bodyPr/>
          <a:lstStyle/>
          <a:p>
            <a:r>
              <a:rPr lang="en-GB" sz="2400" dirty="0"/>
              <a:t>Demand for transport</a:t>
            </a:r>
            <a:endParaRPr lang="en-US" sz="2400" dirty="0"/>
          </a:p>
          <a:p>
            <a:pPr lvl="1"/>
            <a:r>
              <a:rPr lang="en-GB" sz="2000" dirty="0" smtClean="0"/>
              <a:t>Factors </a:t>
            </a:r>
            <a:r>
              <a:rPr lang="en-GB" sz="2000" dirty="0"/>
              <a:t>that influence travel demand</a:t>
            </a:r>
            <a:endParaRPr lang="en-US" sz="2000" dirty="0"/>
          </a:p>
          <a:p>
            <a:pPr lvl="1"/>
            <a:r>
              <a:rPr lang="en-GB" sz="2000" dirty="0" smtClean="0"/>
              <a:t>Transportation </a:t>
            </a:r>
            <a:r>
              <a:rPr lang="en-GB" sz="2000" dirty="0"/>
              <a:t>choice demand</a:t>
            </a:r>
            <a:endParaRPr lang="en-US" sz="2000" dirty="0"/>
          </a:p>
          <a:p>
            <a:pPr lvl="1"/>
            <a:r>
              <a:rPr lang="en-GB" sz="2000" dirty="0" smtClean="0"/>
              <a:t>Price </a:t>
            </a:r>
            <a:r>
              <a:rPr lang="en-GB" sz="2000" dirty="0"/>
              <a:t>and cross elasticity</a:t>
            </a:r>
            <a:endParaRPr lang="en-US" sz="2000" dirty="0"/>
          </a:p>
          <a:p>
            <a:r>
              <a:rPr lang="en-GB" sz="2400" dirty="0"/>
              <a:t>	</a:t>
            </a:r>
            <a:r>
              <a:rPr lang="en-GB" sz="2400" dirty="0" smtClean="0"/>
              <a:t>Supply </a:t>
            </a:r>
            <a:r>
              <a:rPr lang="en-GB" sz="2400" dirty="0"/>
              <a:t>of transport</a:t>
            </a:r>
            <a:endParaRPr lang="en-US" sz="2400" dirty="0"/>
          </a:p>
          <a:p>
            <a:pPr lvl="1"/>
            <a:r>
              <a:rPr lang="en-GB" sz="2000" dirty="0" smtClean="0"/>
              <a:t>Factors </a:t>
            </a:r>
            <a:r>
              <a:rPr lang="en-GB" sz="2000" dirty="0"/>
              <a:t>that influence supply of transport</a:t>
            </a:r>
            <a:endParaRPr lang="en-US" sz="2000" dirty="0"/>
          </a:p>
          <a:p>
            <a:pPr lvl="1"/>
            <a:r>
              <a:rPr lang="en-US" sz="2000" dirty="0" smtClean="0"/>
              <a:t>Quantification </a:t>
            </a:r>
            <a:r>
              <a:rPr lang="en-US" sz="2000" dirty="0"/>
              <a:t>supply of transport in the individual transport modes</a:t>
            </a:r>
          </a:p>
          <a:p>
            <a:endParaRPr lang="en-US" dirty="0"/>
          </a:p>
        </p:txBody>
      </p:sp>
      <p:sp>
        <p:nvSpPr>
          <p:cNvPr id="4" name="Pole tekstowe 157"/>
          <p:cNvSpPr txBox="1">
            <a:spLocks noChangeArrowheads="1"/>
          </p:cNvSpPr>
          <p:nvPr/>
        </p:nvSpPr>
        <p:spPr bwMode="auto">
          <a:xfrm>
            <a:off x="1236468"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12849006"/>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INTRAS Presentations TEMPLATE</Template>
  <TotalTime>98</TotalTime>
  <Words>1225</Words>
  <Application>Microsoft Office PowerPoint</Application>
  <PresentationFormat>Širokouhlá</PresentationFormat>
  <Paragraphs>173</Paragraphs>
  <Slides>20</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20</vt:i4>
      </vt:variant>
    </vt:vector>
  </HeadingPairs>
  <TitlesOfParts>
    <vt:vector size="25" baseType="lpstr">
      <vt:lpstr>Arial</vt:lpstr>
      <vt:lpstr>Calibri</vt:lpstr>
      <vt:lpstr>Calibri Light</vt:lpstr>
      <vt:lpstr>Times New Roman</vt:lpstr>
      <vt:lpstr>Motyw pakietu Office</vt:lpstr>
      <vt:lpstr>Transportation Economics and Demand Analysis prof. Ing. Miloš Poliak, PhD. </vt:lpstr>
      <vt:lpstr>ECTS credits</vt:lpstr>
      <vt:lpstr>Objectives</vt:lpstr>
      <vt:lpstr>Learning outcomes </vt:lpstr>
      <vt:lpstr>Theory</vt:lpstr>
      <vt:lpstr>Transport economics</vt:lpstr>
      <vt:lpstr>Transport and Economic development</vt:lpstr>
      <vt:lpstr>Transport market</vt:lpstr>
      <vt:lpstr>Demand and Supply of transport </vt:lpstr>
      <vt:lpstr>Pricing of transport services </vt:lpstr>
      <vt:lpstr>Economic Regulation of Transport </vt:lpstr>
      <vt:lpstr>External Costs of Transport</vt:lpstr>
      <vt:lpstr>Exercises</vt:lpstr>
      <vt:lpstr>Transport statistical database</vt:lpstr>
      <vt:lpstr>Competition on the transport market </vt:lpstr>
      <vt:lpstr>Price in the transport </vt:lpstr>
      <vt:lpstr>Fees of Rail transport infrastructure </vt:lpstr>
      <vt:lpstr>Economic regulation in transport sector</vt:lpstr>
      <vt:lpstr>Teaching methods</vt:lpstr>
      <vt:lpstr>Literature</vt:lpstr>
    </vt:vector>
  </TitlesOfParts>
  <Company>KZD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Anna Dolinayová</dc:creator>
  <cp:lastModifiedBy>Pagan Min</cp:lastModifiedBy>
  <cp:revision>23</cp:revision>
  <dcterms:created xsi:type="dcterms:W3CDTF">2019-07-08T11:20:38Z</dcterms:created>
  <dcterms:modified xsi:type="dcterms:W3CDTF">2019-07-14T07:58:50Z</dcterms:modified>
</cp:coreProperties>
</file>