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9" r:id="rId3"/>
    <p:sldId id="262" r:id="rId4"/>
    <p:sldId id="260" r:id="rId5"/>
    <p:sldId id="263" r:id="rId6"/>
    <p:sldId id="264" r:id="rId7"/>
    <p:sldId id="265" r:id="rId8"/>
    <p:sldId id="276" r:id="rId9"/>
    <p:sldId id="261" r:id="rId10"/>
    <p:sldId id="267" r:id="rId11"/>
    <p:sldId id="268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7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1AF71-2FFE-4D03-8105-7DA3B7D970F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B1640-78AB-4E57-839A-DCACB972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7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78" y="326986"/>
            <a:ext cx="1433189" cy="265406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053" y="23522"/>
            <a:ext cx="3053947" cy="872334"/>
          </a:xfrm>
          <a:prstGeom prst="rect">
            <a:avLst/>
          </a:prstGeom>
        </p:spPr>
      </p:pic>
      <p:sp>
        <p:nvSpPr>
          <p:cNvPr id="15" name="Prostokąt 14"/>
          <p:cNvSpPr/>
          <p:nvPr userDrawn="1"/>
        </p:nvSpPr>
        <p:spPr>
          <a:xfrm>
            <a:off x="368978" y="6304002"/>
            <a:ext cx="82029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000" dirty="0" err="1"/>
              <a:t>Intelligent</a:t>
            </a:r>
            <a:r>
              <a:rPr lang="pl-PL" sz="1000" dirty="0"/>
              <a:t> Transport Systems: New ICT – </a:t>
            </a:r>
            <a:r>
              <a:rPr lang="pl-PL" sz="1000" dirty="0" err="1"/>
              <a:t>based</a:t>
            </a:r>
            <a:r>
              <a:rPr lang="pl-PL" sz="1000" dirty="0"/>
              <a:t> </a:t>
            </a:r>
            <a:r>
              <a:rPr lang="pl-PL" sz="1000" dirty="0" err="1"/>
              <a:t>Master’s</a:t>
            </a:r>
            <a:r>
              <a:rPr lang="pl-PL" sz="1000" dirty="0"/>
              <a:t> Curricula in Uzbekistan (INTRAS)</a:t>
            </a:r>
          </a:p>
          <a:p>
            <a:pPr algn="ctr"/>
            <a:r>
              <a:rPr lang="pl-PL" sz="1000" dirty="0"/>
              <a:t>Agreement </a:t>
            </a:r>
            <a:r>
              <a:rPr lang="pl-PL" sz="1000" dirty="0" err="1"/>
              <a:t>number</a:t>
            </a:r>
            <a:r>
              <a:rPr lang="pl-PL" sz="1000" dirty="0"/>
              <a:t>: 2017-3516/001-001</a:t>
            </a:r>
          </a:p>
          <a:p>
            <a:pPr algn="ctr"/>
            <a:r>
              <a:rPr lang="pl-PL" sz="1000" dirty="0"/>
              <a:t>Project </a:t>
            </a:r>
            <a:r>
              <a:rPr lang="pl-PL" sz="1000" dirty="0" err="1"/>
              <a:t>reference</a:t>
            </a:r>
            <a:r>
              <a:rPr lang="pl-PL" sz="1000" dirty="0"/>
              <a:t> </a:t>
            </a:r>
            <a:r>
              <a:rPr lang="pl-PL" sz="1000" dirty="0" err="1"/>
              <a:t>number</a:t>
            </a:r>
            <a:r>
              <a:rPr lang="pl-PL" sz="1000" dirty="0"/>
              <a:t>: 586292-EPP-1-2017-1-PL-EPPKA2-CBHE-JP</a:t>
            </a:r>
          </a:p>
        </p:txBody>
      </p:sp>
    </p:spTree>
    <p:extLst>
      <p:ext uri="{BB962C8B-B14F-4D97-AF65-F5344CB8AC3E}">
        <p14:creationId xmlns:p14="http://schemas.microsoft.com/office/powerpoint/2010/main" val="75511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342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93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425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11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13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092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99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731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244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71B3CC-FA61-4B03-A078-F4F08DF63FC8}" type="datetimeFigureOut">
              <a:rPr lang="pl-PL" smtClean="0"/>
              <a:t>30.07.2019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ABA004-744D-4653-9881-9146F2850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78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17577" y="6356351"/>
            <a:ext cx="5797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 err="1"/>
              <a:t>Intelligent</a:t>
            </a:r>
            <a:r>
              <a:rPr lang="pl-PL" dirty="0"/>
              <a:t> Transport Systems: New ICT – </a:t>
            </a:r>
            <a:r>
              <a:rPr lang="pl-PL" dirty="0" err="1"/>
              <a:t>based</a:t>
            </a:r>
            <a:r>
              <a:rPr lang="pl-PL" dirty="0"/>
              <a:t> </a:t>
            </a:r>
            <a:r>
              <a:rPr lang="pl-PL" dirty="0" err="1"/>
              <a:t>Master’s</a:t>
            </a:r>
            <a:r>
              <a:rPr lang="pl-PL" dirty="0"/>
              <a:t> Curricula in Uzbekistan (INTRAS)</a:t>
            </a:r>
          </a:p>
          <a:p>
            <a:r>
              <a:rPr lang="pl-PL" dirty="0"/>
              <a:t>Agreement </a:t>
            </a:r>
            <a:r>
              <a:rPr lang="pl-PL" dirty="0" err="1"/>
              <a:t>number</a:t>
            </a:r>
            <a:r>
              <a:rPr lang="pl-PL" dirty="0"/>
              <a:t>: 2017-3516/001-001</a:t>
            </a:r>
          </a:p>
          <a:p>
            <a:r>
              <a:rPr lang="pl-PL" dirty="0"/>
              <a:t>Project </a:t>
            </a:r>
            <a:r>
              <a:rPr lang="pl-PL" dirty="0" err="1"/>
              <a:t>reference</a:t>
            </a:r>
            <a:r>
              <a:rPr lang="pl-PL" dirty="0"/>
              <a:t> </a:t>
            </a:r>
            <a:r>
              <a:rPr lang="pl-PL" dirty="0" err="1"/>
              <a:t>number</a:t>
            </a:r>
            <a:r>
              <a:rPr lang="pl-PL" dirty="0"/>
              <a:t>: 586292-EPP-1-2017-1-PL-EPPKA2-CBHE-JP</a:t>
            </a:r>
          </a:p>
          <a:p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78" y="326986"/>
            <a:ext cx="1433189" cy="265406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053" y="23522"/>
            <a:ext cx="3053947" cy="87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8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ownload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repl.it/languages/python3" TargetMode="External"/><Relationship Id="rId4" Type="http://schemas.openxmlformats.org/officeDocument/2006/relationships/hyperlink" Target="https://www.jetbrains.com/pycharm-edu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8572AF21-A3BB-471C-972E-165A65573FB8}"/>
              </a:ext>
            </a:extLst>
          </p:cNvPr>
          <p:cNvSpPr txBox="1">
            <a:spLocks/>
          </p:cNvSpPr>
          <p:nvPr/>
        </p:nvSpPr>
        <p:spPr>
          <a:xfrm>
            <a:off x="685800" y="1772816"/>
            <a:ext cx="7772400" cy="1855663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70C0"/>
                </a:solidFill>
              </a:rPr>
              <a:t>Structured and Object-Oriented Programming with MATLAB and PYTHON</a:t>
            </a:r>
            <a:endParaRPr lang="sk-SK" dirty="0">
              <a:solidFill>
                <a:srgbClr val="0070C0"/>
              </a:solidFill>
            </a:endParaRP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078744FE-25AA-4067-9FF3-440C2AF57C9D}"/>
              </a:ext>
            </a:extLst>
          </p:cNvPr>
          <p:cNvSpPr txBox="1">
            <a:spLocks/>
          </p:cNvSpPr>
          <p:nvPr/>
        </p:nvSpPr>
        <p:spPr>
          <a:xfrm>
            <a:off x="1371600" y="3959531"/>
            <a:ext cx="6400800" cy="1752600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20000"/>
              </a:spcBef>
              <a:buNone/>
            </a:pPr>
            <a:r>
              <a:rPr lang="en-GB" sz="3200" dirty="0">
                <a:solidFill>
                  <a:schemeClr val="tx1">
                    <a:tint val="75000"/>
                  </a:schemeClr>
                </a:solidFill>
              </a:rPr>
              <a:t>Sample lecture</a:t>
            </a:r>
            <a:endParaRPr lang="sk-SK" sz="3200" dirty="0">
              <a:solidFill>
                <a:schemeClr val="tx1">
                  <a:tint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1800" b="1" dirty="0"/>
              <a:t>Ing. Patrik </a:t>
            </a:r>
            <a:r>
              <a:rPr lang="en-US" sz="1800" b="1" dirty="0" err="1"/>
              <a:t>Hrk</a:t>
            </a:r>
            <a:r>
              <a:rPr lang="sk-SK" sz="1800" b="1" dirty="0"/>
              <a:t>ú</a:t>
            </a:r>
            <a:r>
              <a:rPr lang="en-US" sz="1800" b="1" dirty="0"/>
              <a:t>t, PhD.</a:t>
            </a:r>
            <a:endParaRPr lang="sk-SK" sz="1800" b="1" dirty="0"/>
          </a:p>
          <a:p>
            <a:pPr marL="0" indent="0" algn="ctr">
              <a:buNone/>
            </a:pPr>
            <a:endParaRPr lang="sk-SK" sz="1800" b="1" dirty="0"/>
          </a:p>
          <a:p>
            <a:pPr marL="0" indent="0" algn="ctr">
              <a:buNone/>
            </a:pPr>
            <a:r>
              <a:rPr lang="sk-SK" sz="1800" b="1" dirty="0" err="1"/>
              <a:t>July</a:t>
            </a:r>
            <a:r>
              <a:rPr lang="sk-SK" sz="1800" b="1" dirty="0"/>
              <a:t>, 2</a:t>
            </a:r>
            <a:r>
              <a:rPr lang="en-US" sz="1800" b="1" dirty="0"/>
              <a:t>0</a:t>
            </a:r>
            <a:r>
              <a:rPr lang="sk-SK" sz="1800" b="1" dirty="0" err="1"/>
              <a:t>th</a:t>
            </a:r>
            <a:r>
              <a:rPr lang="sk-SK" sz="1800" b="1" dirty="0"/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2904753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Python collections 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sk-SK" sz="2000" dirty="0"/>
              <a:t>List (can be used as arrays)</a:t>
            </a:r>
          </a:p>
          <a:p>
            <a:pPr lvl="1"/>
            <a:r>
              <a:rPr lang="en-US" sz="1600" dirty="0"/>
              <a:t>ordered and changeable collection, allows duplicate members</a:t>
            </a:r>
          </a:p>
          <a:p>
            <a:pPr lvl="1"/>
            <a:r>
              <a:rPr lang="sk-SK" altLang="sk-SK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thislist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banana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cherry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altLang="sk-SK" sz="1400" dirty="0"/>
          </a:p>
          <a:p>
            <a:r>
              <a:rPr lang="en-US" altLang="sk-SK" sz="2000" dirty="0"/>
              <a:t>Tuple</a:t>
            </a:r>
          </a:p>
          <a:p>
            <a:pPr lvl="1"/>
            <a:r>
              <a:rPr lang="en-US" sz="1600" dirty="0"/>
              <a:t>ordered and unchangeable collection, allows duplicate members</a:t>
            </a:r>
          </a:p>
          <a:p>
            <a:pPr lvl="1"/>
            <a:r>
              <a:rPr lang="sk-SK" altLang="sk-SK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thistuple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banana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cherry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sk-SK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sk-SK" sz="2000" dirty="0"/>
              <a:t>Set</a:t>
            </a:r>
          </a:p>
          <a:p>
            <a:pPr lvl="1"/>
            <a:r>
              <a:rPr lang="en-US" sz="1600" dirty="0"/>
              <a:t>unordered and unindexed collection, no duplicate members. </a:t>
            </a:r>
          </a:p>
          <a:p>
            <a:pPr lvl="1"/>
            <a:r>
              <a:rPr lang="sk-SK" altLang="sk-SK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thisset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banana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cherry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sk-SK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sk-SK" sz="2000" dirty="0"/>
              <a:t>Dictionary</a:t>
            </a:r>
          </a:p>
          <a:p>
            <a:pPr lvl="1"/>
            <a:r>
              <a:rPr lang="en-US" altLang="sk-SK" sz="1600" dirty="0"/>
              <a:t>unordered, changeable and indexed collection, no duplicate members.</a:t>
            </a:r>
          </a:p>
          <a:p>
            <a:pPr lvl="1"/>
            <a:r>
              <a:rPr lang="sk-SK" altLang="sk-SK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thisdict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b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brand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"Ford"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"model"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"Mustang"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year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altLang="sk-SK" sz="1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1964</a:t>
            </a:r>
            <a:br>
              <a:rPr lang="sk-SK" altLang="sk-SK" sz="1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sk-SK" sz="1400" dirty="0"/>
          </a:p>
        </p:txBody>
      </p:sp>
    </p:spTree>
    <p:extLst>
      <p:ext uri="{BB962C8B-B14F-4D97-AF65-F5344CB8AC3E}">
        <p14:creationId xmlns:p14="http://schemas.microsoft.com/office/powerpoint/2010/main" val="856163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Usual collection operations 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sk-SK" sz="2000" dirty="0"/>
              <a:t>Accessing items</a:t>
            </a:r>
          </a:p>
          <a:p>
            <a:r>
              <a:rPr lang="en-US" altLang="sk-SK" sz="2000" dirty="0"/>
              <a:t>Changing value of an item</a:t>
            </a:r>
          </a:p>
          <a:p>
            <a:r>
              <a:rPr lang="en-US" altLang="sk-SK" sz="2000" dirty="0"/>
              <a:t>Loop through a collection </a:t>
            </a:r>
          </a:p>
          <a:p>
            <a:r>
              <a:rPr lang="en-US" altLang="sk-SK" sz="2000" dirty="0"/>
              <a:t>Check if an item exists</a:t>
            </a:r>
          </a:p>
          <a:p>
            <a:r>
              <a:rPr lang="en-US" altLang="sk-SK" sz="2000" dirty="0"/>
              <a:t>Length of a collection</a:t>
            </a:r>
          </a:p>
          <a:p>
            <a:r>
              <a:rPr lang="en-US" altLang="sk-SK" sz="2000" dirty="0"/>
              <a:t>Adding an item</a:t>
            </a:r>
          </a:p>
          <a:p>
            <a:r>
              <a:rPr lang="en-US" altLang="sk-SK" sz="2000" dirty="0"/>
              <a:t>Remove item</a:t>
            </a:r>
          </a:p>
          <a:p>
            <a:r>
              <a:rPr lang="en-US" altLang="sk-SK" sz="2000" dirty="0"/>
              <a:t>Copying a collection</a:t>
            </a:r>
          </a:p>
          <a:p>
            <a:endParaRPr lang="en-US" altLang="sk-SK" sz="2000" dirty="0"/>
          </a:p>
        </p:txBody>
      </p:sp>
    </p:spTree>
    <p:extLst>
      <p:ext uri="{BB962C8B-B14F-4D97-AF65-F5344CB8AC3E}">
        <p14:creationId xmlns:p14="http://schemas.microsoft.com/office/powerpoint/2010/main" val="1441980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Input and output operations 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sk-SK" sz="2000" dirty="0"/>
              <a:t>Command line input and output:</a:t>
            </a:r>
          </a:p>
          <a:p>
            <a:pPr marL="0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  <a:p>
            <a:r>
              <a:rPr lang="en-US" altLang="sk-SK" sz="2000" dirty="0"/>
              <a:t>All inputs are strings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ECF825-D6F2-40AD-B86D-5AA949F92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613" y="2167989"/>
            <a:ext cx="5015003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k-SK" altLang="sk-SK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sk-SK" altLang="sk-SK" sz="1400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k-SK" altLang="sk-SK" sz="1400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altLang="sk-SK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k-SK" altLang="sk-SK" sz="1400" i="1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or </a:t>
            </a:r>
            <a:r>
              <a:rPr lang="sk-SK" altLang="sk-SK" sz="1400" i="1" dirty="0" err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sk-SK" altLang="sk-SK" sz="1400" i="1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altLang="sk-SK" sz="1400" i="1" dirty="0" err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formatted</a:t>
            </a:r>
            <a:r>
              <a:rPr lang="sk-SK" altLang="sk-SK" sz="1400" i="1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altLang="sk-SK" sz="1400" i="1" dirty="0" err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br>
              <a:rPr lang="sk-SK" altLang="sk-SK" sz="1400" i="1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k-SK" altLang="sk-SK" sz="1400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k-SK" altLang="sk-SK" sz="1400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f'Hello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altLang="sk-SK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sk-SK" altLang="sk-SK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sk-SK" altLang="sk-SK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sk-SK" altLang="sk-SK" sz="14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sk-SK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sk-SK" altLang="sk-SK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525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Python Conditions and If statements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808286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sk-SK" sz="2000" dirty="0"/>
              <a:t>Be careful!</a:t>
            </a:r>
          </a:p>
          <a:p>
            <a:pPr lvl="1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Python relies on indentation, using whitespace, to define scope in the code. Other programming languages often use curly-brackets for this purpose. </a:t>
            </a:r>
            <a:endParaRPr lang="en-US" altLang="sk-SK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sk-SK" sz="2000" dirty="0">
                <a:solidFill>
                  <a:srgbClr val="FF0000"/>
                </a:solidFill>
              </a:rPr>
              <a:t>Incorrect:</a:t>
            </a:r>
          </a:p>
          <a:p>
            <a:pPr marL="0" indent="0">
              <a:buNone/>
            </a:pPr>
            <a:endParaRPr lang="en-US" altLang="sk-SK" sz="2000" dirty="0"/>
          </a:p>
          <a:p>
            <a:endParaRPr lang="en-US" altLang="sk-SK" sz="2000" dirty="0"/>
          </a:p>
          <a:p>
            <a:r>
              <a:rPr lang="en-US" altLang="sk-SK" sz="2000" dirty="0">
                <a:solidFill>
                  <a:srgbClr val="00B050"/>
                </a:solidFill>
              </a:rPr>
              <a:t>Correct:</a:t>
            </a:r>
          </a:p>
          <a:p>
            <a:pPr marL="0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046B64E-627F-44FB-9EAB-732B881B5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643" y="3074236"/>
            <a:ext cx="5769528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lower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than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you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will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get 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64C3D6E-6EFF-490C-9B7B-0F14BFBEF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643" y="4282175"/>
            <a:ext cx="3406702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lower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than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52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Python Conditions and If statements (2)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sk-SK" sz="2000" dirty="0"/>
              <a:t>Keywords if, </a:t>
            </a:r>
            <a:r>
              <a:rPr lang="en-US" altLang="sk-SK" sz="2000" dirty="0" err="1"/>
              <a:t>elif</a:t>
            </a:r>
            <a:r>
              <a:rPr lang="en-US" altLang="sk-SK" sz="2000" dirty="0"/>
              <a:t>, else</a:t>
            </a:r>
          </a:p>
          <a:p>
            <a:endParaRPr lang="en-US" altLang="sk-SK" sz="2000" dirty="0"/>
          </a:p>
          <a:p>
            <a:endParaRPr lang="en-US" altLang="sk-SK" sz="2000" dirty="0"/>
          </a:p>
          <a:p>
            <a:endParaRPr lang="en-US" altLang="sk-SK" sz="2000" dirty="0"/>
          </a:p>
          <a:p>
            <a:endParaRPr lang="en-US" altLang="sk-SK" sz="2000" dirty="0"/>
          </a:p>
          <a:p>
            <a:endParaRPr lang="en-US" altLang="sk-SK" sz="2000" dirty="0"/>
          </a:p>
          <a:p>
            <a:r>
              <a:rPr lang="en-US" altLang="sk-SK" sz="2000" dirty="0"/>
              <a:t>Shorthand If .. Else (one-line statement)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2EF791-D3E6-4430-A5B4-7988015C3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345" y="2132701"/>
            <a:ext cx="3406702" cy="18158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 =</a:t>
            </a:r>
            <a:r>
              <a:rPr kumimoji="0" lang="en-US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 &gt; a: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"b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greater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than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 == b: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"a and b are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"a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greater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than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4ED692-F6C9-4D22-9545-385EE4073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752" y="4581036"/>
            <a:ext cx="4117712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"B"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787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Python loops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000" dirty="0" err="1"/>
              <a:t>while</a:t>
            </a:r>
            <a:r>
              <a:rPr lang="sk-SK" sz="2000" dirty="0"/>
              <a:t> </a:t>
            </a:r>
            <a:r>
              <a:rPr lang="sk-SK" sz="2000" dirty="0" err="1"/>
              <a:t>loop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loop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Both loops can use break or continue statements</a:t>
            </a:r>
            <a:endParaRPr lang="sk-SK" sz="20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7C54C26-E394-4739-B577-9CF73FB23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591" y="2250130"/>
            <a:ext cx="1473480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 =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 &lt;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i +=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D778F39-B58F-4A81-B222-B65BA404F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591" y="3802026"/>
            <a:ext cx="4265911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fruits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banana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cherry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fruits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endParaRPr kumimoji="0" lang="en-US" altLang="sk-SK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58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Python for loop specifics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range()</a:t>
            </a:r>
            <a:r>
              <a:rPr lang="sk-SK" sz="2000" dirty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Looping through a string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</a:t>
            </a:r>
            <a:r>
              <a:rPr lang="sk-SK" sz="2000" dirty="0" err="1"/>
              <a:t>lse</a:t>
            </a:r>
            <a:r>
              <a:rPr lang="sk-SK" sz="2000" dirty="0"/>
              <a:t> in </a:t>
            </a:r>
            <a:r>
              <a:rPr lang="en-US" sz="2000" dirty="0"/>
              <a:t>f</a:t>
            </a:r>
            <a:r>
              <a:rPr lang="sk-SK" sz="2000" dirty="0"/>
              <a:t>or </a:t>
            </a:r>
            <a:r>
              <a:rPr lang="en-US" sz="2000" dirty="0"/>
              <a:t>l</a:t>
            </a:r>
            <a:r>
              <a:rPr lang="sk-SK" sz="2000" dirty="0" err="1"/>
              <a:t>oop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D456C05-48A2-46BF-839E-D45DED841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631" y="2179845"/>
            <a:ext cx="3514104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2 to 30 step by 3</a:t>
            </a:r>
            <a:b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EE34EA8-3231-41C7-B598-5C54AF17F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659" y="3486482"/>
            <a:ext cx="2117887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banana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DF5DA66-57F4-407E-AEED-8728FB531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224" y="4596208"/>
            <a:ext cx="3191899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finished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530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Python functions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75456" y="1777275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 function is a block of code which only runs when it is called</a:t>
            </a:r>
          </a:p>
          <a:p>
            <a:r>
              <a:rPr lang="en-US" sz="2000" dirty="0"/>
              <a:t>You can pass data, known as parameters, into a function</a:t>
            </a:r>
          </a:p>
          <a:p>
            <a:r>
              <a:rPr lang="en-US" sz="2000" dirty="0"/>
              <a:t>A function can return data as a result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Default parameters values </a:t>
            </a:r>
            <a:r>
              <a:rPr lang="sk-SK" altLang="sk-S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sk-SK" altLang="sk-SK" sz="16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'Patrik’</a:t>
            </a:r>
            <a:endParaRPr lang="en-US" sz="1600" dirty="0"/>
          </a:p>
          <a:p>
            <a:r>
              <a:rPr lang="en-US" sz="2000" dirty="0"/>
              <a:t>Return values </a:t>
            </a:r>
          </a:p>
          <a:p>
            <a:pPr lvl="1"/>
            <a:r>
              <a:rPr lang="en-US" sz="1600" dirty="0"/>
              <a:t>Add a return statement to the function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1A55E53-A458-41BC-BFA2-440B80657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61" y="2920275"/>
            <a:ext cx="4480714" cy="11695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f"Hello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calling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b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'Patrik'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917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Python lambda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75456" y="1777275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 lambda function is a small anonymous function.</a:t>
            </a:r>
          </a:p>
          <a:p>
            <a:r>
              <a:rPr lang="en-US" sz="2000" dirty="0"/>
              <a:t>A lambda function can take any number of arguments, but can only have one expression</a:t>
            </a:r>
          </a:p>
          <a:p>
            <a:r>
              <a:rPr lang="en-US" sz="2000" dirty="0"/>
              <a:t>Why Use Lambda Functions?</a:t>
            </a:r>
          </a:p>
          <a:p>
            <a:pPr lvl="1"/>
            <a:r>
              <a:rPr lang="en-US" sz="1600" dirty="0"/>
              <a:t>The power of lambda is better shown when you use them as an anonymous function inside another function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4AB961-5C7A-4AD6-8F71-57993097A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27" y="4009702"/>
            <a:ext cx="2869696" cy="18158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lambda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 : a * n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mydoubler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mydoubler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mytripler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mytripler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550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Python modules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75456" y="1777275"/>
            <a:ext cx="7772400" cy="44817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Module is a code library</a:t>
            </a:r>
          </a:p>
          <a:p>
            <a:pPr lvl="1"/>
            <a:r>
              <a:rPr lang="en-US" sz="1600" dirty="0"/>
              <a:t>A file containing a set of functions you want to include in your application.</a:t>
            </a:r>
          </a:p>
          <a:p>
            <a:r>
              <a:rPr lang="en-US" sz="2000" dirty="0"/>
              <a:t>Create a module</a:t>
            </a:r>
          </a:p>
          <a:p>
            <a:pPr lvl="1"/>
            <a:r>
              <a:rPr lang="en-US" sz="1600" dirty="0"/>
              <a:t>To create a module just save the code you want in a file with the file extension .</a:t>
            </a:r>
            <a:r>
              <a:rPr lang="en-US" sz="1600" dirty="0" err="1"/>
              <a:t>py</a:t>
            </a:r>
            <a:endParaRPr lang="en-US" sz="1600" dirty="0"/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module1.py</a:t>
            </a:r>
            <a:r>
              <a:rPr lang="en-US" sz="1600" dirty="0"/>
              <a:t>:	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Use a module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Naming modules (creating aliases)</a:t>
            </a:r>
          </a:p>
          <a:p>
            <a:pPr lvl="1"/>
            <a:r>
              <a:rPr lang="sk-SK" altLang="sk-SK" sz="16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sk-SK" alt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module1 </a:t>
            </a:r>
            <a:r>
              <a:rPr lang="sk-SK" altLang="sk-SK" sz="16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lang="sk-SK" alt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  <a:endParaRPr lang="en-US" sz="1600" dirty="0"/>
          </a:p>
          <a:p>
            <a:r>
              <a:rPr lang="en-US" sz="2000" dirty="0"/>
              <a:t>Built-in modules in Python </a:t>
            </a:r>
          </a:p>
          <a:p>
            <a:r>
              <a:rPr lang="en-US" sz="2000" dirty="0"/>
              <a:t>Importing from modules 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AFE8E6D2-DA50-417D-9B52-AF9112CEB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864" y="3327556"/>
            <a:ext cx="2977097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greeting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"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A5191A45-115F-4BCF-AFBE-48BFE8D8F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864" y="4317670"/>
            <a:ext cx="3084499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module1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mymodule.greeting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"Patrik"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84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C785E19-7753-450B-BCBC-CF71D8814BD2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Python language overview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329B48BC-A24C-46EB-9507-3C96C60A98E8}"/>
              </a:ext>
            </a:extLst>
          </p:cNvPr>
          <p:cNvSpPr txBox="1"/>
          <p:nvPr/>
        </p:nvSpPr>
        <p:spPr>
          <a:xfrm>
            <a:off x="405880" y="1979712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Python is an </a:t>
            </a:r>
            <a:r>
              <a:rPr lang="en-US" sz="2000" i="1" dirty="0"/>
              <a:t>interpreted</a:t>
            </a:r>
            <a:r>
              <a:rPr lang="en-US" sz="2000" dirty="0"/>
              <a:t>, </a:t>
            </a:r>
            <a:r>
              <a:rPr lang="en-US" sz="2000" i="1" dirty="0"/>
              <a:t>high-level</a:t>
            </a:r>
            <a:r>
              <a:rPr lang="en-US" sz="2000" dirty="0"/>
              <a:t>, </a:t>
            </a:r>
            <a:r>
              <a:rPr lang="en-US" sz="2000" i="1" dirty="0"/>
              <a:t>general-purpose</a:t>
            </a:r>
            <a:r>
              <a:rPr lang="en-US" sz="2000" dirty="0"/>
              <a:t> programming language.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Created by </a:t>
            </a:r>
            <a:r>
              <a:rPr lang="en-US" sz="2000" b="1" dirty="0"/>
              <a:t>Guido van Rossum </a:t>
            </a:r>
            <a:r>
              <a:rPr lang="en-US" sz="2000" dirty="0"/>
              <a:t>and first released in 1991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Python's design philosophy emphasizes code </a:t>
            </a:r>
            <a:r>
              <a:rPr lang="en-US" sz="2000" i="1" dirty="0"/>
              <a:t>readability</a:t>
            </a:r>
            <a:r>
              <a:rPr lang="en-US" sz="2000" dirty="0"/>
              <a:t> with its notable use of significant whitespace.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Its language constructs and object-oriented approach aim to help programmers write clear, logical code for small and large-scale projects.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Python is </a:t>
            </a:r>
            <a:r>
              <a:rPr lang="en-US" sz="2000" b="1" dirty="0"/>
              <a:t>dynamically typed </a:t>
            </a:r>
            <a:r>
              <a:rPr lang="en-US" sz="2000" dirty="0"/>
              <a:t>and garbage-collected.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It supports </a:t>
            </a:r>
            <a:r>
              <a:rPr lang="en-US" sz="2000" i="1" dirty="0"/>
              <a:t>multiple programming paradigms</a:t>
            </a:r>
            <a:r>
              <a:rPr lang="en-US" sz="2000" dirty="0"/>
              <a:t>, including </a:t>
            </a:r>
            <a:r>
              <a:rPr lang="en-US" sz="2000" b="1" dirty="0"/>
              <a:t>procedural</a:t>
            </a:r>
            <a:r>
              <a:rPr lang="en-US" sz="2000" dirty="0"/>
              <a:t>, </a:t>
            </a:r>
            <a:r>
              <a:rPr lang="en-US" sz="2000" b="1" dirty="0"/>
              <a:t>object-oriented</a:t>
            </a:r>
            <a:r>
              <a:rPr lang="en-US" sz="2000" dirty="0"/>
              <a:t>, and </a:t>
            </a:r>
            <a:r>
              <a:rPr lang="en-US" sz="2000" b="1" dirty="0"/>
              <a:t>functional</a:t>
            </a:r>
            <a:r>
              <a:rPr lang="en-US" sz="2000" dirty="0"/>
              <a:t> programming. </a:t>
            </a:r>
            <a:endParaRPr lang="sk-SK" sz="2000" dirty="0"/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64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Python modules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75456" y="1777275"/>
            <a:ext cx="7772400" cy="44817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Module is a code library</a:t>
            </a:r>
          </a:p>
          <a:p>
            <a:pPr lvl="1"/>
            <a:r>
              <a:rPr lang="en-US" sz="1600" dirty="0"/>
              <a:t>A file containing a set of functions you want to include in your application.</a:t>
            </a:r>
          </a:p>
          <a:p>
            <a:r>
              <a:rPr lang="en-US" sz="2000" dirty="0"/>
              <a:t>Create a module</a:t>
            </a:r>
          </a:p>
          <a:p>
            <a:pPr lvl="1"/>
            <a:r>
              <a:rPr lang="en-US" sz="1600" dirty="0"/>
              <a:t>To create a module just save the code you want in a file with the file extension .</a:t>
            </a:r>
            <a:r>
              <a:rPr lang="en-US" sz="1600" dirty="0" err="1"/>
              <a:t>py</a:t>
            </a:r>
            <a:endParaRPr lang="en-US" sz="1600" dirty="0"/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module1.py</a:t>
            </a:r>
            <a:r>
              <a:rPr lang="en-US" sz="1600" dirty="0"/>
              <a:t>:	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Use a module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Naming modules (creating aliases)</a:t>
            </a:r>
          </a:p>
          <a:p>
            <a:pPr lvl="1"/>
            <a:r>
              <a:rPr lang="sk-SK" altLang="sk-SK" sz="16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sk-SK" alt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module1 </a:t>
            </a:r>
            <a:r>
              <a:rPr lang="sk-SK" altLang="sk-SK" sz="16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lang="sk-SK" alt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  <a:endParaRPr lang="en-US" sz="1600" dirty="0"/>
          </a:p>
          <a:p>
            <a:r>
              <a:rPr lang="en-US" sz="2000" dirty="0"/>
              <a:t>Built-in modules in Python </a:t>
            </a:r>
          </a:p>
          <a:p>
            <a:r>
              <a:rPr lang="en-US" sz="2000" dirty="0"/>
              <a:t>Importing from modules 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AFE8E6D2-DA50-417D-9B52-AF9112CEB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864" y="3327556"/>
            <a:ext cx="2977097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greeting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"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A5191A45-115F-4BCF-AFBE-48BFE8D8F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864" y="4317670"/>
            <a:ext cx="3084499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module1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mymodule.greeting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"Patrik"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098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Solving program errors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75456" y="1777275"/>
            <a:ext cx="7772400" cy="44817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Syntax errors</a:t>
            </a:r>
          </a:p>
          <a:p>
            <a:pPr lvl="1"/>
            <a:r>
              <a:rPr lang="en-US" sz="1600" dirty="0"/>
              <a:t>Easy to find (a good IDE can help you reveal an error easily)</a:t>
            </a:r>
          </a:p>
          <a:p>
            <a:pPr lvl="1"/>
            <a:endParaRPr lang="en-US" sz="1600" dirty="0"/>
          </a:p>
          <a:p>
            <a:r>
              <a:rPr lang="en-US" sz="2000" dirty="0"/>
              <a:t>Semantic errors </a:t>
            </a:r>
          </a:p>
          <a:p>
            <a:pPr lvl="1"/>
            <a:r>
              <a:rPr lang="en-US" sz="1600" dirty="0"/>
              <a:t>Improper use of language statements</a:t>
            </a:r>
          </a:p>
          <a:p>
            <a:pPr lvl="1"/>
            <a:r>
              <a:rPr lang="en-US" sz="1600" dirty="0"/>
              <a:t>IDE usually will highlight the error</a:t>
            </a:r>
          </a:p>
          <a:p>
            <a:pPr lvl="1"/>
            <a:endParaRPr lang="en-US" sz="1600" dirty="0"/>
          </a:p>
          <a:p>
            <a:r>
              <a:rPr lang="en-US" sz="2000" dirty="0"/>
              <a:t>Logical errors </a:t>
            </a:r>
          </a:p>
          <a:p>
            <a:pPr lvl="1"/>
            <a:r>
              <a:rPr lang="en-US" sz="1600" dirty="0"/>
              <a:t>Program doesn’t produce the correct results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AFE8E6D2-DA50-417D-9B52-AF9112CEB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864" y="2355168"/>
            <a:ext cx="1580882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sk-SK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964F88-1768-4A43-B8BF-AB3EC030F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864" y="3657719"/>
            <a:ext cx="1258678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 * b = c 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CAC966-2A43-46C1-BDF0-09ED1CE10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864" y="4705113"/>
            <a:ext cx="2332690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average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: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 + b / 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average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40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93ADAF1-05E3-4C2B-926D-9059E03F160C}"/>
              </a:ext>
            </a:extLst>
          </p:cNvPr>
          <p:cNvSpPr txBox="1">
            <a:spLocks noChangeArrowheads="1"/>
          </p:cNvSpPr>
          <p:nvPr/>
        </p:nvSpPr>
        <p:spPr>
          <a:xfrm>
            <a:off x="675456" y="1777275"/>
            <a:ext cx="7772400" cy="44817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362337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graphicFrame>
        <p:nvGraphicFramePr>
          <p:cNvPr id="5" name="Group 71">
            <a:extLst>
              <a:ext uri="{FF2B5EF4-FFF2-40B4-BE49-F238E27FC236}">
                <a16:creationId xmlns:a16="http://schemas.microsoft.com/office/drawing/2014/main" id="{CD12FC7B-47D3-4848-B891-4FE32C91B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795249"/>
              </p:ext>
            </p:extLst>
          </p:nvPr>
        </p:nvGraphicFramePr>
        <p:xfrm>
          <a:off x="467544" y="1863734"/>
          <a:ext cx="8229600" cy="359463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46426598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15632780"/>
                    </a:ext>
                  </a:extLst>
                </a:gridCol>
              </a:tblGrid>
              <a:tr h="361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 compiling or linking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rapid development cycle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457525405"/>
                  </a:ext>
                </a:extLst>
              </a:tr>
              <a:tr h="361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 type declarations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simpler, shorter, more flexible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617929123"/>
                  </a:ext>
                </a:extLst>
              </a:tr>
              <a:tr h="361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automatic memory management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garbage collection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509310289"/>
                  </a:ext>
                </a:extLst>
              </a:tr>
              <a:tr h="3942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high-level data types and operations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fast development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149793124"/>
                  </a:ext>
                </a:extLst>
              </a:tr>
              <a:tr h="361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object-oriented programming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code structuring and reuse, C++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232097720"/>
                  </a:ext>
                </a:extLst>
              </a:tr>
              <a:tr h="361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embedding and extending in C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mixed language systems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302692943"/>
                  </a:ext>
                </a:extLst>
              </a:tr>
              <a:tr h="3163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classes, modules, exceptions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"programming-in-the-large" support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180183183"/>
                  </a:ext>
                </a:extLst>
              </a:tr>
              <a:tr h="1951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dynamic loading of C modules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simplified extensions, smaller binaries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574325800"/>
                  </a:ext>
                </a:extLst>
              </a:tr>
              <a:tr h="6394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dynamic reloading of C modules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programs can be modified without stopping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886422279"/>
                  </a:ext>
                </a:extLst>
              </a:tr>
            </a:tbl>
          </a:graphicData>
        </a:graphic>
      </p:graphicFrame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Python features (1)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8" name="Text Box 70">
            <a:extLst>
              <a:ext uri="{FF2B5EF4-FFF2-40B4-BE49-F238E27FC236}">
                <a16:creationId xmlns:a16="http://schemas.microsoft.com/office/drawing/2014/main" id="{53637A82-2250-4ADE-BCE2-3D5EE1FAC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536928"/>
            <a:ext cx="15859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1000" dirty="0"/>
              <a:t>Lutz, </a:t>
            </a:r>
            <a:r>
              <a:rPr lang="en-US" altLang="sk-SK" sz="1000" i="1" dirty="0"/>
              <a:t>Programming Python</a:t>
            </a:r>
          </a:p>
        </p:txBody>
      </p:sp>
    </p:spTree>
    <p:extLst>
      <p:ext uri="{BB962C8B-B14F-4D97-AF65-F5344CB8AC3E}">
        <p14:creationId xmlns:p14="http://schemas.microsoft.com/office/powerpoint/2010/main" val="196239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Python features (2)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8" name="Text Box 70">
            <a:extLst>
              <a:ext uri="{FF2B5EF4-FFF2-40B4-BE49-F238E27FC236}">
                <a16:creationId xmlns:a16="http://schemas.microsoft.com/office/drawing/2014/main" id="{53637A82-2250-4ADE-BCE2-3D5EE1FAC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213486"/>
            <a:ext cx="15859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1000" dirty="0"/>
              <a:t>Lutz, </a:t>
            </a:r>
            <a:r>
              <a:rPr lang="en-US" altLang="sk-SK" sz="1000" i="1" dirty="0"/>
              <a:t>Programming Python</a:t>
            </a:r>
          </a:p>
        </p:txBody>
      </p:sp>
      <p:graphicFrame>
        <p:nvGraphicFramePr>
          <p:cNvPr id="10" name="Group 47">
            <a:extLst>
              <a:ext uri="{FF2B5EF4-FFF2-40B4-BE49-F238E27FC236}">
                <a16:creationId xmlns:a16="http://schemas.microsoft.com/office/drawing/2014/main" id="{20EAFCD3-E835-4E1F-BCBB-A68B8AD22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294617"/>
              </p:ext>
            </p:extLst>
          </p:nvPr>
        </p:nvGraphicFramePr>
        <p:xfrm>
          <a:off x="467544" y="1865962"/>
          <a:ext cx="8229600" cy="319468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760828">
                  <a:extLst>
                    <a:ext uri="{9D8B030D-6E8A-4147-A177-3AD203B41FA5}">
                      <a16:colId xmlns:a16="http://schemas.microsoft.com/office/drawing/2014/main" val="119216547"/>
                    </a:ext>
                  </a:extLst>
                </a:gridCol>
                <a:gridCol w="4468772">
                  <a:extLst>
                    <a:ext uri="{9D8B030D-6E8A-4147-A177-3AD203B41FA5}">
                      <a16:colId xmlns:a16="http://schemas.microsoft.com/office/drawing/2014/main" val="4017815448"/>
                    </a:ext>
                  </a:extLst>
                </a:gridCol>
              </a:tblGrid>
              <a:tr h="4054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universal "first-class" object model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fewer restrictions and rules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493047265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run-time program construction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handles unforeseen needs, end-user coding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566179623"/>
                  </a:ext>
                </a:extLst>
              </a:tr>
              <a:tr h="3733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interactive, dynamic nature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incremental development and testing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119355417"/>
                  </a:ext>
                </a:extLst>
              </a:tr>
              <a:tr h="3727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access to interpreter information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metaprogramming, introspective objects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853850281"/>
                  </a:ext>
                </a:extLst>
              </a:tr>
              <a:tr h="3611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wide portability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cross-platform programming without ports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097265719"/>
                  </a:ext>
                </a:extLst>
              </a:tr>
              <a:tr h="3972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compilation to portable byte-code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execution speed, protecting source code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4024190764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built-in interfaces to external services</a:t>
                      </a:r>
                      <a:endParaRPr kumimoji="0" lang="en-US" alt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system tools, GUIs, persistence, databases, etc.</a:t>
                      </a:r>
                      <a:endParaRPr kumimoji="0" lang="en-US" alt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561285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106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Installing Python 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sk-SK" sz="2000" dirty="0"/>
              <a:t>Download and install Python </a:t>
            </a:r>
          </a:p>
          <a:p>
            <a:pPr lvl="1"/>
            <a:r>
              <a:rPr lang="en-US" altLang="sk-SK" sz="1600" dirty="0">
                <a:hlinkClick r:id="rId3"/>
              </a:rPr>
              <a:t>https://www.python.org/downloads/</a:t>
            </a:r>
            <a:r>
              <a:rPr lang="en-US" altLang="sk-SK" sz="1600" dirty="0"/>
              <a:t> </a:t>
            </a:r>
          </a:p>
          <a:p>
            <a:r>
              <a:rPr lang="en-US" altLang="sk-SK" sz="2000" dirty="0"/>
              <a:t>IDLE (a simple development environment) is a part of download</a:t>
            </a:r>
          </a:p>
          <a:p>
            <a:r>
              <a:rPr lang="en-US" altLang="sk-SK" sz="2000" dirty="0"/>
              <a:t>An alternative: JetBrains </a:t>
            </a:r>
            <a:r>
              <a:rPr lang="sk-SK" sz="2000" dirty="0" err="1"/>
              <a:t>PyCharm</a:t>
            </a:r>
            <a:r>
              <a:rPr lang="sk-SK" sz="2000" dirty="0"/>
              <a:t> </a:t>
            </a:r>
            <a:r>
              <a:rPr lang="sk-SK" sz="2000" dirty="0" err="1"/>
              <a:t>Edu</a:t>
            </a:r>
            <a:endParaRPr lang="en-US" sz="2000" dirty="0"/>
          </a:p>
          <a:p>
            <a:pPr lvl="1"/>
            <a:r>
              <a:rPr lang="en-US" sz="1600" dirty="0"/>
              <a:t>An Easy and Professional Tool to Learn &amp; Teach Programming with Python</a:t>
            </a:r>
          </a:p>
          <a:p>
            <a:pPr lvl="1"/>
            <a:r>
              <a:rPr lang="en-US" sz="1600" dirty="0">
                <a:hlinkClick r:id="rId4"/>
              </a:rPr>
              <a:t>https://www.jetbrains.com/pycharm-edu/</a:t>
            </a:r>
            <a:r>
              <a:rPr lang="en-US" sz="16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Many online editors &amp; compilers</a:t>
            </a:r>
          </a:p>
          <a:p>
            <a:pPr lvl="1"/>
            <a:r>
              <a:rPr lang="en-US" sz="1600" dirty="0">
                <a:hlinkClick r:id="rId5"/>
              </a:rPr>
              <a:t>https://repl.it/languages/python3</a:t>
            </a:r>
            <a:r>
              <a:rPr lang="en-US" sz="1600" dirty="0"/>
              <a:t> </a:t>
            </a:r>
          </a:p>
          <a:p>
            <a:endParaRPr lang="en-US" altLang="sk-SK" sz="2000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DA1F90E-D0D2-486B-8DE2-47E8DF3B0F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9554" y="3608710"/>
            <a:ext cx="2457143" cy="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399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First Python script 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sk-SK" sz="2000" dirty="0"/>
              <a:t>Hello world example:</a:t>
            </a:r>
          </a:p>
          <a:p>
            <a:pPr marL="0" indent="0">
              <a:buNone/>
            </a:pPr>
            <a:endParaRPr lang="en-US" altLang="sk-SK" sz="2000" dirty="0"/>
          </a:p>
          <a:p>
            <a:endParaRPr lang="en-US" altLang="sk-SK" sz="2000" dirty="0"/>
          </a:p>
          <a:p>
            <a:r>
              <a:rPr lang="en-US" altLang="sk-SK" sz="2000" dirty="0"/>
              <a:t>The first line is the interpreter specification for Linux/Unix</a:t>
            </a:r>
          </a:p>
          <a:p>
            <a:pPr lvl="1"/>
            <a:r>
              <a:rPr lang="en-US" altLang="sk-SK" sz="1600" dirty="0"/>
              <a:t>Not needed in Windows OS</a:t>
            </a:r>
          </a:p>
          <a:p>
            <a:r>
              <a:rPr lang="en-US" altLang="sk-SK" sz="2000" dirty="0"/>
              <a:t>Run in the IDE </a:t>
            </a:r>
          </a:p>
          <a:p>
            <a:pPr lvl="1"/>
            <a:r>
              <a:rPr lang="en-US" altLang="sk-SK" sz="1600" dirty="0"/>
              <a:t>Terminal output</a:t>
            </a:r>
          </a:p>
          <a:p>
            <a:pPr marL="0" indent="0">
              <a:buNone/>
            </a:pPr>
            <a:endParaRPr lang="en-US" altLang="sk-SK" sz="2000" dirty="0"/>
          </a:p>
          <a:p>
            <a:pPr marL="0" indent="0">
              <a:buNone/>
            </a:pPr>
            <a:endParaRPr lang="en-US" altLang="sk-SK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7E66B28-68EF-40BA-B592-CCCDE3166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54" y="2290849"/>
            <a:ext cx="2992033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#!/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</a:t>
            </a:r>
            <a: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kumimoji="0" lang="sk-SK" altLang="sk-SK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python</a:t>
            </a:r>
            <a:br>
              <a:rPr kumimoji="0" lang="sk-SK" altLang="sk-SK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sk-SK" altLang="sk-SK" sz="1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sk-SK" altLang="sk-SK" sz="1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kumimoji="0" lang="sk-SK" altLang="sk-SK" sz="1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kumimoji="0" lang="sk-SK" altLang="sk-SK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sk-SK" altLang="sk-S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278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Primitive data types 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sk-SK" sz="2000" dirty="0"/>
              <a:t>Integers (int) </a:t>
            </a:r>
          </a:p>
          <a:p>
            <a:pPr lvl="1"/>
            <a:r>
              <a:rPr lang="en-US" altLang="sk-SK" sz="1600" dirty="0"/>
              <a:t>Examples: 5, -5569</a:t>
            </a:r>
          </a:p>
          <a:p>
            <a:pPr lvl="1"/>
            <a:r>
              <a:rPr lang="en-US" altLang="sk-SK" sz="1600" dirty="0"/>
              <a:t>Binary (prefix 0b), octal (0o), hexadecimal (0x)</a:t>
            </a:r>
          </a:p>
          <a:p>
            <a:r>
              <a:rPr lang="en-US" altLang="sk-SK" sz="2000" dirty="0"/>
              <a:t>Floating-Point Numbers (float) </a:t>
            </a:r>
          </a:p>
          <a:p>
            <a:pPr lvl="1"/>
            <a:r>
              <a:rPr lang="en-US" altLang="sk-SK" sz="1600" dirty="0"/>
              <a:t>Examples: 5.01, -5.569</a:t>
            </a:r>
          </a:p>
          <a:p>
            <a:r>
              <a:rPr lang="en-US" altLang="sk-SK" sz="2000" dirty="0"/>
              <a:t>Complex numbers (complex)</a:t>
            </a:r>
          </a:p>
          <a:p>
            <a:pPr lvl="1"/>
            <a:r>
              <a:rPr lang="en-US" altLang="sk-SK" sz="1600" dirty="0"/>
              <a:t>Examples: 1+4j </a:t>
            </a:r>
          </a:p>
          <a:p>
            <a:r>
              <a:rPr lang="en-US" altLang="sk-SK" sz="2000" dirty="0"/>
              <a:t>Strings (str)</a:t>
            </a:r>
          </a:p>
          <a:p>
            <a:pPr lvl="1"/>
            <a:r>
              <a:rPr lang="en-US" altLang="sk-SK" sz="1600" dirty="0"/>
              <a:t>Examples: ”Hello world”, ’Good morning!’</a:t>
            </a:r>
          </a:p>
          <a:p>
            <a:pPr lvl="1"/>
            <a:r>
              <a:rPr lang="en-US" altLang="sk-SK" sz="1600" dirty="0"/>
              <a:t>Special characters escaping by \</a:t>
            </a:r>
          </a:p>
          <a:p>
            <a:r>
              <a:rPr lang="en-US" altLang="sk-SK" sz="2000" dirty="0"/>
              <a:t>Boolean (bool)</a:t>
            </a:r>
          </a:p>
          <a:p>
            <a:pPr lvl="1"/>
            <a:r>
              <a:rPr lang="en-US" altLang="sk-SK" sz="1600" dirty="0"/>
              <a:t>Example: true, false</a:t>
            </a:r>
          </a:p>
        </p:txBody>
      </p:sp>
    </p:spTree>
    <p:extLst>
      <p:ext uri="{BB962C8B-B14F-4D97-AF65-F5344CB8AC3E}">
        <p14:creationId xmlns:p14="http://schemas.microsoft.com/office/powerpoint/2010/main" val="600010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S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tring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 functions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376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sk-SK" sz="2000" dirty="0"/>
              <a:t>Multiline strings</a:t>
            </a:r>
          </a:p>
          <a:p>
            <a:pPr lvl="1"/>
            <a:r>
              <a:rPr lang="en-US" altLang="sk-SK" sz="1600" dirty="0"/>
              <a:t>Use three double quotes or three quotes</a:t>
            </a:r>
          </a:p>
          <a:p>
            <a:r>
              <a:rPr lang="en-US" altLang="sk-SK" sz="2000" dirty="0"/>
              <a:t>Getting length of a string</a:t>
            </a:r>
          </a:p>
          <a:p>
            <a:pPr lvl="1"/>
            <a:r>
              <a:rPr lang="en-US" altLang="sk-SK" sz="1600" dirty="0" err="1"/>
              <a:t>len</a:t>
            </a:r>
            <a:r>
              <a:rPr lang="en-US" altLang="sk-SK" sz="1600" dirty="0"/>
              <a:t>()</a:t>
            </a:r>
          </a:p>
          <a:p>
            <a:r>
              <a:rPr lang="en-US" altLang="sk-SK" sz="2000" dirty="0"/>
              <a:t>Changing string to uppercase or lowercase</a:t>
            </a:r>
          </a:p>
          <a:p>
            <a:pPr lvl="1"/>
            <a:r>
              <a:rPr lang="en-US" altLang="sk-SK" sz="1600" dirty="0"/>
              <a:t>upper() or lower()</a:t>
            </a:r>
          </a:p>
          <a:p>
            <a:r>
              <a:rPr lang="en-US" sz="2000" dirty="0"/>
              <a:t>Replace a string with another string</a:t>
            </a:r>
          </a:p>
          <a:p>
            <a:pPr lvl="1"/>
            <a:r>
              <a:rPr lang="en-US" altLang="sk-SK" sz="1600" dirty="0"/>
              <a:t>replace()</a:t>
            </a:r>
          </a:p>
          <a:p>
            <a:r>
              <a:rPr lang="en-US" sz="2000" dirty="0"/>
              <a:t>Split the string into substrings if it finds instances of the separator</a:t>
            </a:r>
          </a:p>
          <a:p>
            <a:pPr lvl="1"/>
            <a:r>
              <a:rPr lang="en-US" altLang="sk-SK" sz="1600" dirty="0"/>
              <a:t>split()</a:t>
            </a:r>
          </a:p>
          <a:p>
            <a:r>
              <a:rPr lang="en-US" altLang="sk-SK" sz="2000" dirty="0"/>
              <a:t>Formatting string using placeholders {}</a:t>
            </a:r>
          </a:p>
          <a:p>
            <a:pPr lvl="1"/>
            <a:r>
              <a:rPr lang="en-US" altLang="sk-SK" sz="1600" dirty="0"/>
              <a:t>format()</a:t>
            </a:r>
          </a:p>
          <a:p>
            <a:endParaRPr lang="en-US" altLang="sk-SK" sz="2000" dirty="0"/>
          </a:p>
        </p:txBody>
      </p:sp>
    </p:spTree>
    <p:extLst>
      <p:ext uri="{BB962C8B-B14F-4D97-AF65-F5344CB8AC3E}">
        <p14:creationId xmlns:p14="http://schemas.microsoft.com/office/powerpoint/2010/main" val="271291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D651AE-2251-4649-A53F-9B202E7BF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93" y="6013335"/>
            <a:ext cx="2500707" cy="84466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5F37FCA2-CB9D-4957-839F-92153E7B6860}"/>
              </a:ext>
            </a:extLst>
          </p:cNvPr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ea typeface="+mj-ea"/>
                <a:cs typeface="+mj-cs"/>
              </a:rPr>
              <a:t>Python Operators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3C5B817-5029-4D75-8032-0A15C703A91F}"/>
              </a:ext>
            </a:extLst>
          </p:cNvPr>
          <p:cNvSpPr txBox="1">
            <a:spLocks noChangeArrowheads="1"/>
          </p:cNvSpPr>
          <p:nvPr/>
        </p:nvSpPr>
        <p:spPr>
          <a:xfrm>
            <a:off x="696144" y="1760346"/>
            <a:ext cx="7772400" cy="4498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Arithmetic operators</a:t>
            </a:r>
          </a:p>
          <a:p>
            <a:pPr lvl="1"/>
            <a:r>
              <a:rPr lang="en-US" sz="1600" dirty="0"/>
              <a:t>+, -, *, /, %, **, //  </a:t>
            </a:r>
          </a:p>
          <a:p>
            <a:r>
              <a:rPr lang="en-US" sz="2000" dirty="0"/>
              <a:t>Assignment operators</a:t>
            </a:r>
          </a:p>
          <a:p>
            <a:pPr lvl="1"/>
            <a:r>
              <a:rPr lang="en-US" sz="1600" dirty="0"/>
              <a:t>=, +=, -=, *=, /=, %=, //=, **=, &amp;=, |=, ^=, &gt;&gt;=, &lt;&lt;= </a:t>
            </a:r>
          </a:p>
          <a:p>
            <a:r>
              <a:rPr lang="en-US" sz="2000" dirty="0"/>
              <a:t>Comparison operators</a:t>
            </a:r>
          </a:p>
          <a:p>
            <a:pPr lvl="1"/>
            <a:r>
              <a:rPr lang="en-US" sz="1600" dirty="0"/>
              <a:t>==, !=, &gt;, &lt;, &gt;=, &lt;=</a:t>
            </a:r>
          </a:p>
          <a:p>
            <a:r>
              <a:rPr lang="en-US" sz="2000" dirty="0"/>
              <a:t>Logical operators</a:t>
            </a:r>
          </a:p>
          <a:p>
            <a:pPr lvl="1"/>
            <a:r>
              <a:rPr lang="en-US" sz="1600" dirty="0"/>
              <a:t>and, or , not</a:t>
            </a:r>
          </a:p>
          <a:p>
            <a:r>
              <a:rPr lang="en-US" sz="2000" dirty="0"/>
              <a:t>Identity operators</a:t>
            </a:r>
          </a:p>
          <a:p>
            <a:pPr lvl="1"/>
            <a:r>
              <a:rPr lang="en-US" sz="1600" dirty="0"/>
              <a:t>is, is not</a:t>
            </a:r>
          </a:p>
          <a:p>
            <a:r>
              <a:rPr lang="en-US" sz="2000" dirty="0"/>
              <a:t>Membership operators</a:t>
            </a:r>
          </a:p>
          <a:p>
            <a:pPr lvl="1"/>
            <a:r>
              <a:rPr lang="en-US" sz="1600" dirty="0"/>
              <a:t>in, not in</a:t>
            </a:r>
          </a:p>
          <a:p>
            <a:r>
              <a:rPr lang="en-US" sz="2000" dirty="0"/>
              <a:t>Bitwise operators</a:t>
            </a:r>
          </a:p>
          <a:p>
            <a:pPr lvl="1"/>
            <a:r>
              <a:rPr lang="en-US" sz="1600" dirty="0"/>
              <a:t>&amp;, |, ^, ~, &lt;&lt;, &gt;&gt;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2086840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</TotalTime>
  <Words>1144</Words>
  <Application>Microsoft Office PowerPoint</Application>
  <PresentationFormat>Prezentácia na obrazovke (4:3)</PresentationFormat>
  <Paragraphs>248</Paragraphs>
  <Slides>22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Tahoma</vt:lpstr>
      <vt:lpstr>Wingdings</vt:lpstr>
      <vt:lpstr>Motyw pakietu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MS</dc:creator>
  <cp:lastModifiedBy>Patrik Hrkút</cp:lastModifiedBy>
  <cp:revision>48</cp:revision>
  <dcterms:created xsi:type="dcterms:W3CDTF">2018-02-07T09:39:09Z</dcterms:created>
  <dcterms:modified xsi:type="dcterms:W3CDTF">2019-07-30T14:51:58Z</dcterms:modified>
</cp:coreProperties>
</file>